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4" r:id="rId2"/>
    <p:sldId id="265" r:id="rId3"/>
    <p:sldId id="281" r:id="rId4"/>
    <p:sldId id="279" r:id="rId5"/>
    <p:sldId id="390" r:id="rId6"/>
    <p:sldId id="349" r:id="rId7"/>
    <p:sldId id="267" r:id="rId8"/>
    <p:sldId id="389" r:id="rId9"/>
    <p:sldId id="286" r:id="rId10"/>
    <p:sldId id="379" r:id="rId11"/>
    <p:sldId id="380" r:id="rId12"/>
    <p:sldId id="288" r:id="rId13"/>
    <p:sldId id="289" r:id="rId14"/>
    <p:sldId id="284" r:id="rId15"/>
    <p:sldId id="285" r:id="rId16"/>
    <p:sldId id="388" r:id="rId17"/>
    <p:sldId id="268" r:id="rId18"/>
    <p:sldId id="280" r:id="rId19"/>
    <p:sldId id="270" r:id="rId20"/>
    <p:sldId id="277" r:id="rId21"/>
    <p:sldId id="383" r:id="rId22"/>
    <p:sldId id="287" r:id="rId23"/>
    <p:sldId id="273" r:id="rId24"/>
    <p:sldId id="274" r:id="rId25"/>
    <p:sldId id="275" r:id="rId26"/>
    <p:sldId id="276" r:id="rId27"/>
    <p:sldId id="272" r:id="rId28"/>
    <p:sldId id="381" r:id="rId29"/>
    <p:sldId id="387" r:id="rId30"/>
    <p:sldId id="283" r:id="rId31"/>
    <p:sldId id="343" r:id="rId32"/>
    <p:sldId id="344" r:id="rId33"/>
    <p:sldId id="375" r:id="rId34"/>
    <p:sldId id="377" r:id="rId35"/>
    <p:sldId id="32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E7"/>
    <a:srgbClr val="FFFF00"/>
    <a:srgbClr val="D5E2CD"/>
    <a:srgbClr val="054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96374" autoAdjust="0"/>
  </p:normalViewPr>
  <p:slideViewPr>
    <p:cSldViewPr snapToGrid="0">
      <p:cViewPr varScale="1">
        <p:scale>
          <a:sx n="73" d="100"/>
          <a:sy n="73" d="100"/>
        </p:scale>
        <p:origin x="57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AF187-4864-4B87-8117-9AB34039501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A7255-6C7D-4B0F-88E4-81F231FAB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8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7460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39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34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15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03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64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6213986"/>
            <a:ext cx="12192000" cy="644014"/>
            <a:chOff x="0" y="6213986"/>
            <a:chExt cx="12192000" cy="64401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213986"/>
              <a:ext cx="12192000" cy="644014"/>
            </a:xfrm>
            <a:prstGeom prst="rect">
              <a:avLst/>
            </a:prstGeom>
            <a:solidFill>
              <a:srgbClr val="0546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293" y="6272978"/>
              <a:ext cx="533311" cy="53331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839772" y="6376671"/>
              <a:ext cx="4313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baseline="30000" dirty="0">
                  <a:solidFill>
                    <a:schemeClr val="bg1"/>
                  </a:solidFill>
                </a:rPr>
                <a:t>Office of Coast Survey</a:t>
              </a:r>
              <a:endParaRPr lang="en-US" baseline="30000" dirty="0">
                <a:solidFill>
                  <a:schemeClr val="bg1"/>
                </a:solidFill>
              </a:endParaRPr>
            </a:p>
            <a:p>
              <a:r>
                <a:rPr lang="en-US" baseline="30000" dirty="0">
                  <a:solidFill>
                    <a:schemeClr val="bg1"/>
                  </a:solidFill>
                </a:rPr>
                <a:t>National Oceanic and Atmospheric Administration</a:t>
              </a:r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1" y="2257778"/>
            <a:ext cx="12191999" cy="4571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5" cy="225777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0177" y="2361470"/>
            <a:ext cx="10515600" cy="2227993"/>
          </a:xfrm>
          <a:prstGeom prst="rect">
            <a:avLst/>
          </a:prstGeo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00177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30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DF87-10FB-426F-8AF4-F8160FC3D0ED}" type="datetime1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3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93" y="6272978"/>
            <a:ext cx="533311" cy="53331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3189" y="1336546"/>
            <a:ext cx="12218377" cy="51923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9" y="0"/>
            <a:ext cx="12204576" cy="1356064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838199" y="1825625"/>
            <a:ext cx="1112946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743200" y="64008"/>
            <a:ext cx="9144000" cy="1234440"/>
          </a:xfrm>
          <a:prstGeom prst="rect">
            <a:avLst/>
          </a:prstGeom>
        </p:spPr>
        <p:txBody>
          <a:bodyPr anchor="ctr"/>
          <a:lstStyle>
            <a:lvl1pPr algn="r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778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4E3A07-5228-40D8-B323-9594B85F66F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9" y="0"/>
            <a:ext cx="12204576" cy="1356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602" y="120194"/>
            <a:ext cx="8369198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6213986"/>
            <a:ext cx="12192000" cy="644014"/>
            <a:chOff x="0" y="6213986"/>
            <a:chExt cx="12192000" cy="64401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213986"/>
              <a:ext cx="12192000" cy="644014"/>
            </a:xfrm>
            <a:prstGeom prst="rect">
              <a:avLst/>
            </a:prstGeom>
            <a:solidFill>
              <a:srgbClr val="0546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293" y="6272978"/>
              <a:ext cx="533311" cy="53331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839772" y="6376671"/>
              <a:ext cx="4313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baseline="30000" dirty="0">
                  <a:solidFill>
                    <a:schemeClr val="bg1"/>
                  </a:solidFill>
                </a:rPr>
                <a:t>Office of Coast Survey</a:t>
              </a:r>
              <a:endParaRPr lang="en-US" baseline="30000" dirty="0">
                <a:solidFill>
                  <a:schemeClr val="bg1"/>
                </a:solidFill>
              </a:endParaRPr>
            </a:p>
            <a:p>
              <a:r>
                <a:rPr lang="en-US" baseline="30000" dirty="0">
                  <a:solidFill>
                    <a:schemeClr val="bg1"/>
                  </a:solidFill>
                </a:rPr>
                <a:t>National Oceanic and Atmospheric 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664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9" y="0"/>
            <a:ext cx="12204576" cy="1356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851" y="113844"/>
            <a:ext cx="848783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4E3A07-5228-40D8-B323-9594B85F66F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213986"/>
            <a:ext cx="12192000" cy="644014"/>
            <a:chOff x="0" y="6213986"/>
            <a:chExt cx="12192000" cy="64401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213986"/>
              <a:ext cx="12192000" cy="644014"/>
            </a:xfrm>
            <a:prstGeom prst="rect">
              <a:avLst/>
            </a:prstGeom>
            <a:solidFill>
              <a:srgbClr val="0546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293" y="6272978"/>
              <a:ext cx="533311" cy="53331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839772" y="6376671"/>
              <a:ext cx="4313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baseline="30000" dirty="0">
                  <a:solidFill>
                    <a:schemeClr val="bg1"/>
                  </a:solidFill>
                </a:rPr>
                <a:t>Office of Coast Survey</a:t>
              </a:r>
              <a:endParaRPr lang="en-US" baseline="30000" dirty="0">
                <a:solidFill>
                  <a:schemeClr val="bg1"/>
                </a:solidFill>
              </a:endParaRPr>
            </a:p>
            <a:p>
              <a:r>
                <a:rPr lang="en-US" baseline="30000" dirty="0">
                  <a:solidFill>
                    <a:schemeClr val="bg1"/>
                  </a:solidFill>
                </a:rPr>
                <a:t>National Oceanic and Atmospheric 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52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4E3A07-5228-40D8-B323-9594B85F66F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9" y="0"/>
            <a:ext cx="12204576" cy="1356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6819" y="50822"/>
            <a:ext cx="8456981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213986"/>
            <a:ext cx="12192000" cy="644014"/>
            <a:chOff x="0" y="6213986"/>
            <a:chExt cx="12192000" cy="64401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213986"/>
              <a:ext cx="12192000" cy="644014"/>
            </a:xfrm>
            <a:prstGeom prst="rect">
              <a:avLst/>
            </a:prstGeom>
            <a:solidFill>
              <a:srgbClr val="0546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293" y="6272978"/>
              <a:ext cx="533311" cy="53331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839772" y="6376671"/>
              <a:ext cx="4313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baseline="30000" dirty="0">
                  <a:solidFill>
                    <a:schemeClr val="bg1"/>
                  </a:solidFill>
                </a:rPr>
                <a:t>Office of Coast Survey</a:t>
              </a:r>
              <a:endParaRPr lang="en-US" baseline="30000" dirty="0">
                <a:solidFill>
                  <a:schemeClr val="bg1"/>
                </a:solidFill>
              </a:endParaRPr>
            </a:p>
            <a:p>
              <a:r>
                <a:rPr lang="en-US" baseline="30000" dirty="0">
                  <a:solidFill>
                    <a:schemeClr val="bg1"/>
                  </a:solidFill>
                </a:rPr>
                <a:t>National Oceanic and Atmospheric 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5170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4E3A07-5228-40D8-B323-9594B85F66F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1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4E3A07-5228-40D8-B323-9594B85F66F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9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4E3A07-5228-40D8-B323-9594B85F66F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1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4E3A07-5228-40D8-B323-9594B85F66F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5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9" y="0"/>
            <a:ext cx="12204576" cy="1356064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0" y="6213986"/>
            <a:ext cx="12192000" cy="644014"/>
            <a:chOff x="0" y="6213986"/>
            <a:chExt cx="12192000" cy="644014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6213986"/>
              <a:ext cx="12192000" cy="644014"/>
            </a:xfrm>
            <a:prstGeom prst="rect">
              <a:avLst/>
            </a:prstGeom>
            <a:solidFill>
              <a:srgbClr val="0546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293" y="6272978"/>
              <a:ext cx="533311" cy="53331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 userDrawn="1"/>
          </p:nvSpPr>
          <p:spPr>
            <a:xfrm>
              <a:off x="839772" y="6376671"/>
              <a:ext cx="4313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baseline="30000" dirty="0">
                  <a:solidFill>
                    <a:schemeClr val="bg1"/>
                  </a:solidFill>
                </a:rPr>
                <a:t>Office of Coast Survey</a:t>
              </a:r>
              <a:endParaRPr lang="en-US" baseline="30000" dirty="0">
                <a:solidFill>
                  <a:schemeClr val="bg1"/>
                </a:solidFill>
              </a:endParaRPr>
            </a:p>
            <a:p>
              <a:r>
                <a:rPr lang="en-US" baseline="30000" dirty="0">
                  <a:solidFill>
                    <a:schemeClr val="bg1"/>
                  </a:solidFill>
                </a:rPr>
                <a:t>National Oceanic and Atmospheric 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975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nauticalcharts.noaa.gov/customer-service/assist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2;p14">
            <a:extLst>
              <a:ext uri="{FF2B5EF4-FFF2-40B4-BE49-F238E27FC236}">
                <a16:creationId xmlns:a16="http://schemas.microsoft.com/office/drawing/2014/main" id="{8791BA49-822F-4B6F-8166-0B840644904E}"/>
              </a:ext>
            </a:extLst>
          </p:cNvPr>
          <p:cNvSpPr txBox="1"/>
          <p:nvPr/>
        </p:nvSpPr>
        <p:spPr>
          <a:xfrm>
            <a:off x="586596" y="2399072"/>
            <a:ext cx="11231593" cy="381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4400" b="1" dirty="0">
                <a:solidFill>
                  <a:srgbClr val="054698"/>
                </a:solidFill>
              </a:rPr>
              <a:t>Nautical Chart Cancellation Process,</a:t>
            </a:r>
            <a:br>
              <a:rPr lang="en-US" sz="4400" b="1" dirty="0">
                <a:solidFill>
                  <a:srgbClr val="054698"/>
                </a:solidFill>
              </a:rPr>
            </a:br>
            <a:r>
              <a:rPr lang="en-US" sz="4400" b="1" dirty="0">
                <a:solidFill>
                  <a:srgbClr val="054698"/>
                </a:solidFill>
              </a:rPr>
              <a:t>          Timelines,</a:t>
            </a:r>
          </a:p>
          <a:p>
            <a:pPr lvl="0"/>
            <a:r>
              <a:rPr lang="en-US" sz="4400" b="1" dirty="0">
                <a:solidFill>
                  <a:srgbClr val="054698"/>
                </a:solidFill>
              </a:rPr>
              <a:t>                    Strategic Approach</a:t>
            </a:r>
            <a:endParaRPr lang="en-US" sz="4400" b="1" dirty="0">
              <a:solidFill>
                <a:srgbClr val="054698"/>
              </a:solidFill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54698"/>
                </a:solidFill>
                <a:cs typeface="Arial"/>
                <a:sym typeface="Arial"/>
              </a:rPr>
              <a:t>April</a:t>
            </a:r>
            <a:r>
              <a:rPr lang="en-US" sz="2800" b="1" dirty="0">
                <a:solidFill>
                  <a:srgbClr val="054698"/>
                </a:solidFill>
              </a:rPr>
              <a:t> 22, 2021</a:t>
            </a:r>
            <a:endParaRPr sz="2800" b="1" i="0" u="none" strike="noStrike" cap="none" dirty="0">
              <a:solidFill>
                <a:srgbClr val="054698"/>
              </a:solidFill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54698"/>
                </a:solidFill>
              </a:rPr>
              <a:t>CAPT E.J. Van Den Ameele - Chief, Marine Chart Division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54698"/>
                </a:solidFill>
              </a:rPr>
              <a:t>Julia Powell - Chief, Navigation Services Division</a:t>
            </a:r>
            <a:endParaRPr sz="2400" dirty="0">
              <a:solidFill>
                <a:srgbClr val="054698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54698"/>
                </a:solidFill>
              </a:rPr>
              <a:t>NOAA Office of Coast Survey</a:t>
            </a:r>
            <a:endParaRPr sz="2400" dirty="0">
              <a:solidFill>
                <a:srgbClr val="054698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5469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8285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4008"/>
            <a:ext cx="9144000" cy="1234440"/>
          </a:xfrm>
        </p:spPr>
        <p:txBody>
          <a:bodyPr anchor="ctr"/>
          <a:lstStyle/>
          <a:p>
            <a:pPr algn="r"/>
            <a:r>
              <a:rPr lang="en-US" dirty="0"/>
              <a:t>Chart Cancellation Chronology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70157" y="2857124"/>
            <a:ext cx="1447800" cy="2042428"/>
            <a:chOff x="1054821" y="1390650"/>
            <a:chExt cx="1447800" cy="2042428"/>
          </a:xfrm>
        </p:grpSpPr>
        <p:sp>
          <p:nvSpPr>
            <p:cNvPr id="7" name="Rectangle 6"/>
            <p:cNvSpPr/>
            <p:nvPr/>
          </p:nvSpPr>
          <p:spPr>
            <a:xfrm>
              <a:off x="1054821" y="1390650"/>
              <a:ext cx="1447800" cy="1295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0" bIns="0" rtlCol="0" anchor="b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</a:rPr>
                <a:t>25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54821" y="1390650"/>
              <a:ext cx="1447800" cy="447675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56345" y="2786747"/>
              <a:ext cx="1444752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Last Edition</a:t>
              </a:r>
            </a:p>
            <a:p>
              <a:pPr algn="ctr"/>
              <a:r>
                <a:rPr lang="en-US" dirty="0"/>
                <a:t>Note Added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95964" y="2857124"/>
            <a:ext cx="1447800" cy="2052197"/>
            <a:chOff x="3080628" y="1390650"/>
            <a:chExt cx="1447800" cy="2052197"/>
          </a:xfrm>
        </p:grpSpPr>
        <p:sp>
          <p:nvSpPr>
            <p:cNvPr id="10" name="Rectangle 9"/>
            <p:cNvSpPr/>
            <p:nvPr/>
          </p:nvSpPr>
          <p:spPr>
            <a:xfrm>
              <a:off x="3080628" y="1390650"/>
              <a:ext cx="1447800" cy="1295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0" bIns="0" rtlCol="0" anchor="b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80628" y="1390650"/>
              <a:ext cx="1447800" cy="447675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80628" y="2796516"/>
              <a:ext cx="1444752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LNM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177589" y="2857124"/>
            <a:ext cx="1447800" cy="2035810"/>
            <a:chOff x="9929103" y="1390650"/>
            <a:chExt cx="1447800" cy="2035810"/>
          </a:xfrm>
        </p:grpSpPr>
        <p:sp>
          <p:nvSpPr>
            <p:cNvPr id="12" name="Rectangle 11"/>
            <p:cNvSpPr/>
            <p:nvPr/>
          </p:nvSpPr>
          <p:spPr>
            <a:xfrm>
              <a:off x="9929103" y="1390650"/>
              <a:ext cx="1447800" cy="1295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0" bIns="0" rtlCol="0" anchor="b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</a:rPr>
                <a:t>26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929103" y="1390650"/>
              <a:ext cx="1447800" cy="447675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932151" y="2780129"/>
              <a:ext cx="1444752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Chart</a:t>
              </a:r>
              <a:br>
                <a:rPr lang="en-US" dirty="0"/>
              </a:br>
              <a:r>
                <a:rPr lang="en-US" dirty="0"/>
                <a:t>Canceled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95710" y="5194689"/>
            <a:ext cx="7456978" cy="317278"/>
            <a:chOff x="1797771" y="3512564"/>
            <a:chExt cx="8984529" cy="317278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1797771" y="3670879"/>
              <a:ext cx="8984529" cy="64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567659" y="3512564"/>
              <a:ext cx="1444752" cy="31727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b="1" dirty="0"/>
                <a:t>26 Weeks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957834" y="2857124"/>
            <a:ext cx="1447800" cy="2035810"/>
            <a:chOff x="9929103" y="1390650"/>
            <a:chExt cx="1447800" cy="2035810"/>
          </a:xfrm>
        </p:grpSpPr>
        <p:sp>
          <p:nvSpPr>
            <p:cNvPr id="28" name="Rectangle 27"/>
            <p:cNvSpPr/>
            <p:nvPr/>
          </p:nvSpPr>
          <p:spPr>
            <a:xfrm>
              <a:off x="9929103" y="1390650"/>
              <a:ext cx="1447800" cy="1295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5760" bIns="0" rtlCol="0" anchor="b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</a:rPr>
                <a:t>31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929103" y="1390650"/>
              <a:ext cx="1447800" cy="447675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AUG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932151" y="2780129"/>
              <a:ext cx="1444752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LNM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1250EC3-9556-4BB8-BCD5-7438F253D0C4}"/>
              </a:ext>
            </a:extLst>
          </p:cNvPr>
          <p:cNvSpPr txBox="1"/>
          <p:nvPr/>
        </p:nvSpPr>
        <p:spPr>
          <a:xfrm>
            <a:off x="786367" y="2378517"/>
            <a:ext cx="143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Thursday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0FF78F-86D2-4DB3-AA8A-B727A7222FE0}"/>
              </a:ext>
            </a:extLst>
          </p:cNvPr>
          <p:cNvSpPr txBox="1"/>
          <p:nvPr/>
        </p:nvSpPr>
        <p:spPr>
          <a:xfrm>
            <a:off x="2792916" y="237851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Tuesday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3418D2-4F53-4E31-9B76-805C414D15DB}"/>
              </a:ext>
            </a:extLst>
          </p:cNvPr>
          <p:cNvSpPr txBox="1"/>
          <p:nvPr/>
        </p:nvSpPr>
        <p:spPr>
          <a:xfrm>
            <a:off x="8177589" y="2378517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Thursday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FFD9E1-8607-4BC9-8FD8-59456D24B1A7}"/>
              </a:ext>
            </a:extLst>
          </p:cNvPr>
          <p:cNvSpPr txBox="1"/>
          <p:nvPr/>
        </p:nvSpPr>
        <p:spPr>
          <a:xfrm>
            <a:off x="9957834" y="2378517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Tuesday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0202D-26D6-4EE7-BF6B-8C3E49D43436}"/>
              </a:ext>
            </a:extLst>
          </p:cNvPr>
          <p:cNvSpPr txBox="1"/>
          <p:nvPr/>
        </p:nvSpPr>
        <p:spPr>
          <a:xfrm>
            <a:off x="0" y="158726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Example of a typical chart cancelation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55D886-AEF1-4F01-A9D0-2D03FC650C35}"/>
              </a:ext>
            </a:extLst>
          </p:cNvPr>
          <p:cNvSpPr txBox="1"/>
          <p:nvPr/>
        </p:nvSpPr>
        <p:spPr>
          <a:xfrm>
            <a:off x="1495708" y="5506388"/>
            <a:ext cx="7456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Last Edition Status</a:t>
            </a:r>
          </a:p>
        </p:txBody>
      </p:sp>
    </p:spTree>
    <p:extLst>
      <p:ext uri="{BB962C8B-B14F-4D97-AF65-F5344CB8AC3E}">
        <p14:creationId xmlns:p14="http://schemas.microsoft.com/office/powerpoint/2010/main" val="4272586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4008"/>
            <a:ext cx="9144000" cy="1234440"/>
          </a:xfrm>
        </p:spPr>
        <p:txBody>
          <a:bodyPr anchor="ctr"/>
          <a:lstStyle/>
          <a:p>
            <a:pPr algn="r"/>
            <a:r>
              <a:rPr lang="en-US" dirty="0"/>
              <a:t>Last Edition Chart Note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0119C2-9ECB-464D-B3FB-28D0BB95E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59" y="1540872"/>
            <a:ext cx="11828881" cy="454859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6C8C98A-CF1E-499C-A575-D6DA528A14C6}"/>
              </a:ext>
            </a:extLst>
          </p:cNvPr>
          <p:cNvSpPr/>
          <p:nvPr/>
        </p:nvSpPr>
        <p:spPr>
          <a:xfrm>
            <a:off x="1414534" y="5234169"/>
            <a:ext cx="5533954" cy="3752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84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C48078-7339-4C8F-BA53-F5D9AC7D2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277" y="64008"/>
            <a:ext cx="9851923" cy="1234440"/>
          </a:xfrm>
        </p:spPr>
        <p:txBody>
          <a:bodyPr/>
          <a:lstStyle/>
          <a:p>
            <a:r>
              <a:rPr lang="en-US" dirty="0"/>
              <a:t>Dates of Latest Editions Publication</a:t>
            </a:r>
            <a:br>
              <a:rPr lang="en-US" dirty="0"/>
            </a:br>
            <a:r>
              <a:rPr lang="en-US" dirty="0"/>
              <a:t>(PDF Format)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3B70B2-092F-4825-BDEE-43D05581D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374" y="4817573"/>
            <a:ext cx="6363251" cy="2057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36E87F-94B7-4A0D-83DB-4D2A6D36E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810" y="4469898"/>
            <a:ext cx="6111770" cy="236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C2B8E4-1632-40C1-8AA8-7EDC65732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306" y="1591984"/>
            <a:ext cx="7003387" cy="26215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D562D1-4937-46A2-A0DC-B9802C137B7D}"/>
              </a:ext>
            </a:extLst>
          </p:cNvPr>
          <p:cNvSpPr/>
          <p:nvPr/>
        </p:nvSpPr>
        <p:spPr>
          <a:xfrm>
            <a:off x="2844924" y="4700263"/>
            <a:ext cx="459390" cy="4248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F2BC4B-C74D-4222-8DC9-DAAB9DD9DC39}"/>
              </a:ext>
            </a:extLst>
          </p:cNvPr>
          <p:cNvSpPr/>
          <p:nvPr/>
        </p:nvSpPr>
        <p:spPr>
          <a:xfrm>
            <a:off x="8578615" y="4468037"/>
            <a:ext cx="634396" cy="5552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8B807-E658-4D29-9CA5-29CCB6143D8B}"/>
              </a:ext>
            </a:extLst>
          </p:cNvPr>
          <p:cNvSpPr txBox="1"/>
          <p:nvPr/>
        </p:nvSpPr>
        <p:spPr>
          <a:xfrm>
            <a:off x="1682149" y="5762445"/>
            <a:ext cx="8692188" cy="369332"/>
          </a:xfrm>
          <a:prstGeom prst="rect">
            <a:avLst/>
          </a:prstGeom>
          <a:solidFill>
            <a:srgbClr val="008DE7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When a chart is canceled, it is moved to a list of cancelled charts at the end of the DOLE</a:t>
            </a:r>
          </a:p>
        </p:txBody>
      </p:sp>
    </p:spTree>
    <p:extLst>
      <p:ext uri="{BB962C8B-B14F-4D97-AF65-F5344CB8AC3E}">
        <p14:creationId xmlns:p14="http://schemas.microsoft.com/office/powerpoint/2010/main" val="538427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C48078-7339-4C8F-BA53-F5D9AC7D2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277" y="64008"/>
            <a:ext cx="9851923" cy="1234440"/>
          </a:xfrm>
        </p:spPr>
        <p:txBody>
          <a:bodyPr/>
          <a:lstStyle/>
          <a:p>
            <a:r>
              <a:rPr lang="en-US" dirty="0"/>
              <a:t>Dates of Latest Editions Publication</a:t>
            </a:r>
            <a:br>
              <a:rPr lang="en-US" dirty="0"/>
            </a:br>
            <a:r>
              <a:rPr lang="en-US" dirty="0"/>
              <a:t>(HTML Format)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0ADA38-358A-4428-94EB-6C56E8CE6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32" y="1733460"/>
            <a:ext cx="11263336" cy="20728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A3A7E1-BFB8-4402-BD8F-4659BBB30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32" y="3993856"/>
            <a:ext cx="11263336" cy="7163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D562D1-4937-46A2-A0DC-B9802C137B7D}"/>
              </a:ext>
            </a:extLst>
          </p:cNvPr>
          <p:cNvSpPr/>
          <p:nvPr/>
        </p:nvSpPr>
        <p:spPr>
          <a:xfrm>
            <a:off x="1726075" y="4147152"/>
            <a:ext cx="2604386" cy="4248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42A91C-516D-45DC-9F7A-F0A7272C22D0}"/>
              </a:ext>
            </a:extLst>
          </p:cNvPr>
          <p:cNvSpPr txBox="1"/>
          <p:nvPr/>
        </p:nvSpPr>
        <p:spPr>
          <a:xfrm>
            <a:off x="1682149" y="5762445"/>
            <a:ext cx="8692188" cy="369332"/>
          </a:xfrm>
          <a:prstGeom prst="rect">
            <a:avLst/>
          </a:prstGeom>
          <a:solidFill>
            <a:srgbClr val="008DE7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When a chart is canceled, it is moved to a list of cancelled charts at the end of the DOLE</a:t>
            </a:r>
          </a:p>
        </p:txBody>
      </p:sp>
    </p:spTree>
    <p:extLst>
      <p:ext uri="{BB962C8B-B14F-4D97-AF65-F5344CB8AC3E}">
        <p14:creationId xmlns:p14="http://schemas.microsoft.com/office/powerpoint/2010/main" val="4276651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C48078-7339-4C8F-BA53-F5D9AC7D2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277" y="64008"/>
            <a:ext cx="9851923" cy="1234440"/>
          </a:xfrm>
        </p:spPr>
        <p:txBody>
          <a:bodyPr/>
          <a:lstStyle/>
          <a:p>
            <a:r>
              <a:rPr lang="en-US" dirty="0"/>
              <a:t>General Cancellation Notice</a:t>
            </a:r>
            <a:br>
              <a:rPr lang="en-US" dirty="0"/>
            </a:br>
            <a:r>
              <a:rPr lang="en-US" dirty="0"/>
              <a:t>LNM Section I in all Coast Guard Districts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9B100D-DD20-4060-BE4F-A743DB995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54" y="2387392"/>
            <a:ext cx="10836049" cy="37760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D2D0C9-260D-43B2-AAA4-909520FB5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" y="1435316"/>
            <a:ext cx="10775796" cy="103439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EFEDB7-614C-4430-9EDE-69CADE60D736}"/>
              </a:ext>
            </a:extLst>
          </p:cNvPr>
          <p:cNvSpPr/>
          <p:nvPr/>
        </p:nvSpPr>
        <p:spPr>
          <a:xfrm>
            <a:off x="10372906" y="1469505"/>
            <a:ext cx="1753327" cy="64008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Products</a:t>
            </a:r>
            <a:br>
              <a:rPr lang="en-US" dirty="0"/>
            </a:br>
            <a:r>
              <a:rPr lang="en-US" dirty="0"/>
              <a:t>to be canceled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235D67-B112-45F7-B932-4541A3D3E424}"/>
              </a:ext>
            </a:extLst>
          </p:cNvPr>
          <p:cNvSpPr/>
          <p:nvPr/>
        </p:nvSpPr>
        <p:spPr>
          <a:xfrm>
            <a:off x="1765232" y="3368618"/>
            <a:ext cx="207034" cy="2156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405241B-6657-40EA-B4B6-94104C5A08DC}"/>
              </a:ext>
            </a:extLst>
          </p:cNvPr>
          <p:cNvSpPr/>
          <p:nvPr/>
        </p:nvSpPr>
        <p:spPr>
          <a:xfrm>
            <a:off x="4267209" y="4171364"/>
            <a:ext cx="207034" cy="2156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F1F0EE-505C-4F27-9ADC-CA4CA744A20C}"/>
              </a:ext>
            </a:extLst>
          </p:cNvPr>
          <p:cNvSpPr/>
          <p:nvPr/>
        </p:nvSpPr>
        <p:spPr>
          <a:xfrm>
            <a:off x="5817088" y="5185464"/>
            <a:ext cx="207034" cy="2156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440717-CC88-4C65-AA9B-25BF79609A1C}"/>
              </a:ext>
            </a:extLst>
          </p:cNvPr>
          <p:cNvSpPr/>
          <p:nvPr/>
        </p:nvSpPr>
        <p:spPr>
          <a:xfrm>
            <a:off x="6141739" y="5587533"/>
            <a:ext cx="207034" cy="2156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A6DB1DD-11D1-479C-8A5A-E4007F17FD3D}"/>
              </a:ext>
            </a:extLst>
          </p:cNvPr>
          <p:cNvSpPr/>
          <p:nvPr/>
        </p:nvSpPr>
        <p:spPr>
          <a:xfrm>
            <a:off x="10372906" y="3419204"/>
            <a:ext cx="1753327" cy="64008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Dates of Latest Editions (DOLE)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F529CA5-3934-42FD-9380-E3B056C773F7}"/>
              </a:ext>
            </a:extLst>
          </p:cNvPr>
          <p:cNvSpPr/>
          <p:nvPr/>
        </p:nvSpPr>
        <p:spPr>
          <a:xfrm>
            <a:off x="10372906" y="5018189"/>
            <a:ext cx="1753327" cy="64008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More Sunset Information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5BCC75E-3266-4C8B-9727-E718C43068A9}"/>
              </a:ext>
            </a:extLst>
          </p:cNvPr>
          <p:cNvSpPr/>
          <p:nvPr/>
        </p:nvSpPr>
        <p:spPr>
          <a:xfrm>
            <a:off x="10372906" y="6030736"/>
            <a:ext cx="1753327" cy="64008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NOAA Custom Chart 1.0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06B056D8-F586-43D9-9216-924CF73A738C}"/>
              </a:ext>
            </a:extLst>
          </p:cNvPr>
          <p:cNvCxnSpPr>
            <a:stCxn id="8" idx="1"/>
            <a:endCxn id="9" idx="6"/>
          </p:cNvCxnSpPr>
          <p:nvPr/>
        </p:nvCxnSpPr>
        <p:spPr>
          <a:xfrm rot="10800000" flipV="1">
            <a:off x="1972266" y="1789544"/>
            <a:ext cx="8400640" cy="1686903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2761282E-394A-40E4-A386-7B9C3FE1B4CD}"/>
              </a:ext>
            </a:extLst>
          </p:cNvPr>
          <p:cNvCxnSpPr>
            <a:cxnSpLocks/>
            <a:stCxn id="14" idx="1"/>
            <a:endCxn id="10" idx="6"/>
          </p:cNvCxnSpPr>
          <p:nvPr/>
        </p:nvCxnSpPr>
        <p:spPr>
          <a:xfrm rot="10800000" flipV="1">
            <a:off x="4474244" y="3739244"/>
            <a:ext cx="5898663" cy="539950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09D41382-2E1D-48B5-878E-E86566DD863D}"/>
              </a:ext>
            </a:extLst>
          </p:cNvPr>
          <p:cNvCxnSpPr>
            <a:cxnSpLocks/>
            <a:stCxn id="15" idx="1"/>
            <a:endCxn id="11" idx="6"/>
          </p:cNvCxnSpPr>
          <p:nvPr/>
        </p:nvCxnSpPr>
        <p:spPr>
          <a:xfrm rot="10800000">
            <a:off x="6024122" y="5293295"/>
            <a:ext cx="4348784" cy="44935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ED87DDC5-3637-49D5-B5EA-8DC8DCF7AE3D}"/>
              </a:ext>
            </a:extLst>
          </p:cNvPr>
          <p:cNvCxnSpPr>
            <a:cxnSpLocks/>
            <a:stCxn id="16" idx="1"/>
            <a:endCxn id="12" idx="6"/>
          </p:cNvCxnSpPr>
          <p:nvPr/>
        </p:nvCxnSpPr>
        <p:spPr>
          <a:xfrm rot="10800000">
            <a:off x="6348774" y="5695364"/>
            <a:ext cx="4024133" cy="655413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40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E11645-B7C4-467F-B410-4E8041947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11" y="2447774"/>
            <a:ext cx="10744200" cy="2737376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3CA9301-4B26-4C5E-91B4-B003FEFD3BD8}"/>
              </a:ext>
            </a:extLst>
          </p:cNvPr>
          <p:cNvSpPr/>
          <p:nvPr/>
        </p:nvSpPr>
        <p:spPr>
          <a:xfrm>
            <a:off x="2471738" y="4143375"/>
            <a:ext cx="5129212" cy="557213"/>
          </a:xfrm>
          <a:custGeom>
            <a:avLst/>
            <a:gdLst>
              <a:gd name="connsiteX0" fmla="*/ 0 w 5129212"/>
              <a:gd name="connsiteY0" fmla="*/ 0 h 557213"/>
              <a:gd name="connsiteX1" fmla="*/ 5124450 w 5129212"/>
              <a:gd name="connsiteY1" fmla="*/ 4763 h 557213"/>
              <a:gd name="connsiteX2" fmla="*/ 5129212 w 5129212"/>
              <a:gd name="connsiteY2" fmla="*/ 376238 h 557213"/>
              <a:gd name="connsiteX3" fmla="*/ 2014537 w 5129212"/>
              <a:gd name="connsiteY3" fmla="*/ 366713 h 557213"/>
              <a:gd name="connsiteX4" fmla="*/ 2014537 w 5129212"/>
              <a:gd name="connsiteY4" fmla="*/ 547688 h 557213"/>
              <a:gd name="connsiteX5" fmla="*/ 9525 w 5129212"/>
              <a:gd name="connsiteY5" fmla="*/ 557213 h 557213"/>
              <a:gd name="connsiteX6" fmla="*/ 0 w 5129212"/>
              <a:gd name="connsiteY6" fmla="*/ 0 h 5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9212" h="557213">
                <a:moveTo>
                  <a:pt x="0" y="0"/>
                </a:moveTo>
                <a:lnTo>
                  <a:pt x="5124450" y="4763"/>
                </a:lnTo>
                <a:cubicBezTo>
                  <a:pt x="5126037" y="128588"/>
                  <a:pt x="5127625" y="252413"/>
                  <a:pt x="5129212" y="376238"/>
                </a:cubicBezTo>
                <a:lnTo>
                  <a:pt x="2014537" y="366713"/>
                </a:lnTo>
                <a:lnTo>
                  <a:pt x="2014537" y="547688"/>
                </a:lnTo>
                <a:lnTo>
                  <a:pt x="9525" y="557213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C48078-7339-4C8F-BA53-F5D9AC7D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Edition Notice in LNM Section IV</a:t>
            </a:r>
            <a:br>
              <a:rPr lang="en-US" dirty="0"/>
            </a:br>
            <a:r>
              <a:rPr lang="en-US" dirty="0"/>
              <a:t>of Coast Guard District that Chart is in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53938C-E980-47DA-8A84-E50DF9F6A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37" y="1733460"/>
            <a:ext cx="10762949" cy="4787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0F14778-0774-480A-B493-48CD7FA07731}"/>
              </a:ext>
            </a:extLst>
          </p:cNvPr>
          <p:cNvSpPr/>
          <p:nvPr/>
        </p:nvSpPr>
        <p:spPr>
          <a:xfrm>
            <a:off x="2476571" y="3267256"/>
            <a:ext cx="5123301" cy="3752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48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7E63E5-6652-4E15-B475-9E0318689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940671"/>
            <a:ext cx="12192000" cy="1325563"/>
          </a:xfrm>
        </p:spPr>
        <p:txBody>
          <a:bodyPr anchor="ctr"/>
          <a:lstStyle/>
          <a:p>
            <a:pPr algn="ctr"/>
            <a:r>
              <a:rPr lang="en-US" dirty="0"/>
              <a:t>NOAA Chart Product Improvements</a:t>
            </a:r>
          </a:p>
        </p:txBody>
      </p:sp>
    </p:spTree>
    <p:extLst>
      <p:ext uri="{BB962C8B-B14F-4D97-AF65-F5344CB8AC3E}">
        <p14:creationId xmlns:p14="http://schemas.microsoft.com/office/powerpoint/2010/main" val="2310048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EF9817-7E02-48D6-8FCA-430C7E9B1907}"/>
              </a:ext>
            </a:extLst>
          </p:cNvPr>
          <p:cNvSpPr/>
          <p:nvPr/>
        </p:nvSpPr>
        <p:spPr>
          <a:xfrm>
            <a:off x="0" y="1340012"/>
            <a:ext cx="12192000" cy="4894533"/>
          </a:xfrm>
          <a:prstGeom prst="rect">
            <a:avLst/>
          </a:prstGeom>
          <a:solidFill>
            <a:srgbClr val="D5E2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0" y="64008"/>
            <a:ext cx="9144000" cy="1234440"/>
          </a:xfrm>
        </p:spPr>
        <p:txBody>
          <a:bodyPr anchor="ctr"/>
          <a:lstStyle/>
          <a:p>
            <a:pPr algn="r"/>
            <a:r>
              <a:rPr lang="en-US" sz="4000" dirty="0"/>
              <a:t>Improved Larger Scale ENC Coverage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68EA06-316C-466B-AF9A-041AD2706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061" y="1497712"/>
            <a:ext cx="9639136" cy="466409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8366" y="1445757"/>
            <a:ext cx="11591405" cy="4351338"/>
          </a:xfrm>
        </p:spPr>
        <p:txBody>
          <a:bodyPr/>
          <a:lstStyle/>
          <a:p>
            <a:pPr marL="9525" lvl="0" indent="0">
              <a:spcBef>
                <a:spcPts val="0"/>
              </a:spcBef>
              <a:buClr>
                <a:srgbClr val="054698"/>
              </a:buClr>
              <a:buSzPts val="2800"/>
              <a:buNone/>
            </a:pPr>
            <a:r>
              <a:rPr lang="en-US" sz="3200" b="1" dirty="0">
                <a:solidFill>
                  <a:srgbClr val="054698"/>
                </a:solidFill>
                <a:ea typeface="Calibri"/>
                <a:cs typeface="Calibri"/>
                <a:sym typeface="Calibri"/>
              </a:rPr>
              <a:t>107 newly reschemed ENC cells in Lake Superior</a:t>
            </a:r>
            <a:endParaRPr lang="en-US" sz="16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33363" lvl="0" indent="-223838">
              <a:buClr>
                <a:srgbClr val="054698"/>
              </a:buClr>
              <a:buSzPts val="2800"/>
              <a:buFont typeface="Arial"/>
              <a:buChar char="•"/>
            </a:pPr>
            <a:r>
              <a:rPr lang="en-US" sz="3200" b="1" dirty="0">
                <a:solidFill>
                  <a:srgbClr val="054698"/>
                </a:solidFill>
                <a:ea typeface="Calibri"/>
                <a:cs typeface="Calibri"/>
                <a:sym typeface="Calibri"/>
              </a:rPr>
              <a:t>Largest scale chart  coverage between Thunder Bay and Duluth:</a:t>
            </a:r>
            <a:endParaRPr lang="en-US" sz="16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517525" lvl="1" indent="-223838"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sz="2800" b="1" dirty="0">
                <a:solidFill>
                  <a:srgbClr val="054698"/>
                </a:solidFill>
                <a:ea typeface="Calibri"/>
                <a:cs typeface="Calibri"/>
                <a:sym typeface="Calibri"/>
              </a:rPr>
              <a:t>Paper charts:</a:t>
            </a:r>
            <a:br>
              <a:rPr lang="en-US" sz="2800" b="1" dirty="0">
                <a:solidFill>
                  <a:srgbClr val="054698"/>
                </a:solidFill>
                <a:ea typeface="Calibri"/>
                <a:cs typeface="Calibri"/>
                <a:sym typeface="Calibri"/>
              </a:rPr>
            </a:br>
            <a:r>
              <a:rPr lang="en-US" sz="2400" b="1" dirty="0">
                <a:solidFill>
                  <a:srgbClr val="054698"/>
                </a:solidFill>
                <a:ea typeface="Calibri"/>
                <a:cs typeface="Calibri"/>
                <a:sym typeface="Calibri"/>
              </a:rPr>
              <a:t>1:120,000</a:t>
            </a:r>
            <a:endParaRPr lang="en-US" sz="12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517525" lvl="1" indent="-223838"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sz="2800" b="1" dirty="0">
                <a:solidFill>
                  <a:srgbClr val="054698"/>
                </a:solidFill>
                <a:ea typeface="Calibri"/>
                <a:cs typeface="Calibri"/>
                <a:sym typeface="Calibri"/>
              </a:rPr>
              <a:t>ENCs:</a:t>
            </a:r>
            <a:br>
              <a:rPr lang="en-US" sz="2800" b="1" dirty="0">
                <a:solidFill>
                  <a:srgbClr val="054698"/>
                </a:solidFill>
                <a:ea typeface="Calibri"/>
                <a:cs typeface="Calibri"/>
                <a:sym typeface="Calibri"/>
              </a:rPr>
            </a:br>
            <a:r>
              <a:rPr lang="en-US" sz="2400" b="1" dirty="0">
                <a:solidFill>
                  <a:srgbClr val="054698"/>
                </a:solidFill>
                <a:ea typeface="Calibri"/>
                <a:cs typeface="Calibri"/>
                <a:sym typeface="Calibri"/>
              </a:rPr>
              <a:t>1:80,000</a:t>
            </a:r>
            <a:br>
              <a:rPr lang="en-US" sz="2400" b="1" dirty="0">
                <a:solidFill>
                  <a:srgbClr val="054698"/>
                </a:solidFill>
                <a:ea typeface="Calibri"/>
                <a:cs typeface="Calibri"/>
                <a:sym typeface="Calibri"/>
              </a:rPr>
            </a:br>
            <a:r>
              <a:rPr lang="en-US" b="1" dirty="0">
                <a:solidFill>
                  <a:srgbClr val="054698"/>
                </a:solidFill>
                <a:cs typeface="Calibri"/>
                <a:sym typeface="Calibri"/>
              </a:rPr>
              <a:t>Isle Royale 1:40,000</a:t>
            </a:r>
            <a:endParaRPr lang="en-US" b="1" dirty="0">
              <a:solidFill>
                <a:srgbClr val="054698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1800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NOAA ENC® Rescheming Progress</a:t>
            </a:r>
          </a:p>
        </p:txBody>
      </p:sp>
      <p:pic>
        <p:nvPicPr>
          <p:cNvPr id="7" name="Google Shape;2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29699" y="1524133"/>
            <a:ext cx="1414876" cy="1083735"/>
          </a:xfrm>
          <a:prstGeom prst="rect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49608F-58D6-4811-AE10-4189D2FE4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518" y="1417948"/>
            <a:ext cx="8607971" cy="4754880"/>
          </a:xfrm>
          <a:prstGeom prst="rect">
            <a:avLst/>
          </a:prstGeom>
        </p:spPr>
      </p:pic>
      <p:pic>
        <p:nvPicPr>
          <p:cNvPr id="8" name="Google Shape;220;p20">
            <a:extLst>
              <a:ext uri="{FF2B5EF4-FFF2-40B4-BE49-F238E27FC236}">
                <a16:creationId xmlns:a16="http://schemas.microsoft.com/office/drawing/2014/main" id="{D6919FE7-9B0E-40EB-BAD3-55251DD290D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461" y="4363158"/>
            <a:ext cx="2186801" cy="1674997"/>
          </a:xfrm>
          <a:prstGeom prst="rect">
            <a:avLst/>
          </a:prstGeom>
          <a:noFill/>
          <a:ln w="1270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CD8E70-F177-46C6-BE17-2FE6C5772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" y="1417948"/>
            <a:ext cx="3401030" cy="26968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25432" y="810858"/>
            <a:ext cx="5669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https://distribution.charts.noaa.gov/ENC/rescheme/</a:t>
            </a:r>
          </a:p>
        </p:txBody>
      </p:sp>
    </p:spTree>
    <p:extLst>
      <p:ext uri="{BB962C8B-B14F-4D97-AF65-F5344CB8AC3E}">
        <p14:creationId xmlns:p14="http://schemas.microsoft.com/office/powerpoint/2010/main" val="2256500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29382" y="1748721"/>
            <a:ext cx="6631709" cy="4351338"/>
          </a:xfrm>
        </p:spPr>
        <p:txBody>
          <a:bodyPr/>
          <a:lstStyle/>
          <a:p>
            <a:r>
              <a:rPr lang="en-US" dirty="0"/>
              <a:t>Version 1.0 Released March 31st</a:t>
            </a:r>
          </a:p>
          <a:p>
            <a:r>
              <a:rPr lang="en-US" dirty="0"/>
              <a:t>Improvements</a:t>
            </a:r>
          </a:p>
          <a:p>
            <a:pPr lvl="1"/>
            <a:r>
              <a:rPr lang="en-US" dirty="0"/>
              <a:t>Familiar NOAA symbols for buoys and other features</a:t>
            </a:r>
          </a:p>
          <a:p>
            <a:pPr lvl="1"/>
            <a:r>
              <a:rPr lang="en-US" dirty="0"/>
              <a:t>Better portrayal of chart notes</a:t>
            </a:r>
          </a:p>
          <a:p>
            <a:pPr lvl="1"/>
            <a:r>
              <a:rPr lang="en-US" dirty="0"/>
              <a:t>Warnings for automation and carriage requirements</a:t>
            </a:r>
          </a:p>
          <a:p>
            <a:pPr lvl="1"/>
            <a:r>
              <a:rPr lang="en-US" dirty="0"/>
              <a:t>Improved user interface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4008"/>
            <a:ext cx="9144000" cy="1234440"/>
          </a:xfrm>
        </p:spPr>
        <p:txBody>
          <a:bodyPr anchor="ctr"/>
          <a:lstStyle/>
          <a:p>
            <a:pPr algn="r"/>
            <a:r>
              <a:rPr lang="en-US" dirty="0"/>
              <a:t>NOAA Custom Chart</a:t>
            </a:r>
          </a:p>
        </p:txBody>
      </p:sp>
      <p:pic>
        <p:nvPicPr>
          <p:cNvPr id="5" name="Google Shape;22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896" y="36943"/>
            <a:ext cx="5206833" cy="6752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8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4008"/>
            <a:ext cx="9144000" cy="1234440"/>
          </a:xfrm>
        </p:spPr>
        <p:txBody>
          <a:bodyPr anchor="ctr"/>
          <a:lstStyle/>
          <a:p>
            <a:pPr algn="r"/>
            <a:r>
              <a:rPr lang="en-US" sz="4000" dirty="0"/>
              <a:t>Products and Services being Discontinued</a:t>
            </a:r>
          </a:p>
        </p:txBody>
      </p:sp>
      <p:pic>
        <p:nvPicPr>
          <p:cNvPr id="5" name="Google Shape;13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7250" y="1553330"/>
            <a:ext cx="5791199" cy="44811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810028-A927-4F6E-ACDD-5E91FDD6BBA8}"/>
              </a:ext>
            </a:extLst>
          </p:cNvPr>
          <p:cNvSpPr/>
          <p:nvPr/>
        </p:nvSpPr>
        <p:spPr>
          <a:xfrm>
            <a:off x="5779698" y="1445757"/>
            <a:ext cx="1664898" cy="4696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1" y="1637765"/>
            <a:ext cx="7101264" cy="4351338"/>
          </a:xfrm>
        </p:spPr>
        <p:txBody>
          <a:bodyPr/>
          <a:lstStyle/>
          <a:p>
            <a:pPr marL="9525" lvl="0" indent="0">
              <a:spcBef>
                <a:spcPts val="0"/>
              </a:spcBef>
              <a:buClr>
                <a:srgbClr val="054698"/>
              </a:buClr>
              <a:buSzPts val="2800"/>
              <a:buNone/>
            </a:pPr>
            <a:r>
              <a:rPr lang="en-US" b="1" dirty="0">
                <a:solidFill>
                  <a:srgbClr val="054698"/>
                </a:solidFill>
                <a:ea typeface="Calibri"/>
                <a:cs typeface="Calibri"/>
                <a:sym typeface="Calibri"/>
              </a:rPr>
              <a:t>PRODUCTS</a:t>
            </a:r>
          </a:p>
          <a:p>
            <a:pPr marL="233363" lvl="0" indent="-223838">
              <a:spcBef>
                <a:spcPts val="0"/>
              </a:spcBef>
              <a:buClr>
                <a:srgbClr val="054698"/>
              </a:buClr>
              <a:buSzPts val="2800"/>
              <a:buFont typeface="Arial"/>
              <a:buChar char="•"/>
            </a:pPr>
            <a:r>
              <a:rPr lang="en-US" dirty="0">
                <a:solidFill>
                  <a:srgbClr val="054698"/>
                </a:solidFill>
                <a:ea typeface="Calibri"/>
                <a:cs typeface="Calibri"/>
                <a:sym typeface="Calibri"/>
              </a:rPr>
              <a:t>Print-on-demand (POD) paper nautical charts</a:t>
            </a:r>
            <a:endParaRPr lang="en-US" dirty="0">
              <a:solidFill>
                <a:srgbClr val="054698"/>
              </a:solidFill>
              <a:ea typeface="Arial"/>
              <a:cs typeface="Arial"/>
              <a:sym typeface="Arial"/>
            </a:endParaRPr>
          </a:p>
          <a:p>
            <a:pPr marL="233363" lvl="0" indent="-223838">
              <a:buClr>
                <a:srgbClr val="054698"/>
              </a:buClr>
              <a:buSzPts val="2800"/>
              <a:buFont typeface="Arial"/>
              <a:buChar char="•"/>
            </a:pPr>
            <a:r>
              <a:rPr lang="en-US" dirty="0">
                <a:solidFill>
                  <a:srgbClr val="054698"/>
                </a:solidFill>
                <a:ea typeface="Calibri"/>
                <a:cs typeface="Calibri"/>
                <a:sym typeface="Calibri"/>
              </a:rPr>
              <a:t>Full-size chart PDFs</a:t>
            </a:r>
            <a:endParaRPr lang="en-US" dirty="0">
              <a:solidFill>
                <a:srgbClr val="054698"/>
              </a:solidFill>
              <a:ea typeface="Arial"/>
              <a:cs typeface="Arial"/>
              <a:sym typeface="Arial"/>
            </a:endParaRPr>
          </a:p>
          <a:p>
            <a:pPr marL="233363" lvl="0" indent="-223838">
              <a:buClr>
                <a:srgbClr val="054698"/>
              </a:buClr>
              <a:buSzPts val="2800"/>
              <a:buFont typeface="Arial"/>
              <a:buChar char="•"/>
            </a:pPr>
            <a:r>
              <a:rPr lang="en-US" dirty="0">
                <a:solidFill>
                  <a:srgbClr val="054698"/>
                </a:solidFill>
                <a:ea typeface="Calibri"/>
                <a:cs typeface="Calibri"/>
                <a:sym typeface="Calibri"/>
              </a:rPr>
              <a:t>BookletChart™ PDFs</a:t>
            </a:r>
            <a:endParaRPr lang="en-US" dirty="0">
              <a:solidFill>
                <a:srgbClr val="054698"/>
              </a:solidFill>
              <a:ea typeface="Arial"/>
              <a:cs typeface="Arial"/>
              <a:sym typeface="Arial"/>
            </a:endParaRPr>
          </a:p>
          <a:p>
            <a:pPr marL="233363" lvl="0" indent="-223838">
              <a:buClr>
                <a:srgbClr val="054698"/>
              </a:buClr>
              <a:buSzPts val="2800"/>
              <a:buFont typeface="Arial"/>
              <a:buChar char="•"/>
            </a:pPr>
            <a:r>
              <a:rPr lang="en-US" dirty="0">
                <a:solidFill>
                  <a:srgbClr val="054698"/>
                </a:solidFill>
                <a:ea typeface="Calibri"/>
                <a:cs typeface="Calibri"/>
                <a:sym typeface="Calibri"/>
              </a:rPr>
              <a:t>NOAA raster navigational charts (NOAA RNC</a:t>
            </a:r>
            <a:r>
              <a:rPr lang="en-US" baseline="30000" dirty="0">
                <a:solidFill>
                  <a:srgbClr val="054698"/>
                </a:solidFill>
                <a:ea typeface="Calibri"/>
                <a:cs typeface="Calibri"/>
                <a:sym typeface="Calibri"/>
              </a:rPr>
              <a:t>®</a:t>
            </a:r>
            <a:r>
              <a:rPr lang="en-US" dirty="0">
                <a:solidFill>
                  <a:srgbClr val="054698"/>
                </a:solidFill>
                <a:ea typeface="Calibri"/>
                <a:cs typeface="Calibri"/>
                <a:sym typeface="Calibri"/>
              </a:rPr>
              <a:t>)</a:t>
            </a:r>
          </a:p>
          <a:p>
            <a:pPr marL="9525" lvl="0" indent="0">
              <a:buClr>
                <a:srgbClr val="054698"/>
              </a:buClr>
              <a:buSzPts val="2800"/>
              <a:buNone/>
            </a:pPr>
            <a:r>
              <a:rPr lang="en-US" b="1" dirty="0">
                <a:solidFill>
                  <a:srgbClr val="054698"/>
                </a:solidFill>
                <a:ea typeface="Arial"/>
                <a:cs typeface="Arial"/>
                <a:sym typeface="Arial"/>
              </a:rPr>
              <a:t>SERVICES</a:t>
            </a:r>
          </a:p>
          <a:p>
            <a:pPr marL="233363" lvl="0" indent="-223838">
              <a:buClr>
                <a:srgbClr val="054698"/>
              </a:buClr>
              <a:buSzPts val="2800"/>
              <a:buFont typeface="Arial"/>
              <a:buChar char="•"/>
            </a:pPr>
            <a:r>
              <a:rPr lang="en-US" dirty="0">
                <a:solidFill>
                  <a:srgbClr val="054698"/>
                </a:solidFill>
                <a:ea typeface="Calibri"/>
                <a:cs typeface="Calibri"/>
                <a:sym typeface="Calibri"/>
              </a:rPr>
              <a:t>NOAA RNC Tile Service</a:t>
            </a:r>
          </a:p>
          <a:p>
            <a:pPr marL="233363" lvl="0" indent="-223838">
              <a:buClr>
                <a:srgbClr val="054698"/>
              </a:buClr>
              <a:buSzPts val="2800"/>
              <a:buFont typeface="Arial"/>
              <a:buChar char="•"/>
            </a:pPr>
            <a:r>
              <a:rPr lang="en-US" dirty="0">
                <a:solidFill>
                  <a:srgbClr val="054698"/>
                </a:solidFill>
                <a:ea typeface="Arial"/>
                <a:cs typeface="Calibri"/>
                <a:sym typeface="Calibri"/>
              </a:rPr>
              <a:t>Seamless RNC Services</a:t>
            </a:r>
            <a:endParaRPr lang="en-US" dirty="0">
              <a:solidFill>
                <a:srgbClr val="054698"/>
              </a:solidFill>
              <a:ea typeface="Arial"/>
              <a:cs typeface="Arial"/>
              <a:sym typeface="Arial"/>
            </a:endParaRPr>
          </a:p>
          <a:p>
            <a:pPr marL="233363" lvl="0" indent="-223838">
              <a:buClr>
                <a:srgbClr val="054698"/>
              </a:buClr>
              <a:buSzPts val="2800"/>
              <a:buFont typeface="Arial"/>
              <a:buChar char="•"/>
            </a:pPr>
            <a:r>
              <a:rPr lang="en-US" dirty="0">
                <a:solidFill>
                  <a:srgbClr val="054698"/>
                </a:solidFill>
                <a:ea typeface="Calibri"/>
                <a:cs typeface="Calibri"/>
                <a:sym typeface="Calibri"/>
              </a:rPr>
              <a:t>Online RNC Viewer</a:t>
            </a:r>
            <a:endParaRPr lang="en-US" dirty="0">
              <a:solidFill>
                <a:srgbClr val="05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4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F994AA-707A-4407-8EFB-6105FC2BD1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Additional paper sizes</a:t>
            </a:r>
          </a:p>
          <a:p>
            <a:r>
              <a:rPr lang="en-US" dirty="0"/>
              <a:t>Improved generation of the compass rose</a:t>
            </a:r>
          </a:p>
          <a:p>
            <a:r>
              <a:rPr lang="en-US" dirty="0"/>
              <a:t>Additional symbology and labeling improvements</a:t>
            </a:r>
          </a:p>
          <a:p>
            <a:r>
              <a:rPr lang="en-US" dirty="0"/>
              <a:t>Means for Print on Demand (POD) Agents to provide NCC charts</a:t>
            </a:r>
          </a:p>
          <a:p>
            <a:r>
              <a:rPr lang="en-US" dirty="0"/>
              <a:t>Ability to save custom charts</a:t>
            </a:r>
          </a:p>
          <a:p>
            <a:r>
              <a:rPr lang="en-US" dirty="0"/>
              <a:t>Subscription service / user accounts</a:t>
            </a:r>
          </a:p>
          <a:p>
            <a:r>
              <a:rPr lang="en-US" dirty="0"/>
              <a:t>Fixed areas of interest (AOI)</a:t>
            </a:r>
          </a:p>
          <a:p>
            <a:r>
              <a:rPr lang="en-US" dirty="0"/>
              <a:t>Considering an API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NCC Improvements</a:t>
            </a:r>
          </a:p>
        </p:txBody>
      </p:sp>
    </p:spTree>
    <p:extLst>
      <p:ext uri="{BB962C8B-B14F-4D97-AF65-F5344CB8AC3E}">
        <p14:creationId xmlns:p14="http://schemas.microsoft.com/office/powerpoint/2010/main" val="2668712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199" y="1665370"/>
            <a:ext cx="11129467" cy="4351338"/>
          </a:xfrm>
        </p:spPr>
        <p:txBody>
          <a:bodyPr/>
          <a:lstStyle/>
          <a:p>
            <a:r>
              <a:rPr lang="en-US" sz="3200" dirty="0"/>
              <a:t>By Oct 1, 2021</a:t>
            </a:r>
          </a:p>
          <a:p>
            <a:pPr lvl="1"/>
            <a:r>
              <a:rPr lang="en-US" sz="2800" dirty="0"/>
              <a:t>Shutdown of RNC Tile Service</a:t>
            </a:r>
          </a:p>
          <a:p>
            <a:pPr lvl="1"/>
            <a:r>
              <a:rPr lang="en-US" sz="2800" dirty="0"/>
              <a:t>Shutdown of Raster Seamless Service</a:t>
            </a:r>
          </a:p>
          <a:p>
            <a:r>
              <a:rPr lang="en-US" sz="3200" dirty="0"/>
              <a:t>After Oct 2021, but Before Jan 2025</a:t>
            </a:r>
          </a:p>
          <a:p>
            <a:pPr lvl="1"/>
            <a:r>
              <a:rPr lang="en-US" sz="2800" dirty="0"/>
              <a:t>Shutdown of Online RNC Viewer</a:t>
            </a:r>
          </a:p>
          <a:p>
            <a:pPr lvl="1"/>
            <a:endParaRPr lang="en-US" sz="2800" dirty="0"/>
          </a:p>
          <a:p>
            <a:r>
              <a:rPr lang="en-US" sz="3200" dirty="0"/>
              <a:t>NOAA is encouraging navigation system and 3</a:t>
            </a:r>
            <a:r>
              <a:rPr lang="en-US" sz="3200" baseline="30000" dirty="0"/>
              <a:t>rd</a:t>
            </a:r>
            <a:r>
              <a:rPr lang="en-US" sz="3200" dirty="0"/>
              <a:t> party data providers to adopt use of ENC data 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Shutdown of Raster Services</a:t>
            </a:r>
          </a:p>
        </p:txBody>
      </p:sp>
    </p:spTree>
    <p:extLst>
      <p:ext uri="{BB962C8B-B14F-4D97-AF65-F5344CB8AC3E}">
        <p14:creationId xmlns:p14="http://schemas.microsoft.com/office/powerpoint/2010/main" val="2143366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7E63E5-6652-4E15-B475-9E0318689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940671"/>
            <a:ext cx="12192000" cy="1325563"/>
          </a:xfrm>
        </p:spPr>
        <p:txBody>
          <a:bodyPr anchor="ctr"/>
          <a:lstStyle/>
          <a:p>
            <a:pPr algn="ctr"/>
            <a:r>
              <a:rPr lang="en-US" dirty="0"/>
              <a:t>Other Impacts</a:t>
            </a:r>
          </a:p>
        </p:txBody>
      </p:sp>
    </p:spTree>
    <p:extLst>
      <p:ext uri="{BB962C8B-B14F-4D97-AF65-F5344CB8AC3E}">
        <p14:creationId xmlns:p14="http://schemas.microsoft.com/office/powerpoint/2010/main" val="476804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1621518"/>
            <a:ext cx="11129467" cy="4351338"/>
          </a:xfrm>
        </p:spPr>
        <p:txBody>
          <a:bodyPr/>
          <a:lstStyle/>
          <a:p>
            <a:r>
              <a:rPr lang="en-US" dirty="0"/>
              <a:t>Coast Pilot traditionally cross referenced information to the ENC and the traditional chart number</a:t>
            </a:r>
          </a:p>
          <a:p>
            <a:r>
              <a:rPr lang="en-US" dirty="0"/>
              <a:t>The ENC rescheming and the future of the paper chart required a closer look at how referencing was done</a:t>
            </a:r>
          </a:p>
          <a:p>
            <a:pPr lvl="1"/>
            <a:r>
              <a:rPr lang="en-US" dirty="0"/>
              <a:t>Making the Coast Pilot product agnostic</a:t>
            </a:r>
          </a:p>
          <a:p>
            <a:pPr lvl="1"/>
            <a:r>
              <a:rPr lang="en-US" dirty="0"/>
              <a:t>Focusing on waterway names rather than products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Changes to the Coast Pilot</a:t>
            </a:r>
          </a:p>
        </p:txBody>
      </p:sp>
    </p:spTree>
    <p:extLst>
      <p:ext uri="{BB962C8B-B14F-4D97-AF65-F5344CB8AC3E}">
        <p14:creationId xmlns:p14="http://schemas.microsoft.com/office/powerpoint/2010/main" val="3421994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Changes to the Coast Pilot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433" y="1817234"/>
            <a:ext cx="3228975" cy="3762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696" y="1669802"/>
            <a:ext cx="3499623" cy="428196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200650" y="1817234"/>
            <a:ext cx="1240971" cy="4816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69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556204"/>
            <a:ext cx="11129467" cy="4351338"/>
          </a:xfrm>
        </p:spPr>
        <p:txBody>
          <a:bodyPr/>
          <a:lstStyle/>
          <a:p>
            <a:r>
              <a:rPr lang="en-US" dirty="0"/>
              <a:t>Regional Navigation Managers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Ways to Engage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44" y="2478968"/>
            <a:ext cx="4900613" cy="2992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740" y="1556204"/>
            <a:ext cx="40195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97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48391" y="1597025"/>
            <a:ext cx="11129467" cy="4351338"/>
          </a:xfrm>
        </p:spPr>
        <p:txBody>
          <a:bodyPr/>
          <a:lstStyle/>
          <a:p>
            <a:r>
              <a:rPr lang="en-US" dirty="0"/>
              <a:t>Through ASSIST - </a:t>
            </a:r>
            <a:r>
              <a:rPr lang="en-US" dirty="0">
                <a:hlinkClick r:id="rId2"/>
              </a:rPr>
              <a:t>https://www.nauticalcharts.noaa.gov/customer-service/assist/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Ways to Engage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663" y="2252129"/>
            <a:ext cx="6938962" cy="401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80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9" y="1580528"/>
            <a:ext cx="11129467" cy="4351338"/>
          </a:xfrm>
        </p:spPr>
        <p:txBody>
          <a:bodyPr/>
          <a:lstStyle/>
          <a:p>
            <a:r>
              <a:rPr lang="en-US" sz="3600" dirty="0"/>
              <a:t>May 20, 2021 1:00PM EDT</a:t>
            </a:r>
          </a:p>
          <a:p>
            <a:pPr lvl="1"/>
            <a:r>
              <a:rPr lang="en-US" sz="3200" dirty="0"/>
              <a:t>NOAA Custom Chart Application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Upcoming Webinar Series</a:t>
            </a:r>
          </a:p>
        </p:txBody>
      </p:sp>
    </p:spTree>
    <p:extLst>
      <p:ext uri="{BB962C8B-B14F-4D97-AF65-F5344CB8AC3E}">
        <p14:creationId xmlns:p14="http://schemas.microsoft.com/office/powerpoint/2010/main" val="2744517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68FD50-A7BE-47CC-A3F9-EAAB3B58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2211"/>
            <a:ext cx="12192000" cy="1325563"/>
          </a:xfrm>
        </p:spPr>
        <p:txBody>
          <a:bodyPr anchor="ctr"/>
          <a:lstStyle/>
          <a:p>
            <a:pPr algn="ctr"/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936876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68FD50-A7BE-47CC-A3F9-EAAB3B58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2211"/>
            <a:ext cx="12192000" cy="1325563"/>
          </a:xfrm>
        </p:spPr>
        <p:txBody>
          <a:bodyPr anchor="ctr"/>
          <a:lstStyle/>
          <a:p>
            <a:pPr algn="ctr"/>
            <a:r>
              <a:rPr lang="en-US" dirty="0"/>
              <a:t>Additional / Alternative Slides</a:t>
            </a:r>
          </a:p>
        </p:txBody>
      </p:sp>
    </p:spTree>
    <p:extLst>
      <p:ext uri="{BB962C8B-B14F-4D97-AF65-F5344CB8AC3E}">
        <p14:creationId xmlns:p14="http://schemas.microsoft.com/office/powerpoint/2010/main" val="1270619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7;p17"/>
          <p:cNvSpPr/>
          <p:nvPr/>
        </p:nvSpPr>
        <p:spPr>
          <a:xfrm>
            <a:off x="2709949" y="247999"/>
            <a:ext cx="9348124" cy="95679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12700" cap="flat" cmpd="sng">
            <a:solidFill>
              <a:srgbClr val="0546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2019                 Raster Chart Sunset Timeline                 2025</a:t>
            </a:r>
            <a:endParaRPr sz="2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Google Shape;138;p17"/>
          <p:cNvCxnSpPr/>
          <p:nvPr/>
        </p:nvCxnSpPr>
        <p:spPr>
          <a:xfrm>
            <a:off x="161636" y="2208023"/>
            <a:ext cx="11887200" cy="0"/>
          </a:xfrm>
          <a:prstGeom prst="straightConnector1">
            <a:avLst/>
          </a:prstGeom>
          <a:noFill/>
          <a:ln w="19050" cap="flat" cmpd="sng">
            <a:solidFill>
              <a:srgbClr val="05469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139;p17"/>
          <p:cNvCxnSpPr/>
          <p:nvPr/>
        </p:nvCxnSpPr>
        <p:spPr>
          <a:xfrm>
            <a:off x="161636" y="2999954"/>
            <a:ext cx="11887200" cy="0"/>
          </a:xfrm>
          <a:prstGeom prst="straightConnector1">
            <a:avLst/>
          </a:prstGeom>
          <a:noFill/>
          <a:ln w="19050" cap="flat" cmpd="sng">
            <a:solidFill>
              <a:srgbClr val="05469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140;p17"/>
          <p:cNvCxnSpPr/>
          <p:nvPr/>
        </p:nvCxnSpPr>
        <p:spPr>
          <a:xfrm>
            <a:off x="161636" y="3791885"/>
            <a:ext cx="11887200" cy="0"/>
          </a:xfrm>
          <a:prstGeom prst="straightConnector1">
            <a:avLst/>
          </a:prstGeom>
          <a:noFill/>
          <a:ln w="19050" cap="flat" cmpd="sng">
            <a:solidFill>
              <a:srgbClr val="05469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141;p17"/>
          <p:cNvCxnSpPr/>
          <p:nvPr/>
        </p:nvCxnSpPr>
        <p:spPr>
          <a:xfrm>
            <a:off x="161636" y="4583816"/>
            <a:ext cx="11887200" cy="0"/>
          </a:xfrm>
          <a:prstGeom prst="straightConnector1">
            <a:avLst/>
          </a:prstGeom>
          <a:noFill/>
          <a:ln w="19050" cap="flat" cmpd="sng">
            <a:solidFill>
              <a:srgbClr val="05469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42;p17"/>
          <p:cNvCxnSpPr/>
          <p:nvPr/>
        </p:nvCxnSpPr>
        <p:spPr>
          <a:xfrm>
            <a:off x="161636" y="5375747"/>
            <a:ext cx="11887200" cy="0"/>
          </a:xfrm>
          <a:prstGeom prst="straightConnector1">
            <a:avLst/>
          </a:prstGeom>
          <a:noFill/>
          <a:ln w="19050" cap="flat" cmpd="sng">
            <a:solidFill>
              <a:srgbClr val="05469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43;p17"/>
          <p:cNvCxnSpPr/>
          <p:nvPr/>
        </p:nvCxnSpPr>
        <p:spPr>
          <a:xfrm>
            <a:off x="161636" y="1416092"/>
            <a:ext cx="11887200" cy="0"/>
          </a:xfrm>
          <a:prstGeom prst="straightConnector1">
            <a:avLst/>
          </a:prstGeom>
          <a:noFill/>
          <a:ln w="19050" cap="flat" cmpd="sng">
            <a:solidFill>
              <a:srgbClr val="05469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4" name="Google Shape;144;p17"/>
          <p:cNvGrpSpPr/>
          <p:nvPr/>
        </p:nvGrpSpPr>
        <p:grpSpPr>
          <a:xfrm>
            <a:off x="0" y="1506748"/>
            <a:ext cx="6353083" cy="640080"/>
            <a:chOff x="0" y="1272123"/>
            <a:chExt cx="6353083" cy="640080"/>
          </a:xfrm>
        </p:grpSpPr>
        <p:sp>
          <p:nvSpPr>
            <p:cNvPr id="15" name="Google Shape;145;p17"/>
            <p:cNvSpPr/>
            <p:nvPr/>
          </p:nvSpPr>
          <p:spPr>
            <a:xfrm>
              <a:off x="0" y="1272123"/>
              <a:ext cx="6353083" cy="640080"/>
            </a:xfrm>
            <a:prstGeom prst="stripedRight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 w="12700" cap="flat" cmpd="sng">
              <a:solidFill>
                <a:srgbClr val="05469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46;p17"/>
            <p:cNvSpPr txBox="1"/>
            <p:nvPr/>
          </p:nvSpPr>
          <p:spPr>
            <a:xfrm>
              <a:off x="1" y="1400734"/>
              <a:ext cx="6353082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NOAA Custom Chart Prototyping</a:t>
              </a:r>
              <a:endParaRPr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47;p17"/>
          <p:cNvGrpSpPr/>
          <p:nvPr/>
        </p:nvGrpSpPr>
        <p:grpSpPr>
          <a:xfrm>
            <a:off x="0" y="3075879"/>
            <a:ext cx="11945079" cy="640080"/>
            <a:chOff x="3209026" y="3152797"/>
            <a:chExt cx="3141859" cy="640080"/>
          </a:xfrm>
        </p:grpSpPr>
        <p:sp>
          <p:nvSpPr>
            <p:cNvPr id="18" name="Google Shape;148;p17"/>
            <p:cNvSpPr/>
            <p:nvPr/>
          </p:nvSpPr>
          <p:spPr>
            <a:xfrm>
              <a:off x="3209026" y="3152797"/>
              <a:ext cx="3141859" cy="64008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 w="12700" cap="flat" cmpd="sng">
              <a:solidFill>
                <a:srgbClr val="05469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49;p17"/>
            <p:cNvSpPr txBox="1"/>
            <p:nvPr/>
          </p:nvSpPr>
          <p:spPr>
            <a:xfrm>
              <a:off x="3209026" y="3272782"/>
              <a:ext cx="314185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Gather User Feedback</a:t>
              </a:r>
              <a:endParaRPr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150;p17"/>
          <p:cNvGrpSpPr/>
          <p:nvPr/>
        </p:nvGrpSpPr>
        <p:grpSpPr>
          <a:xfrm>
            <a:off x="6892837" y="5571657"/>
            <a:ext cx="5133482" cy="400110"/>
            <a:chOff x="6911074" y="5997819"/>
            <a:chExt cx="5133482" cy="400110"/>
          </a:xfrm>
        </p:grpSpPr>
        <p:sp>
          <p:nvSpPr>
            <p:cNvPr id="21" name="Google Shape;151;p17"/>
            <p:cNvSpPr/>
            <p:nvPr/>
          </p:nvSpPr>
          <p:spPr>
            <a:xfrm>
              <a:off x="11810435" y="6086388"/>
              <a:ext cx="234121" cy="222972"/>
            </a:xfrm>
            <a:prstGeom prst="flowChartDecision">
              <a:avLst/>
            </a:prstGeom>
            <a:solidFill>
              <a:schemeClr val="dk1"/>
            </a:solidFill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52;p17"/>
            <p:cNvSpPr txBox="1"/>
            <p:nvPr/>
          </p:nvSpPr>
          <p:spPr>
            <a:xfrm>
              <a:off x="6911074" y="5997819"/>
              <a:ext cx="4899361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54698"/>
                  </a:solidFill>
                  <a:latin typeface="Calibri"/>
                  <a:ea typeface="Calibri"/>
                  <a:cs typeface="Calibri"/>
                  <a:sym typeface="Calibri"/>
                </a:rPr>
                <a:t>Complete Raster Sunset Program - 2025</a:t>
              </a:r>
              <a:endParaRPr sz="2000" b="1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153;p17"/>
          <p:cNvGrpSpPr/>
          <p:nvPr/>
        </p:nvGrpSpPr>
        <p:grpSpPr>
          <a:xfrm>
            <a:off x="1244351" y="4003185"/>
            <a:ext cx="5252233" cy="369332"/>
            <a:chOff x="1218473" y="3996127"/>
            <a:chExt cx="5252233" cy="369332"/>
          </a:xfrm>
        </p:grpSpPr>
        <p:sp>
          <p:nvSpPr>
            <p:cNvPr id="24" name="Google Shape;154;p17"/>
            <p:cNvSpPr txBox="1"/>
            <p:nvPr/>
          </p:nvSpPr>
          <p:spPr>
            <a:xfrm>
              <a:off x="1218473" y="3996127"/>
              <a:ext cx="50256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054698"/>
                  </a:solidFill>
                  <a:latin typeface="Calibri"/>
                  <a:ea typeface="Calibri"/>
                  <a:cs typeface="Calibri"/>
                  <a:sym typeface="Calibri"/>
                </a:rPr>
                <a:t>NOAA Custom Chart 1.0 Release</a:t>
              </a:r>
              <a:endParaRPr sz="1800" b="1" i="0" u="none" strike="noStrike" cap="none" dirty="0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55;p17"/>
            <p:cNvSpPr/>
            <p:nvPr/>
          </p:nvSpPr>
          <p:spPr>
            <a:xfrm>
              <a:off x="6236585" y="4069307"/>
              <a:ext cx="234121" cy="222972"/>
            </a:xfrm>
            <a:prstGeom prst="flowChartDecision">
              <a:avLst/>
            </a:prstGeom>
            <a:solidFill>
              <a:schemeClr val="dk1"/>
            </a:solidFill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156;p17"/>
          <p:cNvGrpSpPr/>
          <p:nvPr/>
        </p:nvGrpSpPr>
        <p:grpSpPr>
          <a:xfrm>
            <a:off x="-55823" y="2403934"/>
            <a:ext cx="5207182" cy="400110"/>
            <a:chOff x="-903133" y="2569444"/>
            <a:chExt cx="5207182" cy="400110"/>
          </a:xfrm>
        </p:grpSpPr>
        <p:sp>
          <p:nvSpPr>
            <p:cNvPr id="27" name="Google Shape;157;p17"/>
            <p:cNvSpPr txBox="1"/>
            <p:nvPr/>
          </p:nvSpPr>
          <p:spPr>
            <a:xfrm>
              <a:off x="-903133" y="2584833"/>
              <a:ext cx="379443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054698"/>
                  </a:solidFill>
                  <a:latin typeface="Calibri"/>
                  <a:ea typeface="Calibri"/>
                  <a:cs typeface="Calibri"/>
                  <a:sym typeface="Calibri"/>
                </a:rPr>
                <a:t>Raster Sunset Federal  Register Notice</a:t>
              </a:r>
              <a:endParaRPr sz="1800" b="1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58;p17"/>
            <p:cNvSpPr/>
            <p:nvPr/>
          </p:nvSpPr>
          <p:spPr>
            <a:xfrm>
              <a:off x="2890334" y="2658013"/>
              <a:ext cx="234121" cy="222972"/>
            </a:xfrm>
            <a:prstGeom prst="flowChartDecision">
              <a:avLst/>
            </a:prstGeom>
            <a:solidFill>
              <a:schemeClr val="dk1"/>
            </a:solidFill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59;p17"/>
            <p:cNvSpPr txBox="1"/>
            <p:nvPr/>
          </p:nvSpPr>
          <p:spPr>
            <a:xfrm>
              <a:off x="3115069" y="2569444"/>
              <a:ext cx="118898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54698"/>
                  </a:solidFill>
                  <a:latin typeface="Calibri"/>
                  <a:ea typeface="Calibri"/>
                  <a:cs typeface="Calibri"/>
                  <a:sym typeface="Calibri"/>
                </a:rPr>
                <a:t>Nov 2019</a:t>
              </a:r>
              <a:endParaRPr sz="2000" b="1" i="0" u="none" strike="noStrike" cap="none">
                <a:solidFill>
                  <a:srgbClr val="05469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1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3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33" name="Google Shape;163;p17"/>
          <p:cNvSpPr txBox="1"/>
          <p:nvPr/>
        </p:nvSpPr>
        <p:spPr>
          <a:xfrm>
            <a:off x="6029926" y="6404531"/>
            <a:ext cx="6849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Now</a:t>
            </a:r>
            <a:endParaRPr sz="1800" b="1" i="0" u="none" strike="noStrike" cap="none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" name="Google Shape;172;p17"/>
          <p:cNvGrpSpPr/>
          <p:nvPr/>
        </p:nvGrpSpPr>
        <p:grpSpPr>
          <a:xfrm>
            <a:off x="6262150" y="4659741"/>
            <a:ext cx="5682929" cy="640080"/>
            <a:chOff x="6262150" y="4634457"/>
            <a:chExt cx="5682929" cy="640080"/>
          </a:xfrm>
        </p:grpSpPr>
        <p:grpSp>
          <p:nvGrpSpPr>
            <p:cNvPr id="39" name="Google Shape;173;p17"/>
            <p:cNvGrpSpPr/>
            <p:nvPr/>
          </p:nvGrpSpPr>
          <p:grpSpPr>
            <a:xfrm>
              <a:off x="6376763" y="4634457"/>
              <a:ext cx="5568316" cy="640080"/>
              <a:chOff x="6350885" y="4972077"/>
              <a:chExt cx="5568316" cy="640080"/>
            </a:xfrm>
          </p:grpSpPr>
          <p:sp>
            <p:nvSpPr>
              <p:cNvPr id="43" name="Google Shape;174;p17"/>
              <p:cNvSpPr/>
              <p:nvPr/>
            </p:nvSpPr>
            <p:spPr>
              <a:xfrm>
                <a:off x="6350885" y="4972077"/>
                <a:ext cx="5568316" cy="64008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70C0"/>
              </a:solidFill>
              <a:ln w="12700" cap="flat" cmpd="sng">
                <a:solidFill>
                  <a:srgbClr val="05469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175;p17"/>
              <p:cNvSpPr txBox="1"/>
              <p:nvPr/>
            </p:nvSpPr>
            <p:spPr>
              <a:xfrm>
                <a:off x="6350885" y="5092062"/>
                <a:ext cx="541543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en-US" sz="20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Systematically Cancel Traditional Paper Charts</a:t>
                </a:r>
                <a:endParaRPr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" name="Google Shape;178;p17"/>
            <p:cNvSpPr/>
            <p:nvPr/>
          </p:nvSpPr>
          <p:spPr>
            <a:xfrm>
              <a:off x="6262150" y="4843011"/>
              <a:ext cx="234121" cy="222972"/>
            </a:xfrm>
            <a:prstGeom prst="flowChartDecision">
              <a:avLst/>
            </a:prstGeom>
            <a:solidFill>
              <a:schemeClr val="dk1"/>
            </a:solidFill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5" name="Google Shape;140;p17">
            <a:extLst>
              <a:ext uri="{FF2B5EF4-FFF2-40B4-BE49-F238E27FC236}">
                <a16:creationId xmlns:a16="http://schemas.microsoft.com/office/drawing/2014/main" id="{16A4C2C1-6342-421E-B4A0-C0EBCCF95372}"/>
              </a:ext>
            </a:extLst>
          </p:cNvPr>
          <p:cNvCxnSpPr/>
          <p:nvPr/>
        </p:nvCxnSpPr>
        <p:spPr>
          <a:xfrm>
            <a:off x="161636" y="6167677"/>
            <a:ext cx="11887200" cy="0"/>
          </a:xfrm>
          <a:prstGeom prst="straightConnector1">
            <a:avLst/>
          </a:prstGeom>
          <a:noFill/>
          <a:ln w="19050" cap="flat" cmpd="sng">
            <a:solidFill>
              <a:srgbClr val="0546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162;p17"/>
          <p:cNvSpPr/>
          <p:nvPr/>
        </p:nvSpPr>
        <p:spPr>
          <a:xfrm rot="10800000">
            <a:off x="6113500" y="5204168"/>
            <a:ext cx="517765" cy="119111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661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F97A9C-904D-4E27-926E-A6FFCF478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841" y="1670350"/>
            <a:ext cx="12015159" cy="4351338"/>
          </a:xfrm>
        </p:spPr>
        <p:txBody>
          <a:bodyPr/>
          <a:lstStyle/>
          <a:p>
            <a:r>
              <a:rPr lang="en-US" sz="4000" dirty="0"/>
              <a:t>Nautical Custom Chart 1.0 Web Application</a:t>
            </a:r>
          </a:p>
          <a:p>
            <a:r>
              <a:rPr lang="en-US" dirty="0"/>
              <a:t>May 20, 2021</a:t>
            </a:r>
          </a:p>
          <a:p>
            <a:r>
              <a:rPr lang="en-US" dirty="0"/>
              <a:t>1:00 PM EDT</a:t>
            </a:r>
          </a:p>
          <a:p>
            <a:r>
              <a:rPr lang="en-US" dirty="0"/>
              <a:t>Register at https://attendee.gotowebinar.com/register/1127093290188198926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2403EF-8445-4724-9285-F73590CC3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Webinar</a:t>
            </a:r>
          </a:p>
        </p:txBody>
      </p:sp>
    </p:spTree>
    <p:extLst>
      <p:ext uri="{BB962C8B-B14F-4D97-AF65-F5344CB8AC3E}">
        <p14:creationId xmlns:p14="http://schemas.microsoft.com/office/powerpoint/2010/main" val="1412241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Dates of Latest Editions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152" y="1231702"/>
            <a:ext cx="6742268" cy="554766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546120" y="4597880"/>
            <a:ext cx="966159" cy="267419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546120" y="6354793"/>
            <a:ext cx="966159" cy="267419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8023" y="1272394"/>
            <a:ext cx="4589252" cy="4921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4698"/>
                </a:solidFill>
              </a:rPr>
              <a:t>New status labels added </a:t>
            </a:r>
          </a:p>
          <a:p>
            <a:pPr marL="342900" lvl="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4698"/>
                </a:solidFill>
              </a:rPr>
              <a:t>Last Edition – Chart will be canceled 6 months after notice of being a last edition</a:t>
            </a:r>
          </a:p>
          <a:p>
            <a:pPr marL="342900" lvl="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4698"/>
                </a:solidFill>
              </a:rPr>
              <a:t>Cancelation Date – Date when LNM will be issued canceling the chart and its removal from the OCS website</a:t>
            </a:r>
          </a:p>
        </p:txBody>
      </p:sp>
    </p:spTree>
    <p:extLst>
      <p:ext uri="{BB962C8B-B14F-4D97-AF65-F5344CB8AC3E}">
        <p14:creationId xmlns:p14="http://schemas.microsoft.com/office/powerpoint/2010/main" val="3063121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Dates of Latest Editions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546120" y="2458529"/>
            <a:ext cx="966159" cy="267419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8023" y="1272394"/>
            <a:ext cx="4589252" cy="4921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4698"/>
                </a:solidFill>
              </a:rPr>
              <a:t>Cumulative list of all charts canceled after July 2018</a:t>
            </a:r>
          </a:p>
          <a:p>
            <a:pPr marL="342900" lvl="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4698"/>
                </a:solidFill>
              </a:rPr>
              <a:t>Appended to the end of the list of active charts</a:t>
            </a:r>
          </a:p>
          <a:p>
            <a:pPr marL="342900" lvl="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5469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532" y="1438612"/>
            <a:ext cx="6157827" cy="376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86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Life without Chart Numbers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6293" y="1272394"/>
            <a:ext cx="11751882" cy="4921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46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NOAA maintains over 1000 paper and raster nautical charts</a:t>
            </a:r>
          </a:p>
          <a:p>
            <a:pPr marL="685800" lvl="1"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46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Comprising over 2000 separate chart panels, compiled in over a 100 different scales</a:t>
            </a:r>
          </a:p>
          <a:p>
            <a:pPr marL="342900" lvl="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46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NOAA maintains over 1600 ENCs</a:t>
            </a:r>
          </a:p>
          <a:p>
            <a:pPr marL="685800" lvl="1"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46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Rescheming will improve quality of data, provide larger scale coverage</a:t>
            </a:r>
          </a:p>
          <a:p>
            <a:pPr marL="685800" lvl="1"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46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completed ENC suite will consist of over 9000 ENCs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46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Producing and distributing raster charts</a:t>
            </a:r>
          </a:p>
          <a:p>
            <a:pPr marL="685800" lvl="1"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46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separate computer software and data storage</a:t>
            </a:r>
          </a:p>
          <a:p>
            <a:pPr marL="685800" lvl="1"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46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cartographic training and processing</a:t>
            </a:r>
          </a:p>
          <a:p>
            <a:pPr marL="342900" lvl="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46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NOAA can create and maintain enhanced ENC products</a:t>
            </a:r>
          </a:p>
          <a:p>
            <a:pPr marL="685800" lvl="1"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46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Redirecting resources previously used to update and distribute paper and raster nautical charts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12192000" cy="6521302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1419225" y="1253490"/>
            <a:ext cx="9418320" cy="5394960"/>
          </a:xfrm>
          <a:prstGeom prst="rect">
            <a:avLst/>
          </a:prstGeom>
          <a:solidFill>
            <a:srgbClr val="DEEBF7">
              <a:alpha val="89804"/>
            </a:srgb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Chart Number References:</a:t>
            </a:r>
          </a:p>
          <a:p>
            <a:pPr lvl="1"/>
            <a:r>
              <a:rPr lang="en-US" sz="2800" dirty="0"/>
              <a:t>Notice to Mariners</a:t>
            </a:r>
          </a:p>
          <a:p>
            <a:pPr lvl="1"/>
            <a:r>
              <a:rPr lang="en-US" sz="2800" dirty="0"/>
              <a:t>Light Lists</a:t>
            </a:r>
          </a:p>
          <a:p>
            <a:pPr lvl="1"/>
            <a:r>
              <a:rPr lang="en-US" sz="2800" dirty="0"/>
              <a:t>U.S. Coast Pilot®</a:t>
            </a:r>
          </a:p>
          <a:p>
            <a:r>
              <a:rPr lang="en-US" sz="3600" dirty="0"/>
              <a:t>Canceled charts no longer meet USCG carriage </a:t>
            </a:r>
          </a:p>
          <a:p>
            <a:pPr lvl="1"/>
            <a:r>
              <a:rPr lang="en-US" sz="2800" dirty="0"/>
              <a:t>Notice to mariners are not issued for canceled charts</a:t>
            </a:r>
          </a:p>
          <a:p>
            <a:r>
              <a:rPr lang="en-US" sz="3600" dirty="0"/>
              <a:t>References to canceled charts will not appear in LNMs, Light Lists, or the Coast Pilot</a:t>
            </a:r>
          </a:p>
          <a:p>
            <a:r>
              <a:rPr lang="en-US" sz="3600" dirty="0"/>
              <a:t>Changes to ATONs and other “notice-worthy” items will continue to arise</a:t>
            </a:r>
          </a:p>
        </p:txBody>
      </p:sp>
    </p:spTree>
    <p:extLst>
      <p:ext uri="{BB962C8B-B14F-4D97-AF65-F5344CB8AC3E}">
        <p14:creationId xmlns:p14="http://schemas.microsoft.com/office/powerpoint/2010/main" val="6255424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Life without Chart Numbers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6293" y="1272394"/>
            <a:ext cx="11751882" cy="4921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46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NOAA maintains over 1000 paper and raster nautical charts</a:t>
            </a:r>
          </a:p>
          <a:p>
            <a:pPr marL="685800" lvl="1"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46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Comprising over 2000 separate chart panels, compiled in over a 100 different scales</a:t>
            </a:r>
          </a:p>
          <a:p>
            <a:pPr marL="342900" lvl="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46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NOAA maintains over 1600 ENCs</a:t>
            </a:r>
          </a:p>
          <a:p>
            <a:pPr marL="685800" lvl="1"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46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Rescheming will improve quality of data, provide larger scale coverage</a:t>
            </a:r>
          </a:p>
          <a:p>
            <a:pPr marL="685800" lvl="1"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46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completed ENC suite will consist of over 9000 ENCs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46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Producing and distributing raster charts</a:t>
            </a:r>
          </a:p>
          <a:p>
            <a:pPr marL="685800" lvl="1"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46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separate computer software and data storage</a:t>
            </a:r>
          </a:p>
          <a:p>
            <a:pPr marL="685800" lvl="1"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46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cartographic training and processing</a:t>
            </a:r>
          </a:p>
          <a:p>
            <a:pPr marL="342900" lvl="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46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NOAA can create and maintain enhanced ENC products</a:t>
            </a:r>
          </a:p>
          <a:p>
            <a:pPr marL="685800" lvl="1" indent="-2286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46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Redirecting resources previously used to update and distribute paper and raster nautical charts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12192000" cy="6521302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1000125" y="1252728"/>
            <a:ext cx="10448925" cy="5394960"/>
          </a:xfrm>
          <a:prstGeom prst="rect">
            <a:avLst/>
          </a:prstGeom>
          <a:solidFill>
            <a:srgbClr val="DEEBF7">
              <a:alpha val="89804"/>
            </a:srgb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Still need a “general neighborhood” reference</a:t>
            </a:r>
          </a:p>
          <a:p>
            <a:r>
              <a:rPr lang="en-US" sz="3600" dirty="0"/>
              <a:t>Waterway Harmonization Project</a:t>
            </a:r>
          </a:p>
          <a:p>
            <a:pPr lvl="1"/>
            <a:r>
              <a:rPr lang="en-US" sz="3200" dirty="0"/>
              <a:t>USCG, USACE, NOAA, and others</a:t>
            </a:r>
          </a:p>
          <a:p>
            <a:pPr lvl="1"/>
            <a:r>
              <a:rPr lang="en-US" sz="3200" dirty="0"/>
              <a:t>Developing a common, standardized set of georeferenced points of interest in U.S. navigable waters</a:t>
            </a:r>
          </a:p>
          <a:p>
            <a:pPr lvl="2"/>
            <a:r>
              <a:rPr lang="en-US" sz="2800" dirty="0"/>
              <a:t>Names and positions / shapes of channels, reaches, bays, etc.</a:t>
            </a:r>
          </a:p>
          <a:p>
            <a:r>
              <a:rPr lang="en-US" sz="3600" dirty="0"/>
              <a:t>Waterway names will be used in</a:t>
            </a:r>
          </a:p>
          <a:p>
            <a:pPr lvl="1"/>
            <a:r>
              <a:rPr lang="en-US" sz="3200" dirty="0"/>
              <a:t>LNMs – ATON Discrepancies and other sections </a:t>
            </a:r>
          </a:p>
          <a:p>
            <a:pPr lvl="1"/>
            <a:r>
              <a:rPr lang="en-US" sz="3200" dirty="0"/>
              <a:t>Light Lists and U.S. Coast Pilot</a:t>
            </a:r>
          </a:p>
          <a:p>
            <a:r>
              <a:rPr lang="en-US" sz="3600" dirty="0"/>
              <a:t>ENC Names will be removed from Coast Pilot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0375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0F3B6F-5213-4BB6-BB36-8E682F15D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4004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213986"/>
            <a:ext cx="12192000" cy="644014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93" y="6272978"/>
            <a:ext cx="533311" cy="5333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9772" y="6376671"/>
            <a:ext cx="431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>
                <a:solidFill>
                  <a:schemeClr val="bg1"/>
                </a:solidFill>
              </a:rPr>
              <a:t>Office of Coast Survey</a:t>
            </a:r>
            <a:endParaRPr lang="en-US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8" name="Google Shape;102;p14">
            <a:extLst>
              <a:ext uri="{FF2B5EF4-FFF2-40B4-BE49-F238E27FC236}">
                <a16:creationId xmlns:a16="http://schemas.microsoft.com/office/drawing/2014/main" id="{B80C5DC8-4B23-4B77-83C4-8EE2D1D7DEC5}"/>
              </a:ext>
            </a:extLst>
          </p:cNvPr>
          <p:cNvSpPr txBox="1"/>
          <p:nvPr/>
        </p:nvSpPr>
        <p:spPr>
          <a:xfrm>
            <a:off x="586596" y="2399072"/>
            <a:ext cx="11231593" cy="381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4400" b="1" dirty="0">
                <a:solidFill>
                  <a:srgbClr val="054698"/>
                </a:solidFill>
              </a:rPr>
              <a:t>Nautical Chart Cancellation Process,</a:t>
            </a:r>
            <a:br>
              <a:rPr lang="en-US" sz="4400" b="1" dirty="0">
                <a:solidFill>
                  <a:srgbClr val="054698"/>
                </a:solidFill>
              </a:rPr>
            </a:br>
            <a:r>
              <a:rPr lang="en-US" sz="4400" b="1" dirty="0">
                <a:solidFill>
                  <a:srgbClr val="054698"/>
                </a:solidFill>
              </a:rPr>
              <a:t>          Timelines,</a:t>
            </a:r>
          </a:p>
          <a:p>
            <a:pPr lvl="0"/>
            <a:r>
              <a:rPr lang="en-US" sz="4400" b="1" dirty="0">
                <a:solidFill>
                  <a:srgbClr val="054698"/>
                </a:solidFill>
              </a:rPr>
              <a:t>                    Strategic Approach</a:t>
            </a:r>
            <a:endParaRPr lang="en-US" sz="4400" b="1" dirty="0">
              <a:solidFill>
                <a:srgbClr val="054698"/>
              </a:solidFill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54698"/>
                </a:solidFill>
                <a:cs typeface="Arial"/>
                <a:sym typeface="Arial"/>
              </a:rPr>
              <a:t>April</a:t>
            </a:r>
            <a:r>
              <a:rPr lang="en-US" sz="2800" b="1" dirty="0">
                <a:solidFill>
                  <a:srgbClr val="054698"/>
                </a:solidFill>
              </a:rPr>
              <a:t> 22, 2021</a:t>
            </a:r>
            <a:endParaRPr sz="2800" b="1" i="0" u="none" strike="noStrike" cap="none" dirty="0">
              <a:solidFill>
                <a:srgbClr val="054698"/>
              </a:solidFill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54698"/>
                </a:solidFill>
              </a:rPr>
              <a:t>CAPT E.J. Van Den Ameele - Chief, Marine Chart Division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54698"/>
                </a:solidFill>
              </a:rPr>
              <a:t>Julia Powell - Chief, Navigation Services Division</a:t>
            </a:r>
            <a:endParaRPr sz="2400" dirty="0">
              <a:solidFill>
                <a:srgbClr val="054698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54698"/>
                </a:solidFill>
              </a:rPr>
              <a:t>NOAA Office of Coast Survey</a:t>
            </a:r>
            <a:endParaRPr sz="2400" dirty="0">
              <a:solidFill>
                <a:srgbClr val="054698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546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347148"/>
            <a:ext cx="12218377" cy="51923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2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83"/>
    </mc:Choice>
    <mc:Fallback xmlns="">
      <p:transition spd="slow" advTm="4998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0" y="64008"/>
            <a:ext cx="9144000" cy="1234440"/>
          </a:xfrm>
        </p:spPr>
        <p:txBody>
          <a:bodyPr anchor="ctr"/>
          <a:lstStyle/>
          <a:p>
            <a:pPr algn="r"/>
            <a:r>
              <a:rPr lang="en-US" sz="4000" dirty="0"/>
              <a:t>A Long Tradition in Transition</a:t>
            </a:r>
          </a:p>
        </p:txBody>
      </p:sp>
      <p:pic>
        <p:nvPicPr>
          <p:cNvPr id="6" name="Google Shape;11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269" y="1523392"/>
            <a:ext cx="5359677" cy="45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A820A0-0A59-42C2-8D64-047A8C181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048" y="1525129"/>
            <a:ext cx="6085670" cy="457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8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0" y="64008"/>
            <a:ext cx="9144000" cy="1234440"/>
          </a:xfrm>
        </p:spPr>
        <p:txBody>
          <a:bodyPr anchor="ctr"/>
          <a:lstStyle/>
          <a:p>
            <a:pPr algn="r"/>
            <a:r>
              <a:rPr lang="en-US" sz="4000" dirty="0" smtClean="0"/>
              <a:t>ENC </a:t>
            </a:r>
            <a:r>
              <a:rPr lang="en-US" sz="4000" dirty="0" err="1" smtClean="0"/>
              <a:t>Rescheming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59" y="1685109"/>
            <a:ext cx="5149681" cy="4036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755" y="1685109"/>
            <a:ext cx="6064445" cy="412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8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296876" y="1505968"/>
            <a:ext cx="11808864" cy="4479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Discontinued application of routine data to raster charts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Continued application of CRIT and DTONs to raster charts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Raster charts are getting more out of synch with ENCs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Especially in the application of new Hydro and Shoreline surveys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3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Any chart that becomes a concern will be canceled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743200" y="64008"/>
            <a:ext cx="9144000" cy="1234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rgbClr val="054698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/>
              <a:t>Impact to Raster Charts</a:t>
            </a:r>
          </a:p>
        </p:txBody>
      </p:sp>
    </p:spTree>
    <p:extLst>
      <p:ext uri="{BB962C8B-B14F-4D97-AF65-F5344CB8AC3E}">
        <p14:creationId xmlns:p14="http://schemas.microsoft.com/office/powerpoint/2010/main" val="28382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31124" y="1518054"/>
            <a:ext cx="8185957" cy="4351338"/>
          </a:xfrm>
        </p:spPr>
        <p:txBody>
          <a:bodyPr/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dirty="0">
                <a:solidFill>
                  <a:srgbClr val="054698"/>
                </a:solidFill>
                <a:ea typeface="Calibri"/>
                <a:cs typeface="Calibri"/>
                <a:sym typeface="Calibri"/>
              </a:rPr>
              <a:t>New larger-scale reschemed ENC coverage is created</a:t>
            </a:r>
            <a:endParaRPr lang="en-US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20000"/>
              </a:lnSpc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dirty="0">
                <a:solidFill>
                  <a:srgbClr val="054698"/>
                </a:solidFill>
                <a:ea typeface="Calibri"/>
                <a:cs typeface="Calibri"/>
                <a:sym typeface="Calibri"/>
              </a:rPr>
              <a:t>Large amounts of new depth or shoreline data is compiled to the corresponding ENC</a:t>
            </a:r>
          </a:p>
          <a:p>
            <a:pPr marL="342900" lvl="0" indent="-342900">
              <a:lnSpc>
                <a:spcPct val="120000"/>
              </a:lnSpc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dirty="0">
                <a:solidFill>
                  <a:srgbClr val="054698"/>
                </a:solidFill>
                <a:ea typeface="Arial"/>
                <a:cs typeface="Calibri"/>
                <a:sym typeface="Calibri"/>
              </a:rPr>
              <a:t>Large number of LNMs issued for the chart edition</a:t>
            </a:r>
            <a:endParaRPr lang="en-US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20000"/>
              </a:lnSpc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dirty="0">
                <a:solidFill>
                  <a:srgbClr val="054698"/>
                </a:solidFill>
                <a:ea typeface="Calibri"/>
                <a:cs typeface="Calibri"/>
                <a:sym typeface="Calibri"/>
              </a:rPr>
              <a:t>Small volume of sales indicating low use of chart</a:t>
            </a:r>
            <a:endParaRPr lang="en-US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120000"/>
              </a:lnSpc>
              <a:buClr>
                <a:srgbClr val="054698"/>
              </a:buClr>
              <a:buSzPts val="2400"/>
              <a:buFont typeface="Arial"/>
              <a:buChar char="•"/>
            </a:pPr>
            <a:r>
              <a:rPr lang="en-US" dirty="0">
                <a:solidFill>
                  <a:srgbClr val="054698"/>
                </a:solidFill>
                <a:ea typeface="Calibri"/>
                <a:cs typeface="Calibri"/>
                <a:sym typeface="Calibri"/>
              </a:rPr>
              <a:t>Cancelations may be grouped together by region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0" y="64008"/>
            <a:ext cx="9144000" cy="1234440"/>
          </a:xfrm>
        </p:spPr>
        <p:txBody>
          <a:bodyPr anchor="ctr"/>
          <a:lstStyle/>
          <a:p>
            <a:pPr algn="r"/>
            <a:r>
              <a:rPr lang="en-US" sz="4000" dirty="0"/>
              <a:t>Some Considerations for </a:t>
            </a:r>
            <a:br>
              <a:rPr lang="en-US" sz="4000" dirty="0"/>
            </a:br>
            <a:r>
              <a:rPr lang="en-US" sz="4000" dirty="0"/>
              <a:t>Canceling Individual Charts</a:t>
            </a:r>
          </a:p>
        </p:txBody>
      </p:sp>
      <p:pic>
        <p:nvPicPr>
          <p:cNvPr id="6" name="Google Shape;18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53055" y="1396180"/>
            <a:ext cx="3343795" cy="4807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59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1457327" y="609599"/>
            <a:ext cx="6108039" cy="4341963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West Coast ~ 1:200K</a:t>
            </a:r>
          </a:p>
          <a:p>
            <a:pPr algn="ctr"/>
            <a:r>
              <a:rPr lang="en-US" sz="3600" dirty="0"/>
              <a:t>Gulf &amp; East Coast ~ 1:400K</a:t>
            </a:r>
          </a:p>
          <a:p>
            <a:pPr algn="ctr"/>
            <a:r>
              <a:rPr lang="en-US" sz="3600" dirty="0"/>
              <a:t>Great Lakes ~ 1:400K-500K </a:t>
            </a:r>
          </a:p>
        </p:txBody>
      </p:sp>
      <p:sp>
        <p:nvSpPr>
          <p:cNvPr id="5" name="TextBox 4"/>
          <p:cNvSpPr txBox="1"/>
          <p:nvPr/>
        </p:nvSpPr>
        <p:spPr>
          <a:xfrm rot="20378185">
            <a:off x="9907975" y="2173020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400</a:t>
            </a:r>
          </a:p>
        </p:txBody>
      </p:sp>
      <p:sp>
        <p:nvSpPr>
          <p:cNvPr id="6" name="TextBox 5"/>
          <p:cNvSpPr txBox="1"/>
          <p:nvPr/>
        </p:nvSpPr>
        <p:spPr>
          <a:xfrm rot="20822607">
            <a:off x="7990313" y="1605253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500</a:t>
            </a:r>
          </a:p>
        </p:txBody>
      </p:sp>
      <p:sp>
        <p:nvSpPr>
          <p:cNvPr id="7" name="TextBox 6"/>
          <p:cNvSpPr txBox="1"/>
          <p:nvPr/>
        </p:nvSpPr>
        <p:spPr>
          <a:xfrm rot="20822607">
            <a:off x="8763047" y="1693572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400</a:t>
            </a:r>
          </a:p>
        </p:txBody>
      </p:sp>
      <p:sp>
        <p:nvSpPr>
          <p:cNvPr id="8" name="TextBox 7"/>
          <p:cNvSpPr txBox="1"/>
          <p:nvPr/>
        </p:nvSpPr>
        <p:spPr>
          <a:xfrm rot="20822607">
            <a:off x="8280824" y="2147711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400</a:t>
            </a:r>
          </a:p>
        </p:txBody>
      </p:sp>
      <p:sp>
        <p:nvSpPr>
          <p:cNvPr id="9" name="TextBox 8"/>
          <p:cNvSpPr txBox="1"/>
          <p:nvPr/>
        </p:nvSpPr>
        <p:spPr>
          <a:xfrm rot="21116281">
            <a:off x="7366417" y="2187822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500</a:t>
            </a:r>
          </a:p>
        </p:txBody>
      </p:sp>
      <p:sp>
        <p:nvSpPr>
          <p:cNvPr id="10" name="TextBox 9"/>
          <p:cNvSpPr txBox="1"/>
          <p:nvPr/>
        </p:nvSpPr>
        <p:spPr>
          <a:xfrm rot="20822607">
            <a:off x="8366366" y="5156245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456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048" y="3630"/>
            <a:ext cx="12188952" cy="70393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+mn-lt"/>
              </a:rPr>
              <a:t>Smaller Scale Charts – to be Canceled Last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6608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7E63E5-6652-4E15-B475-9E0318689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940671"/>
            <a:ext cx="12192000" cy="1325563"/>
          </a:xfrm>
        </p:spPr>
        <p:txBody>
          <a:bodyPr anchor="ctr"/>
          <a:lstStyle/>
          <a:p>
            <a:pPr algn="ctr"/>
            <a:r>
              <a:rPr lang="en-US" dirty="0"/>
              <a:t>How NOAA will Notify the Public</a:t>
            </a:r>
            <a:br>
              <a:rPr lang="en-US" dirty="0"/>
            </a:br>
            <a:r>
              <a:rPr lang="en-US" dirty="0"/>
              <a:t>of Pending Chart Cancellations</a:t>
            </a:r>
          </a:p>
        </p:txBody>
      </p:sp>
    </p:spTree>
    <p:extLst>
      <p:ext uri="{BB962C8B-B14F-4D97-AF65-F5344CB8AC3E}">
        <p14:creationId xmlns:p14="http://schemas.microsoft.com/office/powerpoint/2010/main" val="3086112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7406D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5249</TotalTime>
  <Words>1145</Words>
  <Application>Microsoft Office PowerPoint</Application>
  <PresentationFormat>Widescreen</PresentationFormat>
  <Paragraphs>197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PowerPoint Presentation</vt:lpstr>
      <vt:lpstr>Products and Services being Discontinued</vt:lpstr>
      <vt:lpstr>PowerPoint Presentation</vt:lpstr>
      <vt:lpstr>A Long Tradition in Transition</vt:lpstr>
      <vt:lpstr>ENC Rescheming</vt:lpstr>
      <vt:lpstr>PowerPoint Presentation</vt:lpstr>
      <vt:lpstr>Some Considerations for  Canceling Individual Charts</vt:lpstr>
      <vt:lpstr>PowerPoint Presentation</vt:lpstr>
      <vt:lpstr>How NOAA will Notify the Public of Pending Chart Cancellations</vt:lpstr>
      <vt:lpstr>Chart Cancellation Chronology</vt:lpstr>
      <vt:lpstr>Last Edition Chart Note</vt:lpstr>
      <vt:lpstr>Dates of Latest Editions Publication (PDF Format)</vt:lpstr>
      <vt:lpstr>Dates of Latest Editions Publication (HTML Format)</vt:lpstr>
      <vt:lpstr>General Cancellation Notice LNM Section I in all Coast Guard Districts </vt:lpstr>
      <vt:lpstr>Last Edition Notice in LNM Section IV of Coast Guard District that Chart is in </vt:lpstr>
      <vt:lpstr>NOAA Chart Product Improvements</vt:lpstr>
      <vt:lpstr>Improved Larger Scale ENC Coverage</vt:lpstr>
      <vt:lpstr>NOAA ENC® Rescheming Progress</vt:lpstr>
      <vt:lpstr>NOAA Custom Chart</vt:lpstr>
      <vt:lpstr>Upcoming NCC Improvements</vt:lpstr>
      <vt:lpstr>Shutdown of Raster Services</vt:lpstr>
      <vt:lpstr>Other Impacts</vt:lpstr>
      <vt:lpstr>Changes to the Coast Pilot</vt:lpstr>
      <vt:lpstr>Changes to the Coast Pilot</vt:lpstr>
      <vt:lpstr>Ways to Engage</vt:lpstr>
      <vt:lpstr>Ways to Engage</vt:lpstr>
      <vt:lpstr>Upcoming Webinar Series</vt:lpstr>
      <vt:lpstr>Questions</vt:lpstr>
      <vt:lpstr>Additional / Alternative Slides</vt:lpstr>
      <vt:lpstr>Upcoming Webinar</vt:lpstr>
      <vt:lpstr>Dates of Latest Editions</vt:lpstr>
      <vt:lpstr>Dates of Latest Editions</vt:lpstr>
      <vt:lpstr>Life without Chart Numbers</vt:lpstr>
      <vt:lpstr>Life without Chart Numbers</vt:lpstr>
      <vt:lpstr>PowerPoint Presentation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Crossett</dc:creator>
  <cp:lastModifiedBy>Edward J. Van Den Ameele</cp:lastModifiedBy>
  <cp:revision>158</cp:revision>
  <dcterms:created xsi:type="dcterms:W3CDTF">2017-03-02T00:26:29Z</dcterms:created>
  <dcterms:modified xsi:type="dcterms:W3CDTF">2021-04-21T19:00:56Z</dcterms:modified>
</cp:coreProperties>
</file>