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60" r:id="rId6"/>
    <p:sldId id="264" r:id="rId7"/>
    <p:sldId id="261" r:id="rId8"/>
    <p:sldId id="265" r:id="rId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CE"/>
    <a:srgbClr val="00239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77C36C-9444-4D6F-A69A-457CB1C71DEC}" type="datetimeFigureOut">
              <a:rPr lang="en-US"/>
              <a:pPr>
                <a:defRPr/>
              </a:pPr>
              <a:t>10/22/2010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1475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2971800" cy="46355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7334D1-750D-42D4-BAA0-D2B79FC6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Alan Bunn retrieving water sample snares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Tim Osborn helping The Nature Conservancy lay boom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TJ staff collecting hydrography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Sean Legeer and Leland updating oil spill trajectory maps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Rich Patchen and the ERMA map that used Coast Survey models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Shep at a press conference with Dr. L prior to TJ deployment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Tim at Port Fourchon ICC Port Command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402B5D-DD7B-4E6F-8E67-C202E0A9D3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6C71-6218-4D4E-ADC0-80D1E8CB06B5}" type="datetimeFigureOut">
              <a:rPr lang="en-US"/>
              <a:pPr>
                <a:defRPr/>
              </a:pPr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BC31-CDA4-4C0A-9BCF-A53FA1CFD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DF0FE-E30C-45E1-84A4-6F9FD3786453}" type="datetimeFigureOut">
              <a:rPr lang="en-US"/>
              <a:pPr>
                <a:defRPr/>
              </a:pPr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AC7F-E605-4048-B9D9-90C5B2F31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44BD-2E25-425B-B26C-0E49B91C29AB}" type="datetimeFigureOut">
              <a:rPr lang="en-US"/>
              <a:pPr>
                <a:defRPr/>
              </a:pPr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2A933-555E-475C-A8CD-DEFD09D16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457200" y="5791200"/>
            <a:ext cx="8153400" cy="979488"/>
            <a:chOff x="457200" y="5791201"/>
            <a:chExt cx="8153400" cy="978931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6400454"/>
              <a:ext cx="7086600" cy="3696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spc="670" dirty="0">
                  <a:latin typeface="Candara" pitchFamily="34" charset="0"/>
                </a:rPr>
                <a:t>OFFICE OF COAST SURVEY</a:t>
              </a:r>
            </a:p>
          </p:txBody>
        </p:sp>
        <p:pic>
          <p:nvPicPr>
            <p:cNvPr id="8" name="Picture 10" descr="Logo with transparent background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96200" y="5791201"/>
              <a:ext cx="914400" cy="914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88CE"/>
                </a:solidFill>
              </a:defRPr>
            </a:lvl1pPr>
            <a:lvl2pPr>
              <a:defRPr>
                <a:solidFill>
                  <a:srgbClr val="0088CE"/>
                </a:solidFill>
              </a:defRPr>
            </a:lvl2pPr>
            <a:lvl3pPr>
              <a:defRPr>
                <a:solidFill>
                  <a:srgbClr val="0088CE"/>
                </a:solidFill>
              </a:defRPr>
            </a:lvl3pPr>
            <a:lvl4pPr>
              <a:defRPr>
                <a:solidFill>
                  <a:srgbClr val="0088CE"/>
                </a:solidFill>
              </a:defRPr>
            </a:lvl4pPr>
            <a:lvl5pPr>
              <a:defRPr>
                <a:solidFill>
                  <a:srgbClr val="0088C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696A-D1C1-4C7F-8805-692C1A6C45A2}" type="datetimeFigureOut">
              <a:rPr lang="en-US"/>
              <a:pPr>
                <a:defRPr/>
              </a:pPr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F4EF-9E11-432D-AEB0-B94D00854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BFE2-1FCD-40D3-B663-4741374252A2}" type="datetimeFigureOut">
              <a:rPr lang="en-US"/>
              <a:pPr>
                <a:defRPr/>
              </a:pPr>
              <a:t>10/22/2010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6A5A-9072-47B9-93E0-072A5EC4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75EC-BD4D-4D6B-A4CA-ED78C2E13066}" type="datetimeFigureOut">
              <a:rPr lang="en-US"/>
              <a:pPr>
                <a:defRPr/>
              </a:pPr>
              <a:t>10/22/2010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C776B-62E4-4BD9-B295-655529BE1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F9B0C-9BB9-40A4-A28F-AE8598ECD0C6}" type="datetimeFigureOut">
              <a:rPr lang="en-US"/>
              <a:pPr>
                <a:defRPr/>
              </a:pPr>
              <a:t>10/22/2010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9531-7D29-4ED5-B186-E8D6A8481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FCBC4-985F-46A1-BDBF-881D6743CBDB}" type="datetimeFigureOut">
              <a:rPr lang="en-US"/>
              <a:pPr>
                <a:defRPr/>
              </a:pPr>
              <a:t>10/22/2010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07C06-38C0-4736-B302-DC18281B2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3D1C-0E8D-4EFA-BFD6-DD8E5E0FABA6}" type="datetimeFigureOut">
              <a:rPr lang="en-US"/>
              <a:pPr>
                <a:defRPr/>
              </a:pPr>
              <a:t>10/22/2010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23AD-7E79-49B7-80DB-1717A52E9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26AD-1CA7-4FA4-843B-52151A937780}" type="datetimeFigureOut">
              <a:rPr lang="en-US"/>
              <a:pPr>
                <a:defRPr/>
              </a:pPr>
              <a:t>10/22/2010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528F7-E512-4344-86B4-8C63A3F49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F76608-A30D-43BA-8DD1-FD1BC4290828}" type="datetimeFigureOut">
              <a:rPr lang="en-US"/>
              <a:pPr>
                <a:defRPr/>
              </a:pPr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42EDA7-64C1-40BD-9310-CE205B933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9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Blue_Ma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382000" cy="22288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88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Coast Survey</a:t>
            </a:r>
            <a:r>
              <a:rPr lang="en-US" sz="3600" dirty="0" smtClean="0">
                <a:solidFill>
                  <a:srgbClr val="0088CE"/>
                </a:solidFill>
              </a:rPr>
              <a:t/>
            </a:r>
            <a:br>
              <a:rPr lang="en-US" sz="3600" dirty="0" smtClean="0">
                <a:solidFill>
                  <a:srgbClr val="0088CE"/>
                </a:solidFill>
              </a:rPr>
            </a:br>
            <a:r>
              <a:rPr lang="en-US" sz="1000" dirty="0" smtClean="0">
                <a:solidFill>
                  <a:srgbClr val="0088CE"/>
                </a:solidFill>
              </a:rPr>
              <a:t> </a:t>
            </a:r>
            <a:r>
              <a:rPr lang="en-US" sz="3600" dirty="0" smtClean="0">
                <a:solidFill>
                  <a:srgbClr val="0088CE"/>
                </a:solidFill>
              </a:rPr>
              <a:t/>
            </a:r>
            <a:br>
              <a:rPr lang="en-US" sz="3600" dirty="0" smtClean="0">
                <a:solidFill>
                  <a:srgbClr val="0088CE"/>
                </a:solidFill>
              </a:rPr>
            </a:br>
            <a:r>
              <a:rPr lang="en-US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update to the </a:t>
            </a:r>
            <a:r>
              <a:rPr lang="en-US" sz="3600" dirty="0" smtClean="0">
                <a:solidFill>
                  <a:srgbClr val="0088CE"/>
                </a:solidFill>
              </a:rPr>
              <a:t/>
            </a:r>
            <a:br>
              <a:rPr lang="en-US" sz="3600" dirty="0" smtClean="0">
                <a:solidFill>
                  <a:srgbClr val="0088CE"/>
                </a:solidFill>
              </a:rPr>
            </a:br>
            <a:r>
              <a:rPr lang="en-US" sz="3600" b="1" dirty="0" smtClean="0">
                <a:solidFill>
                  <a:srgbClr val="0088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Hydrographic Services Review Panel</a:t>
            </a:r>
            <a:endParaRPr lang="en-US" sz="3600" b="1" dirty="0">
              <a:solidFill>
                <a:srgbClr val="0088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Captain John Lowell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October 13, 2010</a:t>
            </a:r>
            <a:endParaRPr lang="en-US" sz="2400" b="1" i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88CE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8" name="Picture 6" descr="Logo with transparent backgroun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Coast Survey FY10 metrics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May Status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October Status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Acquired 2,200 SNM of hydro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data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Acquired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 4,500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SNM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hydro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data*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Added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44 ENCs, </a:t>
                      </a:r>
                      <a:b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for total of 744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Added 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72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ENCs, </a:t>
                      </a:r>
                      <a:br>
                        <a:rPr lang="en-US" sz="2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for total of 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772</a:t>
                      </a:r>
                      <a:r>
                        <a:rPr lang="en-US" sz="2400" baseline="54000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en-US" sz="2400" baseline="5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13" name="TextBox 13"/>
          <p:cNvSpPr txBox="1">
            <a:spLocks noChangeArrowheads="1"/>
          </p:cNvSpPr>
          <p:nvPr/>
        </p:nvSpPr>
        <p:spPr bwMode="auto">
          <a:xfrm>
            <a:off x="457200" y="54102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* acquired by NOAA and contractors</a:t>
            </a:r>
          </a:p>
          <a:p>
            <a:r>
              <a:rPr lang="en-US" baseline="30000">
                <a:solidFill>
                  <a:schemeClr val="bg1"/>
                </a:solidFill>
              </a:rPr>
              <a:t>#</a:t>
            </a:r>
            <a:r>
              <a:rPr lang="en-US">
                <a:solidFill>
                  <a:schemeClr val="bg1"/>
                </a:solidFill>
              </a:rPr>
              <a:t> goal is parity with suite of 1,000 paper charts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717550"/>
          </a:xfrm>
        </p:spPr>
        <p:txBody>
          <a:bodyPr/>
          <a:lstStyle/>
          <a:p>
            <a:pPr eaLnBrk="1" hangingPunct="1"/>
            <a:r>
              <a:rPr lang="en-US" sz="3200" i="1" smtClean="0">
                <a:solidFill>
                  <a:srgbClr val="0088CE"/>
                </a:solidFill>
              </a:rPr>
              <a:t>Hassler</a:t>
            </a:r>
            <a:r>
              <a:rPr lang="en-US" sz="3200" smtClean="0">
                <a:solidFill>
                  <a:srgbClr val="0088CE"/>
                </a:solidFill>
              </a:rPr>
              <a:t> Update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581400" cy="29083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NOAA is in possession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Contract with Halter Marine terminated for default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Anticipating April 2011 certification by ABS and approval by USCG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648200"/>
            <a:ext cx="8686800" cy="197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Additional shipyard work in late 2011</a:t>
            </a:r>
          </a:p>
          <a:p>
            <a:pPr>
              <a:spcBef>
                <a:spcPts val="0"/>
              </a:spcBef>
              <a:defRPr/>
            </a:pP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i="1" dirty="0">
                <a:solidFill>
                  <a:srgbClr val="0088CE"/>
                </a:solidFill>
              </a:rPr>
              <a:t>Hassler should be ready </a:t>
            </a:r>
            <a:br>
              <a:rPr lang="en-US" sz="2800" i="1" dirty="0">
                <a:solidFill>
                  <a:srgbClr val="0088CE"/>
                </a:solidFill>
              </a:rPr>
            </a:br>
            <a:r>
              <a:rPr lang="en-US" sz="2800" i="1" dirty="0">
                <a:solidFill>
                  <a:srgbClr val="0088CE"/>
                </a:solidFill>
              </a:rPr>
              <a:t>for the 2012 hydrographic field season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" name="Content Placeholder 6" descr="Aug 2010 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381000"/>
            <a:ext cx="5111750" cy="4035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79216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Assisting Maine fishing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95400"/>
            <a:ext cx="396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16 men lost in vessel sinkings over 5 years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Coast Survey conducted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sidescans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last November, located wreck of </a:t>
            </a:r>
            <a:r>
              <a:rPr lang="en-US" sz="24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All American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 April, Senators Collins and Snowe asked for “full bottom survey”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NRT 5 arrived in June, will complete multibeam survey by November</a:t>
            </a:r>
          </a:p>
        </p:txBody>
      </p:sp>
      <p:pic>
        <p:nvPicPr>
          <p:cNvPr id="7" name="Picture 6" descr="copy NRT5 Cobscook DTM 10_7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396240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r>
              <a:rPr lang="en-US" i="1" smtClean="0"/>
              <a:t>Hydrographic and cartographic experts contributed to BP spill response</a:t>
            </a:r>
            <a:endParaRPr lang="en-US" smtClean="0"/>
          </a:p>
        </p:txBody>
      </p:sp>
      <p:pic>
        <p:nvPicPr>
          <p:cNvPr id="6" name="Content Placeholder 5" descr="Cartographers discuss depicting on oil spill trajector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600200"/>
            <a:ext cx="3657600" cy="2925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Bunn snare deploy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6002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Grand Isle nav work 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2057400"/>
            <a:ext cx="3149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TJ June 2010c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429000"/>
            <a:ext cx="3199209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Shep and Dr. 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6200" y="4343400"/>
            <a:ext cx="2370364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Rich Patch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4724400"/>
            <a:ext cx="200025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Osborn at Port Fourchon ICC Port Comman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9200" y="3495467"/>
            <a:ext cx="3962400" cy="2234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Sponsoring marine safety effort</a:t>
            </a:r>
          </a:p>
        </p:txBody>
      </p:sp>
      <p:pic>
        <p:nvPicPr>
          <p:cNvPr id="11267" name="Content Placeholder 3" descr="AfSN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143000"/>
            <a:ext cx="2756326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533400" y="3505200"/>
            <a:ext cx="82296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 a poll: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  Only 36% respondents “are concerned about the accuracy of the data used for navigation” enough that they “update navigational data regularly.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  Keeping navigational aids up-to-date is not a priority to most recreational mariners.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  Awareness and purchase of update data is low, as is the use of LNMs.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914400" y="57150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88CE"/>
                </a:solidFill>
              </a:rPr>
              <a:t>www.allianceforsafenavigation.org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1066800"/>
            <a:ext cx="5105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Alliance members:</a:t>
            </a: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United States Power Squadron</a:t>
            </a: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C-MAP by </a:t>
            </a:r>
            <a:r>
              <a:rPr lang="en-US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Jeppesen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BoatU.S.</a:t>
            </a: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Sea Tow Foundation</a:t>
            </a: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OceanGrafix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progress in the Arctic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Fairweather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surveyed Bering Straits around Cape Prince of Wales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674 SNM of hydrographic data acquired in the Arctic in 2010</a:t>
            </a:r>
          </a:p>
        </p:txBody>
      </p:sp>
      <p:pic>
        <p:nvPicPr>
          <p:cNvPr id="9220" name="Picture 3" descr="FA Cape Prince of Wal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4086225" cy="292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257800" y="3657600"/>
            <a:ext cx="350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Marine Chart Division preparing an Arctic Nautical Charting Plan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Joining the new </a:t>
            </a:r>
            <a:br>
              <a:rPr lang="en-US" dirty="0" smtClean="0"/>
            </a:br>
            <a:r>
              <a:rPr lang="en-US" dirty="0" smtClean="0"/>
              <a:t>Arctic Regional Hydrographic Commission</a:t>
            </a:r>
            <a:endParaRPr lang="en-US" dirty="0"/>
          </a:p>
        </p:txBody>
      </p:sp>
      <p:pic>
        <p:nvPicPr>
          <p:cNvPr id="4" name="Content Placeholder 3" descr="Signing the ARHC Statu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5763768" cy="3304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533400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88CE"/>
                </a:solidFill>
              </a:rPr>
              <a:t>Canada, Denmark, Norway, Russia, United States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4648200"/>
            <a:ext cx="5715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U.S. delegation, October 6, 2010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CS">
      <a:dk1>
        <a:sysClr val="windowText" lastClr="000000"/>
      </a:dk1>
      <a:lt1>
        <a:sysClr val="window" lastClr="FFFFFF"/>
      </a:lt1>
      <a:dk2>
        <a:srgbClr val="4F81BD"/>
      </a:dk2>
      <a:lt2>
        <a:srgbClr val="D3DFEE"/>
      </a:lt2>
      <a:accent1>
        <a:srgbClr val="A7BFDE"/>
      </a:accent1>
      <a:accent2>
        <a:srgbClr val="0F6FC6"/>
      </a:accent2>
      <a:accent3>
        <a:srgbClr val="59A9F2"/>
      </a:accent3>
      <a:accent4>
        <a:srgbClr val="54A838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346</Words>
  <Application>Microsoft Office PowerPoint</Application>
  <PresentationFormat>On-screen Show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Office of Coast Survey   update to the  Hydrographic Services Review Panel</vt:lpstr>
      <vt:lpstr>Coast Survey FY10 metrics</vt:lpstr>
      <vt:lpstr>Hassler Update</vt:lpstr>
      <vt:lpstr>Assisting Maine fishing communities</vt:lpstr>
      <vt:lpstr>Hydrographic and cartographic experts contributed to BP spill response</vt:lpstr>
      <vt:lpstr>Sponsoring marine safety effort</vt:lpstr>
      <vt:lpstr>Making progress in the Arctic</vt:lpstr>
      <vt:lpstr>Joining the new  Arctic Regional Hydrographic Commission</vt:lpstr>
    </vt:vector>
  </TitlesOfParts>
  <Company>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Forsythe</dc:creator>
  <cp:lastModifiedBy>Scott M. Sherman</cp:lastModifiedBy>
  <cp:revision>58</cp:revision>
  <dcterms:created xsi:type="dcterms:W3CDTF">2010-10-05T19:33:26Z</dcterms:created>
  <dcterms:modified xsi:type="dcterms:W3CDTF">2010-10-22T13:36:47Z</dcterms:modified>
</cp:coreProperties>
</file>