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40" r:id="rId2"/>
    <p:sldId id="398" r:id="rId3"/>
    <p:sldId id="399" r:id="rId4"/>
    <p:sldId id="400" r:id="rId5"/>
    <p:sldId id="373" r:id="rId6"/>
    <p:sldId id="372" r:id="rId7"/>
    <p:sldId id="401" r:id="rId8"/>
    <p:sldId id="411" r:id="rId9"/>
    <p:sldId id="260" r:id="rId10"/>
    <p:sldId id="390" r:id="rId11"/>
    <p:sldId id="391" r:id="rId12"/>
    <p:sldId id="412" r:id="rId13"/>
    <p:sldId id="403" r:id="rId14"/>
    <p:sldId id="386" r:id="rId15"/>
    <p:sldId id="387" r:id="rId16"/>
    <p:sldId id="388" r:id="rId17"/>
    <p:sldId id="393" r:id="rId18"/>
    <p:sldId id="394" r:id="rId19"/>
    <p:sldId id="379" r:id="rId20"/>
    <p:sldId id="380" r:id="rId21"/>
    <p:sldId id="302" r:id="rId22"/>
    <p:sldId id="305" r:id="rId23"/>
    <p:sldId id="304" r:id="rId24"/>
    <p:sldId id="271" r:id="rId25"/>
    <p:sldId id="266" r:id="rId26"/>
    <p:sldId id="381" r:id="rId27"/>
    <p:sldId id="405" r:id="rId28"/>
    <p:sldId id="395" r:id="rId29"/>
    <p:sldId id="406" r:id="rId30"/>
    <p:sldId id="396" r:id="rId31"/>
    <p:sldId id="397" r:id="rId32"/>
    <p:sldId id="407" r:id="rId33"/>
    <p:sldId id="408" r:id="rId34"/>
    <p:sldId id="413" r:id="rId35"/>
    <p:sldId id="409" r:id="rId36"/>
    <p:sldId id="410" r:id="rId37"/>
    <p:sldId id="374" r:id="rId38"/>
  </p:sldIdLst>
  <p:sldSz cx="9144000" cy="6858000" type="screen4x3"/>
  <p:notesSz cx="6858000" cy="9266238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FC0202"/>
    <a:srgbClr val="DDDDDD"/>
    <a:srgbClr val="00005C"/>
    <a:srgbClr val="000099"/>
    <a:srgbClr val="DFF509"/>
    <a:srgbClr val="E717CE"/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942" autoAdjust="0"/>
    <p:restoredTop sz="92602" autoAdjust="0"/>
  </p:normalViewPr>
  <p:slideViewPr>
    <p:cSldViewPr snapToGrid="0">
      <p:cViewPr>
        <p:scale>
          <a:sx n="100" d="100"/>
          <a:sy n="100" d="100"/>
        </p:scale>
        <p:origin x="-894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7716063" cy="777160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 dirty="0" smtClean="0">
                <a:effectLst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 dirty="0" smtClean="0">
                <a:effectLst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2838" y="695325"/>
            <a:ext cx="4633912" cy="3475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2138"/>
            <a:ext cx="5486400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110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 dirty="0" smtClean="0">
                <a:effectLst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0110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 smtClean="0">
                <a:effectLst/>
              </a:defRPr>
            </a:lvl1pPr>
          </a:lstStyle>
          <a:p>
            <a:pPr>
              <a:defRPr/>
            </a:pPr>
            <a:fld id="{C7C8F09F-2AF2-4798-9C67-50BE1FCAAA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Largest scale chart 80nmx100nm Newport to Cape Disappointment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87611-9A4B-4502-A71F-4F6104EBD311}" type="slidenum">
              <a:rPr lang="en-US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Largest scale chart 80nmx100nm Newport to Cape Disappointment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FD777D-97E3-4405-83C5-7C27ED8AC47C}" type="slidenum">
              <a:rPr lang="en-US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85-ft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623FAE-D0B4-46EA-AB7C-0DDAF1402803}" type="slidenum">
              <a:rPr lang="en-US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Aug16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D34DF8-518B-4049-9BD6-349183FD8347}" type="slidenum">
              <a:rPr lang="en-US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64BC8F-3E56-4686-B90A-A64E2E9F9A79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1244600"/>
            <a:ext cx="4592638" cy="34448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78325"/>
            <a:ext cx="5029200" cy="4227513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This is zoned…. Not related to measurements at the boat…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79301C-B8BF-4FD3-BF9D-E37E30CE4BB4}" type="slidenum">
              <a:rPr lang="en-US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5C0B24-6C80-4C5F-81F1-B7510EC502D9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74E67D-5E35-4F57-B75A-987A57D68CA6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228600"/>
            <a:ext cx="21907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228600"/>
            <a:ext cx="64198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228600"/>
            <a:ext cx="87630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914400"/>
            <a:ext cx="8763000" cy="51054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43053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14400"/>
            <a:ext cx="43053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 userDrawn="1"/>
        </p:nvSpPr>
        <p:spPr bwMode="auto">
          <a:xfrm>
            <a:off x="0" y="152400"/>
            <a:ext cx="9144000" cy="6096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14400"/>
            <a:ext cx="8763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286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52" name="Line 28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53" name="Line 29"/>
          <p:cNvSpPr>
            <a:spLocks noChangeShapeType="1"/>
          </p:cNvSpPr>
          <p:nvPr userDrawn="1"/>
        </p:nvSpPr>
        <p:spPr bwMode="auto">
          <a:xfrm>
            <a:off x="0" y="228600"/>
            <a:ext cx="91440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031" name="Picture 31" descr="Logo_Side_white"/>
          <p:cNvPicPr>
            <a:picLocks noChangeAspect="1" noChangeArrowheads="1"/>
          </p:cNvPicPr>
          <p:nvPr userDrawn="1"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52400" y="6096000"/>
            <a:ext cx="1524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6" name="Line 32"/>
          <p:cNvSpPr>
            <a:spLocks noChangeShapeType="1"/>
          </p:cNvSpPr>
          <p:nvPr userDrawn="1"/>
        </p:nvSpPr>
        <p:spPr bwMode="auto">
          <a:xfrm>
            <a:off x="685800" y="6172200"/>
            <a:ext cx="84582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EAEAEA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EAEAE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EAEAEA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EAEAEA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EAEAEA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EAEAEA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EAEAEA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EAEAE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\\demsi4\Hydro\Office\Caris Calendar Submissions\Three_Arch.t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15" descr="Logo_Side_whit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9575" y="5572125"/>
            <a:ext cx="2062163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5" descr="noaa_log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767638" y="5418138"/>
            <a:ext cx="11588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 bwMode="auto">
          <a:xfrm rot="10800000">
            <a:off x="765175" y="6581775"/>
            <a:ext cx="7407275" cy="0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0" y="2989263"/>
            <a:ext cx="914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2010 HSRP Public Meeting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Oregon Coast Charting</a:t>
            </a:r>
          </a:p>
        </p:txBody>
      </p:sp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0" y="564673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James Coleman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David Evans and Associates,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9700" y="787400"/>
            <a:ext cx="5880100" cy="533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24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Nautical Chart 18520 near Pacific 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71525"/>
            <a:ext cx="4341813" cy="542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86200" y="758825"/>
            <a:ext cx="5257800" cy="541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6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Seafloor near Pacific 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71525"/>
            <a:ext cx="4341813" cy="542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86200" y="758825"/>
            <a:ext cx="5257800" cy="541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6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Seafloor near Pacific City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6103620" y="2545080"/>
            <a:ext cx="426720" cy="396240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folHlink"/>
            </a:outerShdw>
          </a:effec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614160" y="5600700"/>
            <a:ext cx="426720" cy="396240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folHlink"/>
            </a:outerShdw>
          </a:effec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62000"/>
            <a:ext cx="9072563" cy="5959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Uncharted Danger to Navigation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977900"/>
            <a:ext cx="9144000" cy="5880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Uncharted Danger to Navigation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877888"/>
            <a:ext cx="4292600" cy="3125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06938" y="749300"/>
            <a:ext cx="4437062" cy="3327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03450" y="3789363"/>
            <a:ext cx="4273550" cy="3068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34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Uncharted Dangers to Navigation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62388" y="822325"/>
            <a:ext cx="5076825" cy="523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2263" y="1104900"/>
            <a:ext cx="3162300" cy="2369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 22 </a:t>
            </a:r>
            <a:r>
              <a:rPr lang="en-US" dirty="0" smtClean="0">
                <a:solidFill>
                  <a:schemeClr val="bg1"/>
                </a:solidFill>
              </a:rPr>
              <a:t>Dangers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dirty="0" smtClean="0">
                <a:solidFill>
                  <a:schemeClr val="bg1"/>
                </a:solidFill>
              </a:rPr>
              <a:t>Navigation </a:t>
            </a:r>
            <a:r>
              <a:rPr lang="en-US" dirty="0">
                <a:solidFill>
                  <a:schemeClr val="bg1"/>
                </a:solidFill>
              </a:rPr>
              <a:t>identified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 Over 8,000 nm of survey 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lines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100 days of survey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36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Updated Nautical Chart 18520</a:t>
            </a:r>
          </a:p>
        </p:txBody>
      </p:sp>
      <p:pic>
        <p:nvPicPr>
          <p:cNvPr id="5" name="Picture 7" descr="OSU Research Vessel Pacific Storm 2"/>
          <p:cNvPicPr>
            <a:picLocks noChangeAspect="1" noChangeArrowheads="1"/>
          </p:cNvPicPr>
          <p:nvPr/>
        </p:nvPicPr>
        <p:blipFill>
          <a:blip r:embed="rId3" cstate="email">
            <a:lum bright="10000" contrast="10000"/>
          </a:blip>
          <a:srcRect/>
          <a:stretch>
            <a:fillRect/>
          </a:stretch>
        </p:blipFill>
        <p:spPr bwMode="auto">
          <a:xfrm>
            <a:off x="195263" y="3689033"/>
            <a:ext cx="397033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300" y="965200"/>
            <a:ext cx="5003800" cy="5226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2400" i="1" dirty="0">
                <a:solidFill>
                  <a:schemeClr val="bg1"/>
                </a:solidFill>
              </a:rPr>
              <a:t>“Map Once… Use Many Times”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 Inundation modeling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 Habitat Mapping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 Cable routes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 Wave energy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>
              <a:buFontTx/>
              <a:buNone/>
              <a:defRPr/>
            </a:pPr>
            <a:r>
              <a:rPr lang="en-US" i="1" dirty="0">
                <a:solidFill>
                  <a:schemeClr val="bg1"/>
                </a:solidFill>
              </a:rPr>
              <a:t>Meeting this demand requires collecting to the highest accuracy and with the latest technology:</a:t>
            </a:r>
          </a:p>
          <a:p>
            <a:pPr>
              <a:defRPr/>
            </a:pP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Multibeam sonar with backscatter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 Moving vessel profiler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 High accuracy horizontal and vertical 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positioning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97525" y="825500"/>
            <a:ext cx="3344863" cy="5083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38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Integrated Ocean and Coastal Mapping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779" y="1108075"/>
            <a:ext cx="51279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Brooke Ocean Technology 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Moving Vessel Profiler (MVP)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AML Micro-SV Sensor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 Seabird SBE-19 for comparison casts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41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Addressing Sound Velocity Variability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5563" y="4302125"/>
            <a:ext cx="3746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solidFill>
                  <a:schemeClr val="bg1"/>
                </a:solidFill>
              </a:rPr>
              <a:t>Collected over 9400 </a:t>
            </a:r>
            <a:r>
              <a:rPr lang="en-US" dirty="0" smtClean="0">
                <a:solidFill>
                  <a:schemeClr val="bg1"/>
                </a:solidFill>
              </a:rPr>
              <a:t>individual </a:t>
            </a:r>
            <a:r>
              <a:rPr lang="en-US" dirty="0">
                <a:solidFill>
                  <a:schemeClr val="bg1"/>
                </a:solidFill>
              </a:rPr>
              <a:t>sound velocity </a:t>
            </a:r>
            <a:r>
              <a:rPr lang="en-US" dirty="0" smtClean="0">
                <a:solidFill>
                  <a:schemeClr val="bg1"/>
                </a:solidFill>
              </a:rPr>
              <a:t>profiles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263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51438" y="762000"/>
            <a:ext cx="3802062" cy="28511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7961" dir="2700000" algn="ctr" rotWithShape="0">
              <a:schemeClr val="folHlink"/>
            </a:outerShdw>
          </a:effectLst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817813"/>
            <a:ext cx="4841875" cy="3224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4963" y="924560"/>
            <a:ext cx="4051300" cy="495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8435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Addressing Sound Velocity Variability</a:t>
            </a:r>
            <a:endParaRPr lang="en-US" b="1" dirty="0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54550" y="853758"/>
            <a:ext cx="4489450" cy="518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N:\Projects\Active\NOAA00000014\0600INFO\0620Photos\FromField080909\P80900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808038"/>
            <a:ext cx="69850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Neahkahnie Mountain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1200" y="762000"/>
            <a:ext cx="7747000" cy="5326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35600" y="3848100"/>
            <a:ext cx="3238500" cy="27051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Addressing Sound Velocity Variability: Internal Waves?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457200"/>
          </a:xfrm>
        </p:spPr>
        <p:txBody>
          <a:bodyPr/>
          <a:lstStyle/>
          <a:p>
            <a:pPr eaLnBrk="1" hangingPunct="1"/>
            <a:r>
              <a:rPr lang="en-US" dirty="0" smtClean="0"/>
              <a:t> Surveying on the Ellipsoid: ERS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382000" cy="4787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Integrated Ocean and Coastal Mapping: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Reduce soundings to Mean Lower Low Water for Charting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Tie soundings to the national spatial reference system for other applications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Collect soundings relative to the ellipsoid, and use the </a:t>
            </a:r>
            <a:r>
              <a:rPr lang="en-US" sz="2400" dirty="0" err="1" smtClean="0">
                <a:solidFill>
                  <a:schemeClr val="bg1"/>
                </a:solidFill>
              </a:rPr>
              <a:t>VDatum</a:t>
            </a:r>
            <a:r>
              <a:rPr lang="en-US" sz="2400" dirty="0" smtClean="0">
                <a:solidFill>
                  <a:schemeClr val="bg1"/>
                </a:solidFill>
              </a:rPr>
              <a:t> model to reduce soundings to MLLW.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Requires high accuracy vertical positioning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endParaRPr lang="en-US" sz="16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Utilized inertial-coupled post-processed kinematic GPS positioning.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Applanix SmartBASE solution from a network of existing NGS CORS and UNAVCO GPS reference stations. 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8" name="Picture 8" descr="NOAA14_Tide_Gauge_Zone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9300" y="944563"/>
            <a:ext cx="7132638" cy="550068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457200"/>
          </a:xfrm>
        </p:spPr>
        <p:txBody>
          <a:bodyPr/>
          <a:lstStyle/>
          <a:p>
            <a:pPr eaLnBrk="1" hangingPunct="1"/>
            <a:r>
              <a:rPr lang="en-US" sz="1800" dirty="0" smtClean="0"/>
              <a:t>  Traditional Tide Zones &amp; Gauges</a:t>
            </a:r>
          </a:p>
        </p:txBody>
      </p:sp>
      <p:sp>
        <p:nvSpPr>
          <p:cNvPr id="399364" name="Oval 4"/>
          <p:cNvSpPr>
            <a:spLocks noChangeArrowheads="1"/>
          </p:cNvSpPr>
          <p:nvPr/>
        </p:nvSpPr>
        <p:spPr bwMode="auto">
          <a:xfrm>
            <a:off x="5738813" y="2625725"/>
            <a:ext cx="381000" cy="228600"/>
          </a:xfrm>
          <a:prstGeom prst="ellipse">
            <a:avLst/>
          </a:prstGeom>
          <a:noFill/>
          <a:ln w="31750">
            <a:solidFill>
              <a:srgbClr val="FF6600"/>
            </a:solidFill>
            <a:round/>
            <a:headEnd type="none" w="lg" len="med"/>
            <a:tailEnd type="none" w="lg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99365" name="Oval 5"/>
          <p:cNvSpPr>
            <a:spLocks noChangeArrowheads="1"/>
          </p:cNvSpPr>
          <p:nvPr/>
        </p:nvSpPr>
        <p:spPr bwMode="auto">
          <a:xfrm>
            <a:off x="5522913" y="3586163"/>
            <a:ext cx="381000" cy="228600"/>
          </a:xfrm>
          <a:prstGeom prst="ellipse">
            <a:avLst/>
          </a:prstGeom>
          <a:noFill/>
          <a:ln w="31750">
            <a:solidFill>
              <a:srgbClr val="FF6600"/>
            </a:solidFill>
            <a:round/>
            <a:headEnd type="none" w="lg" len="med"/>
            <a:tailEnd type="none" w="lg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99369" name="Text Box 9"/>
          <p:cNvSpPr txBox="1">
            <a:spLocks noChangeArrowheads="1"/>
          </p:cNvSpPr>
          <p:nvPr/>
        </p:nvSpPr>
        <p:spPr bwMode="auto">
          <a:xfrm>
            <a:off x="5475288" y="2292350"/>
            <a:ext cx="2716212" cy="304800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noFill/>
            <a:miter lim="800000"/>
            <a:headEnd type="none" w="lg" len="med"/>
            <a:tailEnd type="none" w="lg" len="med"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b="1" dirty="0">
                <a:effectLst/>
              </a:rPr>
              <a:t>Astoria Measured Water Level</a:t>
            </a:r>
          </a:p>
        </p:txBody>
      </p:sp>
      <p:sp>
        <p:nvSpPr>
          <p:cNvPr id="399370" name="Text Box 10"/>
          <p:cNvSpPr txBox="1">
            <a:spLocks noChangeArrowheads="1"/>
          </p:cNvSpPr>
          <p:nvPr/>
        </p:nvSpPr>
        <p:spPr bwMode="auto">
          <a:xfrm>
            <a:off x="5303838" y="3851275"/>
            <a:ext cx="2873375" cy="304800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noFill/>
            <a:miter lim="800000"/>
            <a:headEnd type="none" w="lg" len="med"/>
            <a:tailEnd type="none" w="lg" len="med"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b="1" dirty="0">
                <a:effectLst/>
              </a:rPr>
              <a:t>Garibaldi Measured Water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64" grpId="0" animBg="1"/>
      <p:bldP spid="399365" grpId="0" animBg="1"/>
      <p:bldP spid="399369" grpId="0" animBg="1"/>
      <p:bldP spid="3993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43" name="Picture 7" descr="NOAA14_GPS_Network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7988" y="901700"/>
            <a:ext cx="4686300" cy="57531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15400" cy="457200"/>
          </a:xfrm>
        </p:spPr>
        <p:txBody>
          <a:bodyPr/>
          <a:lstStyle/>
          <a:p>
            <a:pPr eaLnBrk="1" hangingPunct="1"/>
            <a:r>
              <a:rPr lang="en-US" dirty="0" smtClean="0"/>
              <a:t>  GPS Stations &amp; Network Boundary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914400"/>
            <a:ext cx="4191000" cy="51054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Continuously Operating Reference Stations</a:t>
            </a:r>
          </a:p>
          <a:p>
            <a:pPr lvl="1" eaLnBrk="1" hangingPunct="1"/>
            <a:r>
              <a:rPr lang="en-US" sz="1800" dirty="0" smtClean="0"/>
              <a:t>NGS CORS</a:t>
            </a:r>
          </a:p>
          <a:p>
            <a:pPr lvl="1" eaLnBrk="1" hangingPunct="1"/>
            <a:r>
              <a:rPr lang="en-US" sz="1800" dirty="0" smtClean="0"/>
              <a:t>UNAVCO</a:t>
            </a:r>
          </a:p>
          <a:p>
            <a:pPr lvl="1" eaLnBrk="1" hangingPunct="1"/>
            <a:r>
              <a:rPr lang="en-US" sz="1800" dirty="0" smtClean="0"/>
              <a:t>Precise Ephemeris</a:t>
            </a:r>
          </a:p>
          <a:p>
            <a:pPr lvl="1" eaLnBrk="1" hangingPunct="1"/>
            <a:endParaRPr lang="en-US" sz="1800" dirty="0" smtClean="0"/>
          </a:p>
          <a:p>
            <a:pPr eaLnBrk="1" hangingPunct="1"/>
            <a:r>
              <a:rPr lang="en-US" sz="2000" dirty="0" smtClean="0"/>
              <a:t>Applanix SmartBASE</a:t>
            </a:r>
          </a:p>
          <a:p>
            <a:pPr lvl="1" eaLnBrk="1" hangingPunct="1"/>
            <a:r>
              <a:rPr lang="en-US" sz="1800" dirty="0" smtClean="0"/>
              <a:t>Average of 10 Base Stations per Sheet</a:t>
            </a:r>
          </a:p>
          <a:p>
            <a:pPr lvl="1" eaLnBrk="1" hangingPunct="1"/>
            <a:endParaRPr lang="en-US" sz="1800" dirty="0" smtClean="0"/>
          </a:p>
          <a:p>
            <a:pPr eaLnBrk="1" hangingPunct="1"/>
            <a:r>
              <a:rPr lang="en-US" sz="2000" dirty="0" smtClean="0"/>
              <a:t>Applied separation model derived from VDATUM</a:t>
            </a:r>
          </a:p>
          <a:p>
            <a:pPr lvl="1" eaLnBrk="1" hangingPunct="1"/>
            <a:r>
              <a:rPr lang="en-US" sz="1800" dirty="0" smtClean="0"/>
              <a:t>NAD83 to MLLW</a:t>
            </a:r>
          </a:p>
          <a:p>
            <a:pPr lvl="1" eaLnBrk="1" hangingPunct="1"/>
            <a:r>
              <a:rPr lang="en-US" sz="1800" dirty="0" smtClean="0"/>
              <a:t>GEOID 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OR Comparison Zoned Tides and GP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384175"/>
            <a:ext cx="9144000" cy="69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15400" cy="457200"/>
          </a:xfrm>
        </p:spPr>
        <p:txBody>
          <a:bodyPr/>
          <a:lstStyle/>
          <a:p>
            <a:pPr eaLnBrk="1" hangingPunct="1"/>
            <a:r>
              <a:rPr lang="en-US" dirty="0" smtClean="0"/>
              <a:t>  ERS Tides and Zoned Tides: Subset View</a:t>
            </a:r>
          </a:p>
        </p:txBody>
      </p:sp>
      <p:pic>
        <p:nvPicPr>
          <p:cNvPr id="334852" name="Picture 4" descr="Location1-Subset"/>
          <p:cNvPicPr>
            <a:picLocks noChangeAspect="1" noChangeArrowheads="1"/>
          </p:cNvPicPr>
          <p:nvPr/>
        </p:nvPicPr>
        <p:blipFill>
          <a:blip r:embed="rId3" cstate="email">
            <a:lum bright="18000" contrast="12000"/>
          </a:blip>
          <a:srcRect l="1056" t="4146" r="528" b="848"/>
          <a:stretch>
            <a:fillRect/>
          </a:stretch>
        </p:blipFill>
        <p:spPr bwMode="auto">
          <a:xfrm>
            <a:off x="1809750" y="966788"/>
            <a:ext cx="7124700" cy="5505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4800600" y="16002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chemeClr val="bg1"/>
                </a:solidFill>
                <a:effectLst/>
              </a:rPr>
              <a:t>ERS Tides</a:t>
            </a: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6934200" y="48768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chemeClr val="bg1"/>
                </a:solidFill>
                <a:effectLst/>
              </a:rPr>
              <a:t>Zoned Tides</a:t>
            </a:r>
          </a:p>
        </p:txBody>
      </p:sp>
      <p:sp>
        <p:nvSpPr>
          <p:cNvPr id="334855" name="Line 7"/>
          <p:cNvSpPr>
            <a:spLocks noChangeShapeType="1"/>
          </p:cNvSpPr>
          <p:nvPr/>
        </p:nvSpPr>
        <p:spPr bwMode="auto">
          <a:xfrm>
            <a:off x="5410200" y="1981200"/>
            <a:ext cx="381000" cy="12954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arrow" w="lg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34856" name="Line 8"/>
          <p:cNvSpPr>
            <a:spLocks noChangeShapeType="1"/>
          </p:cNvSpPr>
          <p:nvPr/>
        </p:nvSpPr>
        <p:spPr bwMode="auto">
          <a:xfrm flipH="1" flipV="1">
            <a:off x="6124575" y="3524250"/>
            <a:ext cx="962025" cy="135255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arrow" w="lg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34857" name="Line 9"/>
          <p:cNvSpPr>
            <a:spLocks noChangeShapeType="1"/>
          </p:cNvSpPr>
          <p:nvPr/>
        </p:nvSpPr>
        <p:spPr bwMode="auto">
          <a:xfrm>
            <a:off x="4484688" y="4205288"/>
            <a:ext cx="0" cy="384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arrow" w="lg" len="med"/>
            <a:tailEnd type="arrow" w="lg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3200400" y="3810000"/>
            <a:ext cx="1219200" cy="376238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rial Narrow" pitchFamily="34" charset="0"/>
              </a:rPr>
              <a:t>50cm Bust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894763" cy="457200"/>
          </a:xfrm>
        </p:spPr>
        <p:txBody>
          <a:bodyPr/>
          <a:lstStyle/>
          <a:p>
            <a:pPr eaLnBrk="1" hangingPunct="1"/>
            <a:r>
              <a:rPr lang="en-US" dirty="0" smtClean="0"/>
              <a:t> ERS Tides and Zoned Tides</a:t>
            </a:r>
            <a:endParaRPr lang="en-US" b="1" dirty="0" smtClean="0"/>
          </a:p>
        </p:txBody>
      </p:sp>
      <p:pic>
        <p:nvPicPr>
          <p:cNvPr id="337924" name="Picture 4" descr="Location1-DiffSurfac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28925" y="838200"/>
            <a:ext cx="6019800" cy="58435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37925" name="Picture 5" descr="Location1-DiffSurface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66800" y="1066800"/>
            <a:ext cx="982663" cy="46482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7239000" y="12192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chemeClr val="bg1"/>
                </a:solidFill>
                <a:effectLst/>
              </a:rPr>
              <a:t>Location 1</a:t>
            </a:r>
          </a:p>
        </p:txBody>
      </p:sp>
      <p:sp>
        <p:nvSpPr>
          <p:cNvPr id="337927" name="Line 7"/>
          <p:cNvSpPr>
            <a:spLocks noChangeShapeType="1"/>
          </p:cNvSpPr>
          <p:nvPr/>
        </p:nvSpPr>
        <p:spPr bwMode="auto">
          <a:xfrm flipH="1">
            <a:off x="6400800" y="1676400"/>
            <a:ext cx="1447800" cy="22860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arrow" w="lg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37928" name="Oval 8"/>
          <p:cNvSpPr>
            <a:spLocks noChangeArrowheads="1"/>
          </p:cNvSpPr>
          <p:nvPr/>
        </p:nvSpPr>
        <p:spPr bwMode="auto">
          <a:xfrm>
            <a:off x="5715000" y="3733800"/>
            <a:ext cx="1219200" cy="609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 type="none" w="lg" len="med"/>
            <a:tailEnd type="none" w="lg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Surveying close to shore…</a:t>
            </a:r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72764" y="792480"/>
            <a:ext cx="7212996" cy="530715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Surveying close to shore…</a:t>
            </a:r>
          </a:p>
        </p:txBody>
      </p:sp>
      <p:pic>
        <p:nvPicPr>
          <p:cNvPr id="26628" name="Picture 2" descr="V:\NOAA0000-0014\H12122\DN215_JA\Photos\P80300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66165" y="836613"/>
            <a:ext cx="6942780" cy="520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R/V Jab</a:t>
            </a:r>
            <a:endParaRPr lang="en-US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8004" y="914400"/>
            <a:ext cx="6771792" cy="5105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V:\NOAA0000-0014\H12127\DN275_PS\Photos\P921015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60425" y="817563"/>
            <a:ext cx="6950075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Haystack Rock near Pacific 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folHlink"/>
            </a:outerShdw>
          </a:effec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1663" y="0"/>
            <a:ext cx="7735703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folHlink"/>
            </a:outerShdw>
          </a:effec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2460" y="0"/>
            <a:ext cx="7678022" cy="684924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folHlink"/>
            </a:outerShdw>
          </a:effec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0128" y="0"/>
            <a:ext cx="7531872" cy="685592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folHlink"/>
            </a:outerShdw>
          </a:effec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38090" y="0"/>
            <a:ext cx="7678247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Lagniappe…</a:t>
            </a:r>
            <a:endParaRPr lang="en-US" dirty="0"/>
          </a:p>
        </p:txBody>
      </p:sp>
      <p:pic>
        <p:nvPicPr>
          <p:cNvPr id="3" name="Picture 3" descr="V:\NOAA0000-0014\H12122\DN214_JA\Photos\P803005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81380" y="789940"/>
            <a:ext cx="7112000" cy="533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0041" y="0"/>
            <a:ext cx="9154041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" name="Picture 15" descr="Logo_Side_whit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9575" y="5572125"/>
            <a:ext cx="2062163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 rot="10800000">
            <a:off x="765175" y="6581775"/>
            <a:ext cx="7407275" cy="0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44440" y="5699760"/>
            <a:ext cx="2874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i="1" dirty="0" smtClean="0">
                <a:solidFill>
                  <a:schemeClr val="bg1"/>
                </a:solidFill>
              </a:rPr>
              <a:t>Thank You</a:t>
            </a:r>
            <a:endParaRPr lang="en-US" sz="4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Otter Rock</a:t>
            </a:r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6108" y="927148"/>
            <a:ext cx="3016192" cy="507511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82225" y="927148"/>
            <a:ext cx="2837358" cy="505487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86499" y="927148"/>
            <a:ext cx="2678543" cy="504196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29700" name="Picture 3" descr="V:\NOAA0000-0014\H12126\DN189_JA\Photos\P708004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0702" y="691833"/>
            <a:ext cx="7239317" cy="542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V:\NOAA0000-0014\H12124\DN238_PS\Photos\P823004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31875" y="781050"/>
            <a:ext cx="6994525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Falcon Rock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Awash rocks near Cape Falcon</a:t>
            </a:r>
          </a:p>
        </p:txBody>
      </p:sp>
      <p:pic>
        <p:nvPicPr>
          <p:cNvPr id="6147" name="Picture 3" descr="V:\NOAA0000-0014\H12124\DN238_PS\Photos\P824007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5500" y="808038"/>
            <a:ext cx="69977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folHlink"/>
            </a:outerShdw>
          </a:effec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endParaRPr lang="en-US" dirty="0"/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660400" y="0"/>
            <a:ext cx="7658100" cy="6858000"/>
            <a:chOff x="800100" y="-485775"/>
            <a:chExt cx="6276975" cy="5867400"/>
          </a:xfrm>
        </p:grpSpPr>
        <p:pic>
          <p:nvPicPr>
            <p:cNvPr id="7172" name="Picture 3" descr="C:\Documents and Settings\jeco\Desktop\Untitled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800100" y="-485775"/>
              <a:ext cx="6276975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3" name="Picture 4" descr="C:\Documents and Settings\jeco\Desktop\Untitled2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633875" y="3483769"/>
              <a:ext cx="1281737" cy="1745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folHlink"/>
            </a:outerShdw>
          </a:effec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endParaRPr lang="en-US" dirty="0"/>
          </a:p>
        </p:txBody>
      </p:sp>
      <p:grpSp>
        <p:nvGrpSpPr>
          <p:cNvPr id="8195" name="Group 5"/>
          <p:cNvGrpSpPr>
            <a:grpSpLocks/>
          </p:cNvGrpSpPr>
          <p:nvPr/>
        </p:nvGrpSpPr>
        <p:grpSpPr bwMode="auto">
          <a:xfrm>
            <a:off x="660400" y="0"/>
            <a:ext cx="7658100" cy="6858000"/>
            <a:chOff x="800100" y="-485775"/>
            <a:chExt cx="6276975" cy="5867400"/>
          </a:xfrm>
        </p:grpSpPr>
        <p:pic>
          <p:nvPicPr>
            <p:cNvPr id="8198" name="Picture 3" descr="C:\Documents and Settings\jeco\Desktop\Untitled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800100" y="-485775"/>
              <a:ext cx="6276975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9" name="Picture 4" descr="C:\Documents and Settings\jeco\Desktop\Untitled2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633875" y="3483769"/>
              <a:ext cx="1281737" cy="1745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65400" y="595313"/>
            <a:ext cx="3789363" cy="5680075"/>
          </a:xfrm>
          <a:prstGeom prst="rect">
            <a:avLst/>
          </a:prstGeom>
          <a:noFill/>
          <a:ln w="38100" algn="ctr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7162800" y="3848100"/>
            <a:ext cx="698500" cy="7366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folHlink"/>
            </a:outerShdw>
          </a:effec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3440" y="797746"/>
            <a:ext cx="7582218" cy="531571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1927 Smooth Sheet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 smtClean="0"/>
              <a:t>Oregon Coastal Mapping Project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4267200" cy="5105400"/>
          </a:xfrm>
          <a:noFill/>
        </p:spPr>
        <p:txBody>
          <a:bodyPr/>
          <a:lstStyle/>
          <a:p>
            <a:pPr eaLnBrk="1" hangingPunct="1"/>
            <a:r>
              <a:rPr lang="en-US" sz="2400" dirty="0" smtClean="0"/>
              <a:t>West Coast Governor’s Agreement</a:t>
            </a:r>
            <a:br>
              <a:rPr lang="en-US" sz="2400" dirty="0" smtClean="0"/>
            </a:br>
            <a:endParaRPr lang="en-US" sz="1000" dirty="0" smtClean="0"/>
          </a:p>
          <a:p>
            <a:pPr eaLnBrk="1" hangingPunct="1"/>
            <a:r>
              <a:rPr lang="en-US" sz="2400" dirty="0" smtClean="0"/>
              <a:t>8 Sheets</a:t>
            </a:r>
          </a:p>
          <a:p>
            <a:pPr lvl="1" eaLnBrk="1" hangingPunct="1"/>
            <a:r>
              <a:rPr lang="en-US" dirty="0" smtClean="0"/>
              <a:t>H12122 to H12129</a:t>
            </a:r>
            <a:br>
              <a:rPr lang="en-US" dirty="0" smtClean="0"/>
            </a:br>
            <a:endParaRPr lang="en-US" sz="1000" dirty="0" smtClean="0"/>
          </a:p>
          <a:p>
            <a:pPr eaLnBrk="1" hangingPunct="1"/>
            <a:r>
              <a:rPr lang="en-US" sz="2400" dirty="0" smtClean="0"/>
              <a:t>8m to ~70m Depth</a:t>
            </a:r>
            <a:br>
              <a:rPr lang="en-US" sz="2400" dirty="0" smtClean="0"/>
            </a:br>
            <a:endParaRPr lang="en-US" sz="2400" dirty="0" smtClean="0"/>
          </a:p>
          <a:p>
            <a:pPr eaLnBrk="1" hangingPunct="1"/>
            <a:r>
              <a:rPr lang="en-US" sz="2400" dirty="0" smtClean="0"/>
              <a:t>Multiple uses:</a:t>
            </a:r>
          </a:p>
          <a:p>
            <a:pPr lvl="1" eaLnBrk="1" hangingPunct="1"/>
            <a:r>
              <a:rPr lang="en-US" sz="2000" dirty="0" smtClean="0"/>
              <a:t>Nautical charting</a:t>
            </a:r>
          </a:p>
          <a:p>
            <a:pPr lvl="1" eaLnBrk="1" hangingPunct="1"/>
            <a:r>
              <a:rPr lang="en-US" sz="2000" dirty="0" smtClean="0"/>
              <a:t>Tsunami modeling</a:t>
            </a:r>
          </a:p>
          <a:p>
            <a:pPr lvl="1" eaLnBrk="1" hangingPunct="1"/>
            <a:r>
              <a:rPr lang="en-US" sz="2000" dirty="0" smtClean="0"/>
              <a:t>Marine Protected Areas</a:t>
            </a:r>
          </a:p>
          <a:p>
            <a:pPr lvl="1" eaLnBrk="1" hangingPunct="1"/>
            <a:r>
              <a:rPr lang="en-US" sz="2000" dirty="0" smtClean="0"/>
              <a:t>Commercial applications</a:t>
            </a:r>
          </a:p>
          <a:p>
            <a:pPr lvl="1" eaLnBrk="1" hangingPunct="1"/>
            <a:r>
              <a:rPr lang="en-US" sz="2000" dirty="0" smtClean="0"/>
              <a:t>Geologic mapping</a:t>
            </a:r>
          </a:p>
        </p:txBody>
      </p:sp>
      <p:grpSp>
        <p:nvGrpSpPr>
          <p:cNvPr id="9220" name="Group 7"/>
          <p:cNvGrpSpPr>
            <a:grpSpLocks/>
          </p:cNvGrpSpPr>
          <p:nvPr/>
        </p:nvGrpSpPr>
        <p:grpSpPr bwMode="auto">
          <a:xfrm>
            <a:off x="4116388" y="855663"/>
            <a:ext cx="4824412" cy="5964237"/>
            <a:chOff x="4115892" y="855662"/>
            <a:chExt cx="4824907" cy="5964238"/>
          </a:xfrm>
        </p:grpSpPr>
        <p:pic>
          <p:nvPicPr>
            <p:cNvPr id="9221" name="Picture 8" descr="C:\Documents and Settings\jeco\Desktop\Untitled3.jp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4115892" y="855662"/>
              <a:ext cx="4824907" cy="596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2" name="Picture 4" descr="C:\Documents and Settings\jeco\Desktop\Untitled2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7906445" y="3898900"/>
              <a:ext cx="963713" cy="96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>
            <a:alpha val="82001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folHlink"/>
          </a:outerShdw>
        </a:effectLst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>
            <a:alpha val="82001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folHlink"/>
          </a:outerShdw>
        </a:effectLst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11498</TotalTime>
  <Words>303</Words>
  <Application>Microsoft Office PowerPoint</Application>
  <PresentationFormat>On-screen Show (4:3)</PresentationFormat>
  <Paragraphs>100</Paragraphs>
  <Slides>37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Default Design</vt:lpstr>
      <vt:lpstr>Slide 1</vt:lpstr>
      <vt:lpstr>Neahkahnie Mountain</vt:lpstr>
      <vt:lpstr>Haystack Rock near Pacific City</vt:lpstr>
      <vt:lpstr>Falcon Rock</vt:lpstr>
      <vt:lpstr>Awash rocks near Cape Falcon</vt:lpstr>
      <vt:lpstr>Slide 6</vt:lpstr>
      <vt:lpstr>Slide 7</vt:lpstr>
      <vt:lpstr>1927 Smooth Sheet</vt:lpstr>
      <vt:lpstr>Oregon Coastal Mapping Project</vt:lpstr>
      <vt:lpstr>Nautical Chart 18520 near Pacific City</vt:lpstr>
      <vt:lpstr>Seafloor near Pacific City</vt:lpstr>
      <vt:lpstr>Seafloor near Pacific City</vt:lpstr>
      <vt:lpstr>Uncharted Danger to Navigation </vt:lpstr>
      <vt:lpstr>Uncharted Danger to Navigation </vt:lpstr>
      <vt:lpstr>Uncharted Dangers to Navigation</vt:lpstr>
      <vt:lpstr>Updated Nautical Chart 18520</vt:lpstr>
      <vt:lpstr>Integrated Ocean and Coastal Mapping</vt:lpstr>
      <vt:lpstr>Addressing Sound Velocity Variability</vt:lpstr>
      <vt:lpstr>Addressing Sound Velocity Variability</vt:lpstr>
      <vt:lpstr>Addressing Sound Velocity Variability: Internal Waves?</vt:lpstr>
      <vt:lpstr> Surveying on the Ellipsoid: ERS</vt:lpstr>
      <vt:lpstr>  Traditional Tide Zones &amp; Gauges</vt:lpstr>
      <vt:lpstr>  GPS Stations &amp; Network Boundary</vt:lpstr>
      <vt:lpstr>Slide 24</vt:lpstr>
      <vt:lpstr>  ERS Tides and Zoned Tides: Subset View</vt:lpstr>
      <vt:lpstr> ERS Tides and Zoned Tides</vt:lpstr>
      <vt:lpstr>Surveying close to shore…</vt:lpstr>
      <vt:lpstr>Surveying close to shore…</vt:lpstr>
      <vt:lpstr>R/V Jab</vt:lpstr>
      <vt:lpstr>Slide 30</vt:lpstr>
      <vt:lpstr>Slide 31</vt:lpstr>
      <vt:lpstr>Slide 32</vt:lpstr>
      <vt:lpstr>Slide 33</vt:lpstr>
      <vt:lpstr>A Little Lagniappe…</vt:lpstr>
      <vt:lpstr>Slide 35</vt:lpstr>
      <vt:lpstr>Otter Rock</vt:lpstr>
      <vt:lpstr>Slide 37</vt:lpstr>
    </vt:vector>
  </TitlesOfParts>
  <Company>David Evans and Associates, Inc. (DEAv1d.MST)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Maria Marzoeki</dc:creator>
  <cp:lastModifiedBy>Scott M. Sherman</cp:lastModifiedBy>
  <cp:revision>427</cp:revision>
  <dcterms:created xsi:type="dcterms:W3CDTF">2008-10-14T23:54:18Z</dcterms:created>
  <dcterms:modified xsi:type="dcterms:W3CDTF">2010-10-22T13:34:34Z</dcterms:modified>
</cp:coreProperties>
</file>