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62" r:id="rId3"/>
    <p:sldId id="263" r:id="rId4"/>
    <p:sldId id="264" r:id="rId5"/>
    <p:sldId id="265" r:id="rId6"/>
    <p:sldId id="266" r:id="rId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isten Crossett - NOAA Federal" initials="" lastIdx="1" clrIdx="0"/>
  <p:cmAuthor id="1" name="Bart Buesseler - NOAA Federal" initials="" lastIdx="1" clrIdx="1"/>
  <p:cmAuthor id="2" name="Rachel Medley - NOAA Federal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D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62"/>
      </p:cViewPr>
      <p:guideLst>
        <p:guide orient="horz" pos="148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08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50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89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32095" y="1194523"/>
            <a:ext cx="8387163" cy="4782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469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927967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220653" y="225296"/>
            <a:ext cx="8598606" cy="61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5461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2088-806D-490B-AAA1-5D988135A34A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66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69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2088-806D-490B-AAA1-5D988135A34A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54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07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42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27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43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326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58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bvreeland@allenmarine.co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Shape 99"/>
          <p:cNvSpPr txBox="1"/>
          <p:nvPr/>
        </p:nvSpPr>
        <p:spPr>
          <a:xfrm>
            <a:off x="0" y="2723564"/>
            <a:ext cx="865647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Allen Marine Tours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Angie Thrower, Staff Captain</a:t>
            </a:r>
            <a:endParaRPr sz="2800" i="1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01" name="Shape 101"/>
          <p:cNvSpPr txBox="1"/>
          <p:nvPr/>
        </p:nvSpPr>
        <p:spPr>
          <a:xfrm>
            <a:off x="-10630" y="4325897"/>
            <a:ext cx="8667104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8DE7"/>
                </a:solidFill>
                <a:latin typeface="Calibri"/>
                <a:ea typeface="Calibri"/>
                <a:cs typeface="Calibri"/>
                <a:sym typeface="Calibri"/>
              </a:rPr>
              <a:t>Hydrographic Services Review Panel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dirty="0">
                <a:solidFill>
                  <a:srgbClr val="008DE7"/>
                </a:solidFill>
                <a:latin typeface="Calibri"/>
                <a:ea typeface="Calibri"/>
                <a:cs typeface="Calibri"/>
                <a:sym typeface="Calibri"/>
              </a:rPr>
              <a:t>Stakeholder Perspectives</a:t>
            </a:r>
            <a:endParaRPr sz="2400" i="1" dirty="0">
              <a:solidFill>
                <a:srgbClr val="008DE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8DE7"/>
                </a:solidFill>
                <a:latin typeface="Calibri"/>
                <a:ea typeface="Calibri"/>
                <a:cs typeface="Calibri"/>
                <a:sym typeface="Calibri"/>
              </a:rPr>
              <a:t>August 28, 2018</a:t>
            </a:r>
            <a:endParaRPr sz="2000" dirty="0">
              <a:solidFill>
                <a:srgbClr val="008DE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615A43-2B75-4981-B9E0-4DD17D6E9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8893" y="2390271"/>
            <a:ext cx="1657581" cy="15619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654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241299" y="4571999"/>
            <a:ext cx="5298091" cy="1963157"/>
          </a:xfrm>
          <a:prstGeom prst="rect">
            <a:avLst/>
          </a:prstGeom>
          <a:pattFill prst="pct80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r" defTabSz="914400">
              <a:spcBef>
                <a:spcPct val="0"/>
              </a:spcBef>
              <a:spcAft>
                <a:spcPts val="0"/>
              </a:spcAft>
              <a:buClr>
                <a:srgbClr val="054698"/>
              </a:buClr>
              <a:buSzPts val="3600"/>
            </a:pPr>
            <a:br>
              <a:rPr lang="en-US" sz="4400" b="0" i="0" u="none" strike="noStrike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</a:br>
            <a:br>
              <a:rPr lang="en-US" sz="4400" b="0" i="0" u="none" strike="noStrike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</a:br>
            <a:endParaRPr lang="en-US" sz="4400" b="0" i="0" u="none" strike="noStrike" cap="none" dirty="0">
              <a:solidFill>
                <a:srgbClr val="FFFFFF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957138-1368-4360-8DFA-799A8DDE17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29" r="26986" b="1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</p:spPr>
      </p:pic>
      <p:sp>
        <p:nvSpPr>
          <p:cNvPr id="97" name="Rectangle 96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021989" y="917725"/>
            <a:ext cx="2568554" cy="4852362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Autofit/>
          </a:bodyPr>
          <a:lstStyle/>
          <a:p>
            <a:pPr marL="228600" marR="0" lvl="0" indent="-228600" defTabSz="914400"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Local, family owned </a:t>
            </a:r>
          </a:p>
          <a:p>
            <a:pPr marL="228600" marR="0" lvl="0" indent="-228600" defTabSz="914400"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2400"/>
              <a:buFont typeface="Arial" panose="020B0604020202020204" pitchFamily="34" charset="0"/>
              <a:buChar char="•"/>
            </a:pPr>
            <a:endParaRPr lang="en-US" sz="1600" b="0" i="0" u="none" strike="noStrike" cap="none" dirty="0">
              <a:solidFill>
                <a:srgbClr val="FFFFFF"/>
              </a:solidFill>
              <a:latin typeface="+mn-lt"/>
              <a:ea typeface="+mn-ea"/>
              <a:cs typeface="+mn-cs"/>
              <a:sym typeface="Calibri"/>
            </a:endParaRPr>
          </a:p>
          <a:p>
            <a:pPr marL="228600" marR="0" lvl="0" indent="-228600" defTabSz="914400"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Allen Marine Tours, Alaskan Dream Cruises, Allen Marine Industries</a:t>
            </a:r>
          </a:p>
          <a:p>
            <a:pPr marL="228600" marR="0" lvl="0" indent="-228600" defTabSz="914400"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2400"/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marL="228600" marR="0" lvl="0" indent="-228600" defTabSz="914400"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Day tours, overnight cruises, charters, transportation </a:t>
            </a:r>
          </a:p>
          <a:p>
            <a:pPr marL="228600" marR="0" lvl="0" indent="-228600" defTabSz="914400"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2400"/>
              <a:buFont typeface="Arial" panose="020B0604020202020204" pitchFamily="34" charset="0"/>
              <a:buChar char="•"/>
            </a:pPr>
            <a:endParaRPr lang="en-US" sz="1600" b="0" i="0" u="none" strike="noStrike" cap="none" dirty="0">
              <a:solidFill>
                <a:srgbClr val="FFFFFF"/>
              </a:solidFill>
              <a:latin typeface="+mn-lt"/>
              <a:ea typeface="+mn-ea"/>
              <a:cs typeface="+mn-cs"/>
              <a:sym typeface="Calibri"/>
            </a:endParaRPr>
          </a:p>
          <a:p>
            <a:pPr marL="228600" marR="0" lvl="0" indent="-228600" defTabSz="914400"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450</a:t>
            </a:r>
            <a:r>
              <a:rPr lang="en-US" sz="1600" b="0" i="0" u="none" strike="noStrike" cap="none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rPr>
              <a:t> seasonal </a:t>
            </a:r>
            <a:r>
              <a:rPr lang="en-US" sz="16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employees</a:t>
            </a:r>
            <a:r>
              <a:rPr lang="en-US" sz="1600" b="0" i="0" u="none" strike="noStrike" cap="none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rPr>
              <a:t>, 150 year round</a:t>
            </a:r>
          </a:p>
          <a:p>
            <a:pPr marL="228600" marR="0" lvl="0" indent="-228600" defTabSz="914400"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2400"/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marL="228600" marR="0" lvl="0" indent="-228600" defTabSz="914400"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O</a:t>
            </a:r>
            <a:r>
              <a:rPr lang="en-US" sz="1600" b="0" i="0" u="none" strike="noStrike" cap="none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rPr>
              <a:t>perate </a:t>
            </a:r>
            <a:r>
              <a:rPr lang="en-US" sz="16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over 35  USCG Certified passenger vessels</a:t>
            </a:r>
            <a:endParaRPr lang="en-US" sz="1600" b="0" i="0" u="none" strike="noStrike" cap="none" dirty="0">
              <a:solidFill>
                <a:srgbClr val="FFFFFF"/>
              </a:solidFill>
              <a:latin typeface="+mn-lt"/>
              <a:ea typeface="+mn-ea"/>
              <a:cs typeface="+mn-cs"/>
              <a:sym typeface="Calibri"/>
            </a:endParaRPr>
          </a:p>
          <a:p>
            <a:pPr marL="228600" marR="0" lvl="0" indent="-228600" defTabSz="914400">
              <a:spcBef>
                <a:spcPts val="1000"/>
              </a:spcBef>
              <a:spcAft>
                <a:spcPts val="0"/>
              </a:spcAft>
              <a:buClr>
                <a:srgbClr val="054698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Current tour range of 300 nautical miles, including remote access to</a:t>
            </a:r>
            <a:endParaRPr lang="en-US" sz="1600" b="0" i="0" u="none" strike="noStrike" cap="none" dirty="0">
              <a:solidFill>
                <a:srgbClr val="FFFFFF"/>
              </a:solidFill>
              <a:latin typeface="+mn-lt"/>
              <a:ea typeface="+mn-ea"/>
              <a:cs typeface="+mn-cs"/>
              <a:sym typeface="Calibri"/>
            </a:endParaRPr>
          </a:p>
          <a:p>
            <a:pPr marL="685800" lvl="1" indent="-228600" defTabSz="914400">
              <a:spcBef>
                <a:spcPts val="100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Tracy Arm</a:t>
            </a:r>
          </a:p>
          <a:p>
            <a:pPr marL="685800" lvl="1" indent="-228600" defTabSz="914400">
              <a:spcBef>
                <a:spcPts val="100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rPr>
              <a:t>Glacier Bay</a:t>
            </a:r>
            <a:endParaRPr lang="en-US" sz="16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marL="685800" lvl="1" indent="-228600" defTabSz="914400">
              <a:spcBef>
                <a:spcPts val="100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rPr>
              <a:t>Misty Fjords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8127999" y="6535157"/>
            <a:ext cx="730251" cy="27432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00000000-1234-1234-1234-123412341234}" type="slidenum">
              <a:rPr lang="en-US" sz="700">
                <a:solidFill>
                  <a:prstClr val="black">
                    <a:tint val="75000"/>
                  </a:prstClr>
                </a:solidFill>
                <a:ea typeface="+mn-ea"/>
                <a:cs typeface="+mn-cs"/>
                <a:sym typeface="Calibri"/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2</a:t>
            </a:fld>
            <a:endParaRPr lang="en-US" sz="700">
              <a:solidFill>
                <a:prstClr val="black">
                  <a:tint val="75000"/>
                </a:prstClr>
              </a:solidFill>
              <a:ea typeface="+mn-ea"/>
              <a:cs typeface="+mn-cs"/>
              <a:sym typeface="Calibri"/>
            </a:endParaRPr>
          </a:p>
        </p:txBody>
      </p:sp>
      <p:pic>
        <p:nvPicPr>
          <p:cNvPr id="6" name="Picture 5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4904F13E-D054-4E6E-BCAF-CBEB3563C6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73" y="4985320"/>
            <a:ext cx="5029200" cy="9311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angle 158">
            <a:extLst>
              <a:ext uri="{FF2B5EF4-FFF2-40B4-BE49-F238E27FC236}">
                <a16:creationId xmlns:a16="http://schemas.microsoft.com/office/drawing/2014/main" id="{F64F6814-96D5-4463-898E-405CC0C40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2" y="321176"/>
            <a:ext cx="5380685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616137" y="640263"/>
            <a:ext cx="4653738" cy="28301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Autofit/>
          </a:bodyPr>
          <a:lstStyle/>
          <a:p>
            <a:pPr marL="0" marR="0" lvl="0" indent="0" algn="ctr" defTabSz="914400">
              <a:spcBef>
                <a:spcPct val="0"/>
              </a:spcBef>
              <a:spcAft>
                <a:spcPts val="0"/>
              </a:spcAft>
              <a:buClr>
                <a:srgbClr val="054698"/>
              </a:buClr>
              <a:buSzPts val="3600"/>
            </a:pPr>
            <a:r>
              <a:rPr lang="en-US" sz="32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Daily Use of NOAA Services</a:t>
            </a:r>
            <a:endParaRPr lang="en-US" sz="3200" b="1" i="0" u="none" strike="noStrike" cap="none" dirty="0">
              <a:solidFill>
                <a:schemeClr val="tx1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16136" y="1242366"/>
            <a:ext cx="4653738" cy="4506314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445770" lvl="2" indent="-171450" defTabSz="914400">
              <a:spcBef>
                <a:spcPts val="0"/>
              </a:spcBef>
            </a:pPr>
            <a:r>
              <a:rPr lang="en-US" b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Southeast Alaska Marine Observations</a:t>
            </a:r>
          </a:p>
          <a:p>
            <a:pPr marL="902970" lvl="3" indent="-171450" defTabSz="914400"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Used daily by all fleet Captains, management and remote-site staff</a:t>
            </a:r>
          </a:p>
          <a:p>
            <a:pPr marL="902970" lvl="3" indent="-171450" defTabSz="914400"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Used to make weather-based safety decisions</a:t>
            </a:r>
          </a:p>
          <a:p>
            <a:pPr marL="274320" lvl="2" indent="0" defTabSz="914400">
              <a:spcBef>
                <a:spcPts val="0"/>
              </a:spcBef>
              <a:buNone/>
            </a:pPr>
            <a:endParaRPr lang="en-US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45770" lvl="2" indent="-171450" defTabSz="914400">
              <a:spcBef>
                <a:spcPts val="0"/>
              </a:spcBef>
            </a:pPr>
            <a:r>
              <a:rPr lang="en-US" b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Marine Forecast</a:t>
            </a:r>
          </a:p>
          <a:p>
            <a:pPr marL="902970" lvl="3" indent="-171450" defTabSz="914400"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Used daily by all fleet Captains and management </a:t>
            </a:r>
          </a:p>
          <a:p>
            <a:pPr marL="902970" lvl="3" indent="-171450" defTabSz="914400"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Informs vessel movements between ports</a:t>
            </a:r>
          </a:p>
          <a:p>
            <a:pPr marL="902970" lvl="3" indent="-171450" defTabSz="914400"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Assists in decision-making for tour expansion</a:t>
            </a:r>
          </a:p>
          <a:p>
            <a:pPr marL="445770" lvl="2" indent="-171450" defTabSz="914400">
              <a:spcBef>
                <a:spcPts val="0"/>
              </a:spcBef>
            </a:pPr>
            <a:endParaRPr lang="en-US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45770" lvl="2" indent="-171450" defTabSz="914400">
              <a:spcBef>
                <a:spcPts val="0"/>
              </a:spcBef>
            </a:pPr>
            <a:r>
              <a:rPr lang="en-US" b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Nautical Charts</a:t>
            </a:r>
          </a:p>
          <a:p>
            <a:pPr marL="902970" lvl="3" indent="-171450" defTabSz="914400"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Actively used at all times by all Captains in all ports</a:t>
            </a:r>
          </a:p>
          <a:p>
            <a:pPr marL="902970" lvl="3" indent="-171450" defTabSz="914400"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Determines site-specific safety protocols</a:t>
            </a:r>
          </a:p>
          <a:p>
            <a:pPr marL="902970" lvl="3" indent="-171450" defTabSz="914400"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Assists in decision-making for tour expansion</a:t>
            </a:r>
          </a:p>
          <a:p>
            <a:pPr marL="902970" lvl="3" indent="-171450" defTabSz="914400">
              <a:spcBef>
                <a:spcPts val="0"/>
              </a:spcBef>
            </a:pPr>
            <a:endParaRPr lang="en-US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7A4FAE-C7F2-498D-8EE3-3904BA31BE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31"/>
          <a:stretch/>
        </p:blipFill>
        <p:spPr>
          <a:xfrm>
            <a:off x="5872163" y="306909"/>
            <a:ext cx="3031807" cy="2286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913155-8EC9-4101-A268-48788033B4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715" r="14634" b="-4"/>
          <a:stretch/>
        </p:blipFill>
        <p:spPr>
          <a:xfrm>
            <a:off x="5872163" y="2800932"/>
            <a:ext cx="3031807" cy="3388994"/>
          </a:xfrm>
          <a:prstGeom prst="rect">
            <a:avLst/>
          </a:prstGeom>
        </p:spPr>
      </p:pic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spcBef>
                  <a:spcPts val="0"/>
                </a:spcBef>
                <a:spcAft>
                  <a:spcPts val="600"/>
                </a:spcAft>
                <a:buNone/>
              </a:pPr>
              <a:t>3</a:t>
            </a:fld>
            <a:endParaRPr lang="en-US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571500" y="803325"/>
            <a:ext cx="3985902" cy="132556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defTabSz="914400">
              <a:spcBef>
                <a:spcPct val="0"/>
              </a:spcBef>
              <a:spcAft>
                <a:spcPts val="0"/>
              </a:spcAft>
              <a:buClr>
                <a:srgbClr val="054698"/>
              </a:buClr>
              <a:buSzPts val="3600"/>
            </a:pPr>
            <a:r>
              <a:rPr lang="en-US" sz="2800" b="0" i="0" u="none" strike="noStrike" cap="none">
                <a:solidFill>
                  <a:schemeClr val="tx1"/>
                </a:solidFill>
                <a:latin typeface="+mj-lt"/>
                <a:ea typeface="+mj-ea"/>
                <a:cs typeface="+mj-cs"/>
                <a:sym typeface="Calibri"/>
              </a:rPr>
              <a:t>Requests for NOAA Navigation Services &amp; AOOS Data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571500" y="2621902"/>
            <a:ext cx="3985907" cy="3033035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0" defTabSz="914400">
              <a:spcBef>
                <a:spcPts val="0"/>
              </a:spcBef>
              <a:buNone/>
            </a:pPr>
            <a:endParaRPr lang="en-US" sz="1500" b="0" i="0" u="none" strike="noStrike" cap="none" dirty="0">
              <a:solidFill>
                <a:schemeClr val="tx1"/>
              </a:solidFill>
              <a:latin typeface="+mn-lt"/>
              <a:ea typeface="+mn-ea"/>
              <a:cs typeface="+mn-cs"/>
              <a:sym typeface="Calibri"/>
            </a:endParaRPr>
          </a:p>
          <a:p>
            <a:pPr marL="228600" lvl="0" indent="-22860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Midway Islands (Stephens Passage) weather observation station</a:t>
            </a:r>
          </a:p>
          <a:p>
            <a:pPr marL="228600" lvl="0" indent="-22860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Up-to-date surveys of glacial fjords, sandbars, areas of interest</a:t>
            </a:r>
          </a:p>
          <a:p>
            <a:pPr marL="228600" lvl="0" indent="-22860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500" b="0" i="0" u="none" strike="noStrike" cap="none" dirty="0">
              <a:solidFill>
                <a:schemeClr val="tx1"/>
              </a:solidFill>
              <a:latin typeface="+mn-lt"/>
              <a:ea typeface="+mn-ea"/>
              <a:cs typeface="+mn-cs"/>
              <a:sym typeface="Calibri"/>
            </a:endParaRPr>
          </a:p>
          <a:p>
            <a:pPr marL="228600" lvl="0" indent="-22860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500" b="0" i="0" u="none" strike="noStrike" cap="none" dirty="0">
              <a:solidFill>
                <a:schemeClr val="tx1"/>
              </a:solidFill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37085" y="-2008"/>
            <a:ext cx="4206915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9884C6-97CC-4FC6-8F99-1BC59AACCE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09" r="27715" b="2"/>
          <a:stretch/>
        </p:blipFill>
        <p:spPr>
          <a:xfrm>
            <a:off x="5062605" y="-2"/>
            <a:ext cx="4081395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8250174" y="6108192"/>
            <a:ext cx="411480" cy="548640"/>
          </a:xfrm>
          <a:prstGeom prst="ellipse">
            <a:avLst/>
          </a:prstGeom>
          <a:solidFill>
            <a:srgbClr val="4B5F75"/>
          </a:solidFill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algn="ctr">
              <a:spcAft>
                <a:spcPts val="600"/>
              </a:spcAft>
              <a:defRPr/>
            </a:pPr>
            <a:fld id="{00000000-1234-1234-1234-123412341234}" type="slidenum">
              <a:rPr lang="en-US" sz="1300">
                <a:solidFill>
                  <a:srgbClr val="FFFFFF"/>
                </a:solidFill>
                <a:ea typeface="+mn-ea"/>
                <a:cs typeface="+mn-cs"/>
                <a:sym typeface="Calibri"/>
              </a:rPr>
              <a:pPr algn="ctr">
                <a:spcAft>
                  <a:spcPts val="600"/>
                </a:spcAft>
                <a:defRPr/>
              </a:pPr>
              <a:t>4</a:t>
            </a:fld>
            <a:endParaRPr lang="en-US" sz="1300">
              <a:solidFill>
                <a:srgbClr val="FFFFFF"/>
              </a:solidFill>
              <a:ea typeface="+mn-ea"/>
              <a:cs typeface="+mn-cs"/>
              <a:sym typeface="Calibri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itle 4">
            <a:extLst>
              <a:ext uri="{FF2B5EF4-FFF2-40B4-BE49-F238E27FC236}">
                <a16:creationId xmlns:a16="http://schemas.microsoft.com/office/drawing/2014/main" id="{F4A6D598-EBB2-4C07-8E51-2745F0647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1376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spcBef>
                <a:spcPct val="0"/>
              </a:spcBef>
            </a:pPr>
            <a:r>
              <a:rPr lang="en-US" sz="32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Responsive to a State of Change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981EA3-A27F-43ED-9252-238220DE94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40" r="5974" b="1"/>
          <a:stretch/>
        </p:blipFill>
        <p:spPr>
          <a:xfrm>
            <a:off x="628650" y="1129005"/>
            <a:ext cx="4893442" cy="4525346"/>
          </a:xfrm>
          <a:prstGeom prst="rect">
            <a:avLst/>
          </a:prstGeom>
        </p:spPr>
      </p:pic>
      <p:sp>
        <p:nvSpPr>
          <p:cNvPr id="177" name="Shape 166"/>
          <p:cNvSpPr txBox="1">
            <a:spLocks noGrp="1"/>
          </p:cNvSpPr>
          <p:nvPr>
            <p:ph type="body" idx="1"/>
          </p:nvPr>
        </p:nvSpPr>
        <p:spPr>
          <a:xfrm>
            <a:off x="5664708" y="1502229"/>
            <a:ext cx="2850642" cy="4674734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0" indent="0" defTabSz="914400">
              <a:buNone/>
            </a:pPr>
            <a:endParaRPr lang="en-US" sz="17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-228600" defTabSz="9144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Accuracy increases safety, reliability - </a:t>
            </a:r>
            <a:r>
              <a:rPr lang="en-US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increases consumer confidence</a:t>
            </a:r>
          </a:p>
          <a:p>
            <a:pPr marL="0" indent="-228600" defTabSz="9144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-228600" defTabSz="9144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Opens areas of interest and opportunity – </a:t>
            </a:r>
            <a:r>
              <a:rPr lang="en-US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tourism futures</a:t>
            </a:r>
          </a:p>
          <a:p>
            <a:pPr marL="0" indent="-228600" defTabSz="9144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-228600" defTabSz="914400">
              <a:buFont typeface="Arial" panose="020B0604020202020204" pitchFamily="34" charset="0"/>
              <a:buChar char="•"/>
            </a:pPr>
            <a:endParaRPr lang="en-US" sz="1700" b="0" i="0" u="none" strike="noStrike" cap="none" dirty="0">
              <a:solidFill>
                <a:schemeClr val="tx1"/>
              </a:solidFill>
              <a:latin typeface="+mn-lt"/>
              <a:ea typeface="+mn-ea"/>
              <a:cs typeface="+mn-cs"/>
              <a:sym typeface="Calibri"/>
            </a:endParaRPr>
          </a:p>
          <a:p>
            <a:pPr marL="0" indent="-228600" defTabSz="914400">
              <a:buFont typeface="Arial" panose="020B0604020202020204" pitchFamily="34" charset="0"/>
              <a:buChar char="•"/>
            </a:pPr>
            <a:endParaRPr lang="en-US" sz="1700" b="0" i="0" u="none" strike="noStrike" cap="none" dirty="0">
              <a:solidFill>
                <a:schemeClr val="tx1"/>
              </a:solidFill>
              <a:latin typeface="+mn-lt"/>
              <a:ea typeface="+mn-ea"/>
              <a:cs typeface="+mn-cs"/>
              <a:sym typeface="Calibri"/>
            </a:endParaRPr>
          </a:p>
          <a:p>
            <a:pPr marL="0" indent="-228600" defTabSz="914400">
              <a:buFont typeface="Arial" panose="020B0604020202020204" pitchFamily="34" charset="0"/>
              <a:buChar char="•"/>
            </a:pPr>
            <a:endParaRPr lang="en-US" sz="1700" b="0" i="0" u="none" strike="noStrike" cap="none" dirty="0">
              <a:solidFill>
                <a:schemeClr val="tx1"/>
              </a:solidFill>
              <a:latin typeface="+mn-lt"/>
              <a:ea typeface="+mn-ea"/>
              <a:cs typeface="+mn-cs"/>
              <a:sym typeface="Calibri"/>
            </a:endParaRPr>
          </a:p>
          <a:p>
            <a:pPr marL="0" indent="-228600" defTabSz="914400">
              <a:buFont typeface="Arial" panose="020B0604020202020204" pitchFamily="34" charset="0"/>
              <a:buChar char="•"/>
            </a:pPr>
            <a:endParaRPr lang="en-US" sz="1700" b="0" i="0" u="none" strike="noStrike" cap="none" dirty="0">
              <a:solidFill>
                <a:schemeClr val="tx1"/>
              </a:solidFill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spcAft>
                <a:spcPts val="600"/>
              </a:spcAft>
              <a:defRPr/>
            </a:pPr>
            <a:fld id="{00000000-1234-1234-1234-123412341234}" type="slidenum">
              <a:rPr lang="en-US">
                <a:solidFill>
                  <a:prstClr val="black">
                    <a:tint val="75000"/>
                  </a:prstClr>
                </a:solidFill>
                <a:ea typeface="+mn-ea"/>
                <a:cs typeface="+mn-cs"/>
                <a:sym typeface="Calibri"/>
              </a:rPr>
              <a:pPr>
                <a:spcAft>
                  <a:spcPts val="600"/>
                </a:spcAft>
                <a:defRPr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491490" y="365125"/>
            <a:ext cx="3840085" cy="169279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defTabSz="914400">
              <a:spcBef>
                <a:spcPct val="0"/>
              </a:spcBef>
              <a:spcAft>
                <a:spcPts val="0"/>
              </a:spcAft>
              <a:buClr>
                <a:srgbClr val="054698"/>
              </a:buClr>
              <a:buSzPts val="3600"/>
            </a:pPr>
            <a:r>
              <a:rPr lang="en-US" sz="44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Contact Information:</a:t>
            </a:r>
            <a:endParaRPr lang="en-US" sz="4400" b="0" i="0" u="none" strike="noStrike" cap="none">
              <a:solidFill>
                <a:schemeClr val="tx1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491490" y="2575034"/>
            <a:ext cx="3840085" cy="3462228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0" marR="0" lvl="0" indent="0" algn="ctr" defTabSz="91440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400"/>
              <a:buNone/>
            </a:pP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Capt. Angie Thrower</a:t>
            </a:r>
            <a:endParaRPr lang="en-US" sz="1600" b="0" i="0" u="none" strike="noStrike" cap="none" dirty="0">
              <a:solidFill>
                <a:schemeClr val="tx1"/>
              </a:solidFill>
              <a:latin typeface="+mn-lt"/>
              <a:ea typeface="+mn-ea"/>
              <a:cs typeface="+mn-cs"/>
              <a:sym typeface="Calibri"/>
            </a:endParaRPr>
          </a:p>
          <a:p>
            <a:pPr marL="0" marR="0" lvl="0" indent="0" algn="ctr" defTabSz="91440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400"/>
              <a:buNone/>
            </a:pP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Allen Marine Tours</a:t>
            </a:r>
          </a:p>
          <a:p>
            <a:pPr marL="0" marR="0" lvl="0" indent="0" algn="ctr" defTabSz="91440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400"/>
              <a:buNone/>
            </a:pP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athrower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  <a:hlinkClick r:id="rId3"/>
              </a:rPr>
              <a:t>@allenmarine.com</a:t>
            </a:r>
            <a:endParaRPr lang="en-US" sz="1600" b="0" i="0" u="none" strike="noStrike" cap="none" dirty="0">
              <a:solidFill>
                <a:schemeClr val="tx1"/>
              </a:solidFill>
              <a:latin typeface="+mn-lt"/>
              <a:ea typeface="+mn-ea"/>
              <a:cs typeface="+mn-cs"/>
              <a:sym typeface="Calibri"/>
            </a:endParaRPr>
          </a:p>
          <a:p>
            <a:pPr marL="0" marR="0" lvl="0" indent="-228600" defTabSz="91440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endParaRPr lang="en-US" sz="1600" b="0" i="0" u="none" strike="noStrike" cap="none" dirty="0">
              <a:solidFill>
                <a:schemeClr val="tx1"/>
              </a:solidFill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type="sldNum" idx="12"/>
          </p:nvPr>
        </p:nvSpPr>
        <p:spPr>
          <a:xfrm>
            <a:off x="5206365" y="6356350"/>
            <a:ext cx="874395" cy="36512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spcAft>
                <a:spcPts val="600"/>
              </a:spcAft>
              <a:defRPr/>
            </a:pPr>
            <a:fld id="{00000000-1234-1234-1234-123412341234}" type="slidenum">
              <a:rPr lang="en-US">
                <a:solidFill>
                  <a:prstClr val="black">
                    <a:tint val="75000"/>
                  </a:prstClr>
                </a:solidFill>
                <a:ea typeface="+mn-ea"/>
                <a:cs typeface="+mn-cs"/>
                <a:sym typeface="Calibri"/>
              </a:rPr>
              <a:pPr>
                <a:spcAft>
                  <a:spcPts val="600"/>
                </a:spcAft>
                <a:defRPr/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  <a:ea typeface="+mn-ea"/>
              <a:cs typeface="+mn-cs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679F9C-8007-4960-9345-7DFBD34345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183" r="20036"/>
          <a:stretch/>
        </p:blipFill>
        <p:spPr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0F7565-6DFC-465F-883C-09BBDE8D72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1613" y="3796638"/>
            <a:ext cx="1828800" cy="16794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217</Words>
  <Application>Microsoft Office PowerPoint</Application>
  <PresentationFormat>On-screen Show (4:3)</PresentationFormat>
  <Paragraphs>60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  </vt:lpstr>
      <vt:lpstr>Daily Use of NOAA Services</vt:lpstr>
      <vt:lpstr>Requests for NOAA Navigation Services &amp; AOOS Data</vt:lpstr>
      <vt:lpstr>Responsive to a State of Change</vt:lpstr>
      <vt:lpstr>Contact Information: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Bvreeland@allenmarine.local</dc:creator>
  <cp:lastModifiedBy>Angela Thrower</cp:lastModifiedBy>
  <cp:revision>41</cp:revision>
  <dcterms:created xsi:type="dcterms:W3CDTF">2018-08-24T23:05:10Z</dcterms:created>
  <dcterms:modified xsi:type="dcterms:W3CDTF">2018-08-27T23:35:13Z</dcterms:modified>
</cp:coreProperties>
</file>