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3" r:id="rId4"/>
    <p:sldId id="278" r:id="rId5"/>
    <p:sldId id="284" r:id="rId6"/>
    <p:sldId id="281" r:id="rId7"/>
    <p:sldId id="280" r:id="rId8"/>
    <p:sldId id="28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A62"/>
    <a:srgbClr val="FF0066"/>
    <a:srgbClr val="FFFFFF"/>
    <a:srgbClr val="062F73"/>
    <a:srgbClr val="203864"/>
    <a:srgbClr val="0042A9"/>
    <a:srgbClr val="007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8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3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4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2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2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6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B154-A7E5-4894-9D1C-46365F7E4EBE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24C20-C58A-4E30-B5B1-2EB8DE5C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2.jpg"/><Relationship Id="rId3" Type="http://schemas.openxmlformats.org/officeDocument/2006/relationships/image" Target="../media/image9.jpeg"/><Relationship Id="rId21" Type="http://schemas.openxmlformats.org/officeDocument/2006/relationships/image" Target="../media/image25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1.jpeg"/><Relationship Id="rId2" Type="http://schemas.openxmlformats.org/officeDocument/2006/relationships/image" Target="../media/image8.jpeg"/><Relationship Id="rId16" Type="http://schemas.openxmlformats.org/officeDocument/2006/relationships/hyperlink" Target="https://www.aoos.org/alaska-water-level-watch/" TargetMode="Externa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jpeg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Relationship Id="rId2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acquelyn.overbeck@Alaska.gov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9" b="14360"/>
          <a:stretch/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30200"/>
            <a:ext cx="12192000" cy="2003926"/>
          </a:xfrm>
          <a:prstGeom prst="rect">
            <a:avLst/>
          </a:prstGeom>
          <a:solidFill>
            <a:srgbClr val="20386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483" y="551650"/>
            <a:ext cx="120490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COORDINATION OF INTEGRATED AND INTER-AGENCY COASTAL WATER LEVEL OBSERVATIONS FOR </a:t>
            </a:r>
            <a:r>
              <a:rPr lang="en-US" sz="3500" spc="600" dirty="0" smtClean="0">
                <a:solidFill>
                  <a:schemeClr val="accent4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ALASKA</a:t>
            </a:r>
            <a:endParaRPr lang="en-US" sz="3500" spc="600" dirty="0">
              <a:solidFill>
                <a:schemeClr val="accent4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08387"/>
            <a:ext cx="12192000" cy="1010653"/>
          </a:xfrm>
          <a:prstGeom prst="rect">
            <a:avLst/>
          </a:prstGeom>
          <a:solidFill>
            <a:srgbClr val="20386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83134" y="5787162"/>
            <a:ext cx="5575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Jacquelyn Overbeck</a:t>
            </a:r>
          </a:p>
          <a:p>
            <a:r>
              <a:rPr lang="en-US" sz="1400" spc="300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State of Alaska </a:t>
            </a:r>
            <a:r>
              <a:rPr lang="en-US" sz="1400" spc="3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Department of Natural Resources</a:t>
            </a:r>
          </a:p>
          <a:p>
            <a:r>
              <a:rPr lang="en-US" sz="1400" spc="3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Division of Geological &amp; Geophysical Surveys</a:t>
            </a:r>
            <a:endParaRPr lang="en-US" sz="1400" spc="3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6630" y="6329156"/>
            <a:ext cx="3858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Lewis Amik III Native Village of </a:t>
            </a:r>
            <a:r>
              <a:rPr lang="en-US" sz="14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Kwigillingok</a:t>
            </a:r>
            <a:endParaRPr lang="en-US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88"/>
          <a:stretch/>
        </p:blipFill>
        <p:spPr>
          <a:xfrm>
            <a:off x="885760" y="645464"/>
            <a:ext cx="9621757" cy="5537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39" y="623761"/>
            <a:ext cx="2360605" cy="1770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" r="13361" b="83246"/>
          <a:stretch/>
        </p:blipFill>
        <p:spPr>
          <a:xfrm>
            <a:off x="9697138" y="1872272"/>
            <a:ext cx="2360606" cy="494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89755" y="112064"/>
            <a:ext cx="6812507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b="1" spc="600" dirty="0" smtClean="0">
                <a:solidFill>
                  <a:schemeClr val="accent4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STATE OF ALASKA </a:t>
            </a:r>
            <a:r>
              <a:rPr lang="en-US" sz="1500" b="1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COASTAL HAZARDS PROGRAM</a:t>
            </a:r>
            <a:endParaRPr lang="en-US" sz="1500" b="1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8781" r="891" b="20224"/>
          <a:stretch/>
        </p:blipFill>
        <p:spPr>
          <a:xfrm>
            <a:off x="1479225" y="3109913"/>
            <a:ext cx="2135512" cy="158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38" y="2394215"/>
            <a:ext cx="2360606" cy="1834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285604" y="5373933"/>
            <a:ext cx="37721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Alaska Coastal Hazards Program</a:t>
            </a:r>
          </a:p>
          <a:p>
            <a:endParaRPr lang="en-US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Mapping, Monitoring, and Modeling Coastal Flooding and Erosion throughout Alaska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15000" y="1872272"/>
            <a:ext cx="3982137" cy="266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>
            <a:off x="3614737" y="3902496"/>
            <a:ext cx="1628776" cy="252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14" y="5237393"/>
            <a:ext cx="1073507" cy="10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87" y="3289040"/>
            <a:ext cx="1677741" cy="16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6" y="405066"/>
            <a:ext cx="3160948" cy="1145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8313" y="1061565"/>
            <a:ext cx="477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Alaska Water Level Watch is a collaborative group working to improve the quality, coverage, and accessibility to water level observations in Alaska’s coastal zone.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13361" b="83246"/>
          <a:stretch/>
        </p:blipFill>
        <p:spPr>
          <a:xfrm>
            <a:off x="-1" y="96610"/>
            <a:ext cx="6330367" cy="1326423"/>
          </a:xfrm>
          <a:prstGeom prst="rect">
            <a:avLst/>
          </a:prstGeom>
        </p:spPr>
      </p:pic>
      <p:pic>
        <p:nvPicPr>
          <p:cNvPr id="1026" name="Picture 2" descr="Image result for nw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613" y="1744215"/>
            <a:ext cx="1464998" cy="14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75" y="3291307"/>
            <a:ext cx="1504927" cy="1933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18" y="3421937"/>
            <a:ext cx="1451821" cy="1451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57" y="344995"/>
            <a:ext cx="1210383" cy="1163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98" y="1858529"/>
            <a:ext cx="1518969" cy="1518969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1999" r="21515" b="2858"/>
          <a:stretch/>
        </p:blipFill>
        <p:spPr bwMode="auto">
          <a:xfrm>
            <a:off x="9548506" y="286517"/>
            <a:ext cx="1208700" cy="12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OA Surveys, LLC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4" y="2235188"/>
            <a:ext cx="3733157" cy="6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930762" y="4993902"/>
            <a:ext cx="3400425" cy="814348"/>
            <a:chOff x="333375" y="5214977"/>
            <a:chExt cx="3400425" cy="814348"/>
          </a:xfrm>
        </p:grpSpPr>
        <p:sp>
          <p:nvSpPr>
            <p:cNvPr id="16" name="Rectangle 15"/>
            <p:cNvSpPr/>
            <p:nvPr/>
          </p:nvSpPr>
          <p:spPr>
            <a:xfrm>
              <a:off x="333375" y="5214977"/>
              <a:ext cx="3400425" cy="81434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Alaska Institute for Justic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66" y="5282883"/>
              <a:ext cx="3228975" cy="69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9841423" y="3513980"/>
            <a:ext cx="2253622" cy="1126026"/>
            <a:chOff x="295275" y="3585352"/>
            <a:chExt cx="1849631" cy="908839"/>
          </a:xfrm>
        </p:grpSpPr>
        <p:sp>
          <p:nvSpPr>
            <p:cNvPr id="18" name="Rectangle 17"/>
            <p:cNvSpPr/>
            <p:nvPr/>
          </p:nvSpPr>
          <p:spPr>
            <a:xfrm>
              <a:off x="295275" y="3585352"/>
              <a:ext cx="1849631" cy="9088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8" name="Picture 14" descr="Bering Straits Native Corpora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56" y="3649782"/>
              <a:ext cx="1800225" cy="80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0" name="Picture 16" descr="Image result for university of alaska fairbanks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6" y="3941391"/>
            <a:ext cx="1511300" cy="135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laska sea grant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96" y="4632924"/>
            <a:ext cx="1912883" cy="12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191594" y="59081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://www.aoos.org/alaska-water-level-watch/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4" name="Picture 20" descr="Image result for university of notre dame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9857"/>
            <a:ext cx="2762586" cy="8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91" y="4851889"/>
            <a:ext cx="2009774" cy="1308522"/>
          </a:xfrm>
          <a:prstGeom prst="rect">
            <a:avLst/>
          </a:prstGeom>
        </p:spPr>
      </p:pic>
      <p:pic>
        <p:nvPicPr>
          <p:cNvPr id="1046" name="Picture 22" descr="Image result for axiom data science center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02" y="1818980"/>
            <a:ext cx="1393508" cy="19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unavco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" y="3049098"/>
            <a:ext cx="3380814" cy="8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noaa office of coast survey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514" y="1743578"/>
            <a:ext cx="1531367" cy="15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noaa ngs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327" y="1739058"/>
            <a:ext cx="1456125" cy="14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hdr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33" y="3815883"/>
            <a:ext cx="1844675" cy="10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94090" y="112064"/>
            <a:ext cx="10603865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b="1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INTER-AGENCY MEETINGS TO DISCUSS COASTAL WATER LEVEL PRIORITIES</a:t>
            </a:r>
            <a:endParaRPr lang="en-US" sz="1500" b="1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88" y="1362074"/>
            <a:ext cx="37385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Meetings held May 2015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(initiation)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2018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(follow up and progress to-date)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Gaps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coastal water level data and products.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Participants including state and federal agencies, private sector, non-profits, Native organizations.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Strategies moving forward including the development of summary documents and a build-out plan.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49" y="526538"/>
            <a:ext cx="8362951" cy="57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48" y="1038439"/>
            <a:ext cx="2961562" cy="2218806"/>
          </a:xfrm>
          <a:prstGeom prst="rect">
            <a:avLst/>
          </a:prstGeom>
        </p:spPr>
      </p:pic>
      <p:pic>
        <p:nvPicPr>
          <p:cNvPr id="3074" name="Picture 2" descr="https://www.aoos.org/wp-content/uploads/2018/05/Installation-with-Anchors-768x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0"/>
          <a:stretch/>
        </p:blipFill>
        <p:spPr bwMode="auto">
          <a:xfrm>
            <a:off x="8518767" y="1001055"/>
            <a:ext cx="3149358" cy="28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91307" y="112064"/>
            <a:ext cx="6409447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b="1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WATER LEVEL TECHNOLOGIES DEVELOPMENT</a:t>
            </a:r>
            <a:endParaRPr lang="en-US" sz="1500" b="1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6700" y="613115"/>
            <a:ext cx="270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endParaRPr lang="en-US" spc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1245" y="669107"/>
            <a:ext cx="331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RAPID RESPONSE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54" y="1041912"/>
            <a:ext cx="2971800" cy="2216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9970" b="29950"/>
          <a:stretch/>
        </p:blipFill>
        <p:spPr>
          <a:xfrm>
            <a:off x="3514427" y="3798618"/>
            <a:ext cx="2971800" cy="23495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13010" y="1189105"/>
            <a:ext cx="297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ASTRA GNSS Antenna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4427" y="5689142"/>
            <a:ext cx="297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UNAVCO GNSS Antenna (CORS)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453" y="1197899"/>
            <a:ext cx="297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NOAA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Unalakleet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NWLON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www.aoos.org/wp-content/uploads/2017/11/IMG_8815-1024x7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64" y="3962579"/>
            <a:ext cx="3149361" cy="236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aoos.org/wp-content/uploads/2017/10/tununak_jason-768x10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 b="5696"/>
          <a:stretch/>
        </p:blipFill>
        <p:spPr bwMode="auto">
          <a:xfrm>
            <a:off x="487452" y="3320986"/>
            <a:ext cx="2971801" cy="28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87451" y="3521619"/>
            <a:ext cx="297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APRFC Ultrasonic iGage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18765" y="3050642"/>
            <a:ext cx="31493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UAF pressure transducer tripod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6299" y="4191892"/>
            <a:ext cx="31718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JOA pressure transducer mount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791" y="1790114"/>
            <a:ext cx="2887575" cy="21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671" y="0"/>
            <a:ext cx="9118656" cy="6324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6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18" y="0"/>
            <a:ext cx="9119549" cy="632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54" y="1"/>
            <a:ext cx="9120145" cy="632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11714"/>
            <a:ext cx="2892934" cy="2187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5707"/>
            <a:ext cx="2892933" cy="196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892932" cy="2146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57275" y="3648075"/>
            <a:ext cx="1835658" cy="465271"/>
            <a:chOff x="-1876815" y="5485907"/>
            <a:chExt cx="2457840" cy="657225"/>
          </a:xfrm>
        </p:grpSpPr>
        <p:sp>
          <p:nvSpPr>
            <p:cNvPr id="3" name="Rectangle 2"/>
            <p:cNvSpPr/>
            <p:nvPr/>
          </p:nvSpPr>
          <p:spPr>
            <a:xfrm>
              <a:off x="-1876815" y="5485907"/>
              <a:ext cx="2457840" cy="657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0" descr="JOA Surveys, LL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7753" y="5629710"/>
              <a:ext cx="2219716" cy="40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4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007" y="407356"/>
            <a:ext cx="4232993" cy="3267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2308" y="5390222"/>
            <a:ext cx="20858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Jacquelyn Overbeck</a:t>
            </a: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State of Alaska</a:t>
            </a: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Natural Resources</a:t>
            </a: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Jacquelyn.overbeck@Alaska.gov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907-451-5026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76" y="5359730"/>
            <a:ext cx="922758" cy="9227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84036" y="114300"/>
            <a:ext cx="66009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Summary</a:t>
            </a: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Users need water level data in 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consistent format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served from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location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Safe navigation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Geodetically tied tide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datums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and documenting coastal storms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Flood mapping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sea level projections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Tsunami warnings, watches, and advisories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Incident response planning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Search and rescue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oastal management and planning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Habitat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gaps in Alaska are so vast that cooperative measures and new technologies must be used to fill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needs are emerging as sea ice concentration  diminishes during fall and winter.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739188" y="3189412"/>
            <a:ext cx="100012" cy="7241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3898"/>
          <a:stretch/>
        </p:blipFill>
        <p:spPr>
          <a:xfrm>
            <a:off x="7958136" y="3674431"/>
            <a:ext cx="4233864" cy="26527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58136" y="114300"/>
            <a:ext cx="423386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Weather Service—Alaska Sea Ice Program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8135" y="3690951"/>
            <a:ext cx="423386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Diomede February 20, 2018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5504" y="6448179"/>
            <a:ext cx="4320991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500" spc="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ALASKA WATER LEVEL WATCH</a:t>
            </a:r>
            <a:endParaRPr lang="en-US" sz="1500" spc="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324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akgeo</dc:creator>
  <cp:lastModifiedBy>Lynne Mersfelder</cp:lastModifiedBy>
  <cp:revision>147</cp:revision>
  <dcterms:created xsi:type="dcterms:W3CDTF">2018-03-19T23:22:55Z</dcterms:created>
  <dcterms:modified xsi:type="dcterms:W3CDTF">2018-08-22T20:49:09Z</dcterms:modified>
</cp:coreProperties>
</file>