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0" r:id="rId1"/>
    <p:sldMasterId id="2147483671" r:id="rId2"/>
  </p:sldMasterIdLst>
  <p:notesMasterIdLst>
    <p:notesMasterId r:id="rId19"/>
  </p:notesMasterIdLst>
  <p:sldIdLst>
    <p:sldId id="256" r:id="rId3"/>
    <p:sldId id="257" r:id="rId4"/>
    <p:sldId id="258" r:id="rId5"/>
    <p:sldId id="260" r:id="rId6"/>
    <p:sldId id="259" r:id="rId7"/>
    <p:sldId id="261" r:id="rId8"/>
    <p:sldId id="263" r:id="rId9"/>
    <p:sldId id="264" r:id="rId10"/>
    <p:sldId id="262" r:id="rId11"/>
    <p:sldId id="265" r:id="rId12"/>
    <p:sldId id="266" r:id="rId13"/>
    <p:sldId id="267" r:id="rId14"/>
    <p:sldId id="268" r:id="rId15"/>
    <p:sldId id="269" r:id="rId16"/>
    <p:sldId id="270" r:id="rId17"/>
    <p:sldId id="271" r:id="rId18"/>
  </p:sldIdLst>
  <p:sldSz cx="9144000" cy="6858000" type="screen4x3"/>
  <p:notesSz cx="7010400" cy="9296400"/>
  <p:embeddedFontLst>
    <p:embeddedFont>
      <p:font typeface="Verdana" panose="020B0604030504040204" pitchFamily="34" charset="0"/>
      <p:regular r:id="rId20"/>
      <p:bold r:id="rId21"/>
      <p:italic r:id="rId22"/>
      <p:boldItalic r:id="rId23"/>
    </p:embeddedFont>
    <p:embeddedFont>
      <p:font typeface="Cabin"/>
      <p:regular r:id="rId24"/>
      <p:bold r:id="rId25"/>
      <p:italic r:id="rId26"/>
      <p:boldItalic r:id="rId27"/>
    </p:embeddedFont>
    <p:embeddedFont>
      <p:font typeface="Cambria" panose="02040503050406030204" pitchFamily="18" charset="0"/>
      <p:regular r:id="rId28"/>
      <p:bold r:id="rId29"/>
      <p:italic r:id="rId30"/>
      <p:boldItalic r:id="rId31"/>
    </p:embeddedFont>
    <p:embeddedFont>
      <p:font typeface="Questrial"/>
      <p:regular r:id="rId32"/>
    </p:embeddedFont>
    <p:embeddedFont>
      <p:font typeface="Arial Narrow" panose="020B060602020203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531" autoAdjust="0"/>
  </p:normalViewPr>
  <p:slideViewPr>
    <p:cSldViewPr snapToGrid="0">
      <p:cViewPr varScale="1">
        <p:scale>
          <a:sx n="56" d="100"/>
          <a:sy n="56" d="100"/>
        </p:scale>
        <p:origin x="846" y="7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62" tIns="46568" rIns="93162" bIns="46568"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62" tIns="46568" rIns="93162" bIns="46568"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62" tIns="46568" rIns="93162" bIns="46568"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endParaRPr/>
          </a:p>
        </p:txBody>
      </p:sp>
      <p:sp>
        <p:nvSpPr>
          <p:cNvPr id="161" name="Google Shape;161;p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sz="1000" dirty="0">
                <a:latin typeface="Calibri" panose="020F0502020204030204" pitchFamily="34" charset="0"/>
                <a:ea typeface="Cabin"/>
                <a:cs typeface="Calibri" panose="020F0502020204030204" pitchFamily="34" charset="0"/>
                <a:sym typeface="Cabin"/>
              </a:rPr>
              <a:t>Highlight </a:t>
            </a:r>
            <a:r>
              <a:rPr lang="en-US" sz="1000" dirty="0" err="1">
                <a:latin typeface="Calibri" panose="020F0502020204030204" pitchFamily="34" charset="0"/>
                <a:ea typeface="Cabin"/>
                <a:cs typeface="Calibri" panose="020F0502020204030204" pitchFamily="34" charset="0"/>
                <a:sym typeface="Cabin"/>
              </a:rPr>
              <a:t>VDatum</a:t>
            </a:r>
            <a:r>
              <a:rPr lang="en-US" sz="1000" dirty="0">
                <a:latin typeface="Calibri" panose="020F0502020204030204" pitchFamily="34" charset="0"/>
                <a:ea typeface="Cabin"/>
                <a:cs typeface="Calibri" panose="020F0502020204030204" pitchFamily="34" charset="0"/>
                <a:sym typeface="Cabin"/>
              </a:rPr>
              <a:t> development challenges – limited tidal datum establishment points and not all of those shown in map even have ties to the NSRS established. Ties have been undertaken with NGS, CO-OPS, State, and volunteer GNSS on tidal BM campaigns over last 5 years.</a:t>
            </a:r>
            <a:endParaRPr sz="1000" dirty="0">
              <a:latin typeface="Calibri" panose="020F0502020204030204" pitchFamily="34" charset="0"/>
              <a:cs typeface="Calibri" panose="020F0502020204030204" pitchFamily="34" charset="0"/>
            </a:endParaRPr>
          </a:p>
          <a:p>
            <a:pPr marL="0" indent="0">
              <a:spcBef>
                <a:spcPts val="367"/>
              </a:spcBef>
            </a:pPr>
            <a:endParaRPr sz="1000" dirty="0">
              <a:latin typeface="Calibri" panose="020F0502020204030204" pitchFamily="34" charset="0"/>
              <a:ea typeface="Cabin"/>
              <a:cs typeface="Calibri" panose="020F0502020204030204" pitchFamily="34" charset="0"/>
              <a:sym typeface="Cabin"/>
            </a:endParaRPr>
          </a:p>
          <a:p>
            <a:pPr marL="0" indent="0">
              <a:spcBef>
                <a:spcPts val="367"/>
              </a:spcBef>
            </a:pPr>
            <a:r>
              <a:rPr lang="en-US" sz="1000" dirty="0">
                <a:latin typeface="Calibri" panose="020F0502020204030204" pitchFamily="34" charset="0"/>
                <a:ea typeface="Cabin"/>
                <a:cs typeface="Calibri" panose="020F0502020204030204" pitchFamily="34" charset="0"/>
                <a:sym typeface="Cabin"/>
              </a:rPr>
              <a:t>Note greater density in SE Alaska – allows for exploratory TSS development by </a:t>
            </a:r>
            <a:r>
              <a:rPr lang="en-US" sz="1000" dirty="0" err="1">
                <a:latin typeface="Calibri" panose="020F0502020204030204" pitchFamily="34" charset="0"/>
                <a:ea typeface="Cabin"/>
                <a:cs typeface="Calibri" panose="020F0502020204030204" pitchFamily="34" charset="0"/>
                <a:sym typeface="Cabin"/>
              </a:rPr>
              <a:t>VDatum</a:t>
            </a:r>
            <a:r>
              <a:rPr lang="en-US" sz="1000" dirty="0">
                <a:latin typeface="Calibri" panose="020F0502020204030204" pitchFamily="34" charset="0"/>
                <a:ea typeface="Cabin"/>
                <a:cs typeface="Calibri" panose="020F0502020204030204" pitchFamily="34" charset="0"/>
                <a:sym typeface="Cabin"/>
              </a:rPr>
              <a:t> program.</a:t>
            </a:r>
            <a:endParaRPr sz="1000" dirty="0">
              <a:latin typeface="Calibri" panose="020F0502020204030204" pitchFamily="34" charset="0"/>
              <a:ea typeface="Cabin"/>
              <a:cs typeface="Calibri" panose="020F0502020204030204" pitchFamily="34" charset="0"/>
              <a:sym typeface="Cabin"/>
            </a:endParaRPr>
          </a:p>
        </p:txBody>
      </p:sp>
      <p:sp>
        <p:nvSpPr>
          <p:cNvPr id="268" name="Google Shape;268;p1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sz="1000" dirty="0"/>
              <a:t>The </a:t>
            </a:r>
            <a:r>
              <a:rPr lang="en-US" sz="1000" dirty="0" err="1"/>
              <a:t>VDatum</a:t>
            </a:r>
            <a:r>
              <a:rPr lang="en-US" sz="1000" dirty="0"/>
              <a:t> Team has been working outside of its formal production and maintenance schedule to try and make </a:t>
            </a:r>
            <a:r>
              <a:rPr lang="en-US" sz="1000" dirty="0" err="1"/>
              <a:t>VDatum</a:t>
            </a:r>
            <a:r>
              <a:rPr lang="en-US" sz="1000" dirty="0"/>
              <a:t> available in a portion of AK.  This shows the exploratory Topography of the Sea Surface Model constructed by blending Satellite Altimetry Data with NOAA water level observations. This approach was utilized since the </a:t>
            </a:r>
            <a:r>
              <a:rPr lang="en-US" sz="1000" dirty="0" err="1"/>
              <a:t>xGEOID</a:t>
            </a:r>
            <a:r>
              <a:rPr lang="en-US" sz="1000" dirty="0"/>
              <a:t> availability, and has provided the opportunity to utilize a new transformation roadmap framework.</a:t>
            </a:r>
            <a:endParaRPr sz="1000" dirty="0"/>
          </a:p>
        </p:txBody>
      </p:sp>
      <p:sp>
        <p:nvSpPr>
          <p:cNvPr id="276" name="Google Shape;276;p1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3" name="Google Shape;283;p1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345597" indent="-345597">
              <a:spcBef>
                <a:spcPts val="0"/>
              </a:spcBef>
            </a:pPr>
            <a:r>
              <a:rPr lang="en-US" sz="1000" dirty="0">
                <a:latin typeface="Calibri" panose="020F0502020204030204" pitchFamily="34" charset="0"/>
                <a:ea typeface="Arial"/>
                <a:cs typeface="Calibri" panose="020F0502020204030204" pitchFamily="34" charset="0"/>
                <a:sym typeface="Arial"/>
              </a:rPr>
              <a:t>The new </a:t>
            </a:r>
            <a:r>
              <a:rPr lang="en-US" sz="1000" dirty="0" err="1">
                <a:latin typeface="Calibri" panose="020F0502020204030204" pitchFamily="34" charset="0"/>
                <a:ea typeface="Arial"/>
                <a:cs typeface="Calibri" panose="020F0502020204030204" pitchFamily="34" charset="0"/>
                <a:sym typeface="Arial"/>
              </a:rPr>
              <a:t>VDatum</a:t>
            </a:r>
            <a:r>
              <a:rPr lang="en-US" sz="1000" dirty="0">
                <a:latin typeface="Calibri" panose="020F0502020204030204" pitchFamily="34" charset="0"/>
                <a:ea typeface="Arial"/>
                <a:cs typeface="Calibri" panose="020F0502020204030204" pitchFamily="34" charset="0"/>
                <a:sym typeface="Arial"/>
              </a:rPr>
              <a:t> Roadmap will traverse through IGS08 instead of NAD83, then utilize the experimental GEOID (xGEOID17b) in conjunction with the Next Generation TSS Version 1 to get us to local mean sea level and then onto the various tidal </a:t>
            </a:r>
            <a:r>
              <a:rPr lang="en-US" sz="1000" dirty="0" err="1">
                <a:latin typeface="Calibri" panose="020F0502020204030204" pitchFamily="34" charset="0"/>
                <a:ea typeface="Arial"/>
                <a:cs typeface="Calibri" panose="020F0502020204030204" pitchFamily="34" charset="0"/>
                <a:sym typeface="Arial"/>
              </a:rPr>
              <a:t>datums</a:t>
            </a:r>
            <a:r>
              <a:rPr lang="en-US" sz="1000" dirty="0">
                <a:latin typeface="Calibri" panose="020F0502020204030204" pitchFamily="34" charset="0"/>
                <a:ea typeface="Arial"/>
                <a:cs typeface="Calibri" panose="020F0502020204030204" pitchFamily="34" charset="0"/>
                <a:sym typeface="Arial"/>
              </a:rPr>
              <a:t>. (as shown in the SE AK red circle)</a:t>
            </a:r>
            <a:endParaRPr sz="1000" dirty="0">
              <a:latin typeface="Calibri" panose="020F0502020204030204" pitchFamily="34" charset="0"/>
              <a:cs typeface="Calibri" panose="020F0502020204030204" pitchFamily="34" charset="0"/>
            </a:endParaRPr>
          </a:p>
          <a:p>
            <a:pPr marL="345597" indent="-345597">
              <a:spcBef>
                <a:spcPts val="367"/>
              </a:spcBef>
            </a:pPr>
            <a:endParaRPr sz="1000" dirty="0">
              <a:latin typeface="Calibri" panose="020F0502020204030204" pitchFamily="34" charset="0"/>
              <a:ea typeface="Arial"/>
              <a:cs typeface="Calibri" panose="020F0502020204030204" pitchFamily="34" charset="0"/>
              <a:sym typeface="Arial"/>
            </a:endParaRPr>
          </a:p>
          <a:p>
            <a:pPr marL="0" indent="0">
              <a:spcBef>
                <a:spcPts val="367"/>
              </a:spcBef>
            </a:pPr>
            <a:r>
              <a:rPr lang="en-US" sz="1000" dirty="0" err="1">
                <a:latin typeface="Calibri" panose="020F0502020204030204" pitchFamily="34" charset="0"/>
                <a:ea typeface="Cabin"/>
                <a:cs typeface="Calibri" panose="020F0502020204030204" pitchFamily="34" charset="0"/>
                <a:sym typeface="Cabin"/>
              </a:rPr>
              <a:t>VDatum</a:t>
            </a:r>
            <a:r>
              <a:rPr lang="en-US" sz="1000" dirty="0">
                <a:latin typeface="Calibri" panose="020F0502020204030204" pitchFamily="34" charset="0"/>
                <a:ea typeface="Cabin"/>
                <a:cs typeface="Calibri" panose="020F0502020204030204" pitchFamily="34" charset="0"/>
                <a:sym typeface="Cabin"/>
              </a:rPr>
              <a:t> for the Arctic portion of Alaska will depend on renewed Alaska oceanographic modeling efforts in partnership with academia (presently funded by NOAA NCEP at Notre Dame, </a:t>
            </a:r>
            <a:r>
              <a:rPr lang="en-US" sz="1000" dirty="0" err="1">
                <a:latin typeface="Calibri" panose="020F0502020204030204" pitchFamily="34" charset="0"/>
                <a:ea typeface="Cabin"/>
                <a:cs typeface="Calibri" panose="020F0502020204030204" pitchFamily="34" charset="0"/>
                <a:sym typeface="Cabin"/>
              </a:rPr>
              <a:t>Joannes</a:t>
            </a:r>
            <a:r>
              <a:rPr lang="en-US" sz="1000" dirty="0">
                <a:latin typeface="Calibri" panose="020F0502020204030204" pitchFamily="34" charset="0"/>
                <a:ea typeface="Cabin"/>
                <a:cs typeface="Calibri" panose="020F0502020204030204" pitchFamily="34" charset="0"/>
                <a:sym typeface="Cabin"/>
              </a:rPr>
              <a:t> </a:t>
            </a:r>
            <a:r>
              <a:rPr lang="en-US" sz="1000" dirty="0" err="1">
                <a:latin typeface="Calibri" panose="020F0502020204030204" pitchFamily="34" charset="0"/>
                <a:ea typeface="Cabin"/>
                <a:cs typeface="Calibri" panose="020F0502020204030204" pitchFamily="34" charset="0"/>
                <a:sym typeface="Cabin"/>
              </a:rPr>
              <a:t>Westerink</a:t>
            </a:r>
            <a:r>
              <a:rPr lang="en-US" sz="1000" dirty="0">
                <a:latin typeface="Calibri" panose="020F0502020204030204" pitchFamily="34" charset="0"/>
                <a:ea typeface="Cabin"/>
                <a:cs typeface="Calibri" panose="020F0502020204030204" pitchFamily="34" charset="0"/>
                <a:sym typeface="Cabin"/>
              </a:rPr>
              <a:t> PI) and successful water level network build-out for model support and validation.</a:t>
            </a:r>
            <a:endParaRPr sz="1000" dirty="0">
              <a:latin typeface="Calibri" panose="020F0502020204030204" pitchFamily="34" charset="0"/>
              <a:cs typeface="Calibri" panose="020F0502020204030204" pitchFamily="34" charset="0"/>
            </a:endParaRPr>
          </a:p>
          <a:p>
            <a:pPr marL="345597" indent="-345597">
              <a:spcBef>
                <a:spcPts val="367"/>
              </a:spcBef>
            </a:pPr>
            <a:endParaRPr dirty="0">
              <a:latin typeface="Arial"/>
              <a:ea typeface="Arial"/>
              <a:cs typeface="Arial"/>
              <a:sym typeface="Arial"/>
            </a:endParaRPr>
          </a:p>
        </p:txBody>
      </p:sp>
      <p:sp>
        <p:nvSpPr>
          <p:cNvPr id="284" name="Google Shape;284;p1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pPr algn="r">
                <a:buSzPts val="1200"/>
              </a:pPr>
              <a:t>12</a:t>
            </a:fld>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345597" indent="-345597">
              <a:lnSpc>
                <a:spcPct val="90000"/>
              </a:lnSpc>
              <a:spcBef>
                <a:spcPts val="0"/>
              </a:spcBef>
            </a:pPr>
            <a:r>
              <a:rPr lang="en-US" sz="1000" dirty="0" err="1">
                <a:latin typeface="Calibri" panose="020F0502020204030204" pitchFamily="34" charset="0"/>
                <a:ea typeface="Arial"/>
                <a:cs typeface="Calibri" panose="020F0502020204030204" pitchFamily="34" charset="0"/>
                <a:sym typeface="Arial"/>
              </a:rPr>
              <a:t>Vdatum</a:t>
            </a:r>
            <a:r>
              <a:rPr lang="en-US" sz="1000" dirty="0">
                <a:latin typeface="Calibri" panose="020F0502020204030204" pitchFamily="34" charset="0"/>
                <a:ea typeface="Arial"/>
                <a:cs typeface="Calibri" panose="020F0502020204030204" pitchFamily="34" charset="0"/>
                <a:sym typeface="Arial"/>
              </a:rPr>
              <a:t> transformations are consistent with N-CAT tool (same innards, different interface for targeted stakeholder needs)</a:t>
            </a:r>
            <a:endParaRPr sz="1000" dirty="0">
              <a:latin typeface="Calibri" panose="020F0502020204030204" pitchFamily="34" charset="0"/>
              <a:ea typeface="Arial"/>
              <a:cs typeface="Calibri" panose="020F0502020204030204" pitchFamily="34" charset="0"/>
              <a:sym typeface="Arial"/>
            </a:endParaRPr>
          </a:p>
          <a:p>
            <a:pPr marL="0" indent="0">
              <a:lnSpc>
                <a:spcPct val="90000"/>
              </a:lnSpc>
              <a:spcBef>
                <a:spcPts val="339"/>
              </a:spcBef>
              <a:buClr>
                <a:schemeClr val="dk1"/>
              </a:buClr>
              <a:buSzPts val="1110"/>
            </a:pPr>
            <a:endParaRPr sz="1000" dirty="0">
              <a:latin typeface="Calibri" panose="020F0502020204030204" pitchFamily="34" charset="0"/>
              <a:cs typeface="Calibri" panose="020F0502020204030204" pitchFamily="34" charset="0"/>
            </a:endParaRPr>
          </a:p>
          <a:p>
            <a:pPr marL="174708" indent="-174708">
              <a:lnSpc>
                <a:spcPct val="90000"/>
              </a:lnSpc>
              <a:spcBef>
                <a:spcPts val="339"/>
              </a:spcBef>
              <a:buClr>
                <a:schemeClr val="dk1"/>
              </a:buClr>
              <a:buSzPts val="1110"/>
              <a:buFont typeface="Arial"/>
              <a:buChar char="•"/>
            </a:pPr>
            <a:r>
              <a:rPr lang="en-US" sz="1000" dirty="0" err="1">
                <a:latin typeface="Calibri" panose="020F0502020204030204" pitchFamily="34" charset="0"/>
                <a:cs typeface="Calibri" panose="020F0502020204030204" pitchFamily="34" charset="0"/>
              </a:rPr>
              <a:t>VDatum</a:t>
            </a:r>
            <a:r>
              <a:rPr lang="en-US" sz="1000" dirty="0">
                <a:latin typeface="Calibri" panose="020F0502020204030204" pitchFamily="34" charset="0"/>
                <a:cs typeface="Calibri" panose="020F0502020204030204" pitchFamily="34" charset="0"/>
              </a:rPr>
              <a:t> Software, Information, Documentation, and Training Material can be found at vdatum.noaa.gov</a:t>
            </a:r>
            <a:endParaRPr sz="1000" dirty="0">
              <a:latin typeface="Calibri" panose="020F0502020204030204" pitchFamily="34" charset="0"/>
              <a:cs typeface="Calibri" panose="020F0502020204030204" pitchFamily="34" charset="0"/>
            </a:endParaRPr>
          </a:p>
          <a:p>
            <a:pPr marL="174708" indent="-174708">
              <a:lnSpc>
                <a:spcPct val="90000"/>
              </a:lnSpc>
              <a:spcBef>
                <a:spcPts val="339"/>
              </a:spcBef>
              <a:buClr>
                <a:schemeClr val="dk1"/>
              </a:buClr>
              <a:buSzPts val="1110"/>
              <a:buFont typeface="Arial"/>
              <a:buChar char="•"/>
            </a:pPr>
            <a:r>
              <a:rPr lang="en-US" sz="1000" dirty="0">
                <a:latin typeface="Calibri" panose="020F0502020204030204" pitchFamily="34" charset="0"/>
                <a:cs typeface="Calibri" panose="020F0502020204030204" pitchFamily="34" charset="0"/>
              </a:rPr>
              <a:t>Current coverage for the tidal components of the tool covers CONUS, Puerto Rico and the U.S. Virgin Islands.  IGLD85 is supported for the Great Lakes.</a:t>
            </a:r>
            <a:endParaRPr sz="1000" dirty="0">
              <a:latin typeface="Calibri" panose="020F0502020204030204" pitchFamily="34" charset="0"/>
              <a:cs typeface="Calibri" panose="020F0502020204030204" pitchFamily="34" charset="0"/>
            </a:endParaRPr>
          </a:p>
          <a:p>
            <a:pPr marL="174708" indent="-174708">
              <a:lnSpc>
                <a:spcPct val="90000"/>
              </a:lnSpc>
              <a:spcBef>
                <a:spcPts val="339"/>
              </a:spcBef>
              <a:buClr>
                <a:schemeClr val="dk1"/>
              </a:buClr>
              <a:buSzPts val="1110"/>
              <a:buFont typeface="Arial"/>
              <a:buChar char="•"/>
            </a:pPr>
            <a:r>
              <a:rPr lang="en-US" sz="1000" dirty="0">
                <a:latin typeface="Calibri" panose="020F0502020204030204" pitchFamily="34" charset="0"/>
                <a:cs typeface="Calibri" panose="020F0502020204030204" pitchFamily="34" charset="0"/>
              </a:rPr>
              <a:t>You are also able to contact the </a:t>
            </a:r>
            <a:r>
              <a:rPr lang="en-US" sz="1000" dirty="0" err="1">
                <a:latin typeface="Calibri" panose="020F0502020204030204" pitchFamily="34" charset="0"/>
                <a:cs typeface="Calibri" panose="020F0502020204030204" pitchFamily="34" charset="0"/>
              </a:rPr>
              <a:t>VDatum</a:t>
            </a:r>
            <a:r>
              <a:rPr lang="en-US" sz="1000" dirty="0">
                <a:latin typeface="Calibri" panose="020F0502020204030204" pitchFamily="34" charset="0"/>
                <a:cs typeface="Calibri" panose="020F0502020204030204" pitchFamily="34" charset="0"/>
              </a:rPr>
              <a:t> Team with support questions from the “Contact Us” tab.</a:t>
            </a:r>
            <a:endParaRPr sz="1000" dirty="0">
              <a:latin typeface="Calibri" panose="020F0502020204030204" pitchFamily="34" charset="0"/>
              <a:cs typeface="Calibri" panose="020F0502020204030204" pitchFamily="34" charset="0"/>
            </a:endParaRPr>
          </a:p>
          <a:p>
            <a:pPr marL="174708" indent="-174708">
              <a:lnSpc>
                <a:spcPct val="90000"/>
              </a:lnSpc>
              <a:spcBef>
                <a:spcPts val="396"/>
              </a:spcBef>
              <a:buClr>
                <a:schemeClr val="dk1"/>
              </a:buClr>
              <a:buSzPts val="1295"/>
              <a:buFont typeface="Arial"/>
              <a:buChar char="•"/>
            </a:pPr>
            <a:r>
              <a:rPr lang="en-US" sz="1000" dirty="0">
                <a:latin typeface="Calibri" panose="020F0502020204030204" pitchFamily="34" charset="0"/>
                <a:cs typeface="Calibri" panose="020F0502020204030204" pitchFamily="34" charset="0"/>
              </a:rPr>
              <a:t>Currently </a:t>
            </a:r>
            <a:r>
              <a:rPr lang="en-US" sz="1000" dirty="0" err="1">
                <a:latin typeface="Calibri" panose="020F0502020204030204" pitchFamily="34" charset="0"/>
                <a:cs typeface="Calibri" panose="020F0502020204030204" pitchFamily="34" charset="0"/>
              </a:rPr>
              <a:t>VDatum</a:t>
            </a:r>
            <a:r>
              <a:rPr lang="en-US" sz="1000" dirty="0">
                <a:latin typeface="Calibri" panose="020F0502020204030204" pitchFamily="34" charset="0"/>
                <a:cs typeface="Calibri" panose="020F0502020204030204" pitchFamily="34" charset="0"/>
              </a:rPr>
              <a:t> supports four interfaces:</a:t>
            </a:r>
            <a:endParaRPr sz="1000" b="1" dirty="0">
              <a:latin typeface="Calibri" panose="020F0502020204030204" pitchFamily="34" charset="0"/>
              <a:cs typeface="Calibri" panose="020F0502020204030204" pitchFamily="34" charset="0"/>
            </a:endParaRPr>
          </a:p>
          <a:p>
            <a:pPr marL="465887" lvl="1" indent="0">
              <a:lnSpc>
                <a:spcPct val="90000"/>
              </a:lnSpc>
              <a:spcBef>
                <a:spcPts val="339"/>
              </a:spcBef>
              <a:buClr>
                <a:schemeClr val="dk1"/>
              </a:buClr>
              <a:buSzPts val="1110"/>
            </a:pPr>
            <a:r>
              <a:rPr lang="en-US" sz="1000" dirty="0">
                <a:latin typeface="Calibri" panose="020F0502020204030204" pitchFamily="34" charset="0"/>
                <a:cs typeface="Calibri" panose="020F0502020204030204" pitchFamily="34" charset="0"/>
              </a:rPr>
              <a:t>1</a:t>
            </a:r>
            <a:r>
              <a:rPr lang="en-US" sz="1000" b="1" i="1" dirty="0">
                <a:latin typeface="Calibri" panose="020F0502020204030204" pitchFamily="34" charset="0"/>
                <a:cs typeface="Calibri" panose="020F0502020204030204" pitchFamily="34" charset="0"/>
              </a:rPr>
              <a:t>.) Downloadable Graphical User Interface (GUI):  </a:t>
            </a:r>
            <a:r>
              <a:rPr lang="en-US" sz="1000" dirty="0">
                <a:latin typeface="Calibri" panose="020F0502020204030204" pitchFamily="34" charset="0"/>
                <a:cs typeface="Calibri" panose="020F0502020204030204" pitchFamily="34" charset="0"/>
              </a:rPr>
              <a:t>this is utilized for the processing of large data sets (i.e. </a:t>
            </a:r>
            <a:r>
              <a:rPr lang="en-US" sz="1000" dirty="0" err="1">
                <a:latin typeface="Calibri" panose="020F0502020204030204" pitchFamily="34" charset="0"/>
                <a:cs typeface="Calibri" panose="020F0502020204030204" pitchFamily="34" charset="0"/>
              </a:rPr>
              <a:t>lidar</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multibeam</a:t>
            </a:r>
            <a:r>
              <a:rPr lang="en-US" sz="1000" dirty="0">
                <a:latin typeface="Calibri" panose="020F0502020204030204" pitchFamily="34" charset="0"/>
                <a:cs typeface="Calibri" panose="020F0502020204030204" pitchFamily="34" charset="0"/>
              </a:rPr>
              <a:t>, etc.)</a:t>
            </a:r>
            <a:endParaRPr sz="1000" dirty="0">
              <a:latin typeface="Calibri" panose="020F0502020204030204" pitchFamily="34" charset="0"/>
              <a:cs typeface="Calibri" panose="020F0502020204030204" pitchFamily="34" charset="0"/>
            </a:endParaRPr>
          </a:p>
          <a:p>
            <a:pPr marL="465887" lvl="1" indent="0">
              <a:lnSpc>
                <a:spcPct val="90000"/>
              </a:lnSpc>
              <a:spcBef>
                <a:spcPts val="0"/>
              </a:spcBef>
              <a:buClr>
                <a:schemeClr val="dk1"/>
              </a:buClr>
              <a:buSzPts val="1110"/>
            </a:pPr>
            <a:r>
              <a:rPr lang="en-US" sz="1000" dirty="0">
                <a:latin typeface="Calibri" panose="020F0502020204030204" pitchFamily="34" charset="0"/>
                <a:cs typeface="Calibri" panose="020F0502020204030204" pitchFamily="34" charset="0"/>
              </a:rPr>
              <a:t>2.)  </a:t>
            </a:r>
            <a:r>
              <a:rPr lang="en-US" sz="1000" b="1" i="1" dirty="0">
                <a:latin typeface="Calibri" panose="020F0502020204030204" pitchFamily="34" charset="0"/>
                <a:cs typeface="Calibri" panose="020F0502020204030204" pitchFamily="34" charset="0"/>
              </a:rPr>
              <a:t>Command Line User Interface:  </a:t>
            </a:r>
            <a:r>
              <a:rPr lang="en-US" sz="1000" dirty="0">
                <a:latin typeface="Calibri" panose="020F0502020204030204" pitchFamily="34" charset="0"/>
                <a:cs typeface="Calibri" panose="020F0502020204030204" pitchFamily="34" charset="0"/>
              </a:rPr>
              <a:t>Programmatically can call Downloadable software.  Can also be used for large data sets when trying to automate processing through scripts  and other software.</a:t>
            </a:r>
            <a:endParaRPr sz="1000" dirty="0">
              <a:latin typeface="Calibri" panose="020F0502020204030204" pitchFamily="34" charset="0"/>
              <a:cs typeface="Calibri" panose="020F0502020204030204" pitchFamily="34" charset="0"/>
            </a:endParaRPr>
          </a:p>
          <a:p>
            <a:pPr marL="465887" lvl="1" indent="0">
              <a:lnSpc>
                <a:spcPct val="90000"/>
              </a:lnSpc>
              <a:spcBef>
                <a:spcPts val="339"/>
              </a:spcBef>
              <a:buClr>
                <a:schemeClr val="dk1"/>
              </a:buClr>
              <a:buSzPts val="1110"/>
            </a:pPr>
            <a:r>
              <a:rPr lang="en-US" sz="1000" dirty="0">
                <a:latin typeface="Calibri" panose="020F0502020204030204" pitchFamily="34" charset="0"/>
                <a:cs typeface="Calibri" panose="020F0502020204030204" pitchFamily="34" charset="0"/>
              </a:rPr>
              <a:t>3.) </a:t>
            </a:r>
            <a:r>
              <a:rPr lang="en-US" sz="1000" b="1" i="1" dirty="0">
                <a:latin typeface="Calibri" panose="020F0502020204030204" pitchFamily="34" charset="0"/>
                <a:cs typeface="Calibri" panose="020F0502020204030204" pitchFamily="34" charset="0"/>
              </a:rPr>
              <a:t>Online Tool:  </a:t>
            </a:r>
            <a:r>
              <a:rPr lang="en-US" sz="1000" dirty="0">
                <a:latin typeface="Calibri" panose="020F0502020204030204" pitchFamily="34" charset="0"/>
                <a:cs typeface="Calibri" panose="020F0502020204030204" pitchFamily="34" charset="0"/>
              </a:rPr>
              <a:t>Easy to use tool accessed through web browser.  Has web map for enhanced user interaction and understanding of transformation capabilities (layers showing what is or is not a valid tidal transformation region and what areas are considered non-tidal)</a:t>
            </a:r>
            <a:endParaRPr sz="1000" dirty="0">
              <a:latin typeface="Calibri" panose="020F0502020204030204" pitchFamily="34" charset="0"/>
              <a:cs typeface="Calibri" panose="020F0502020204030204" pitchFamily="34" charset="0"/>
            </a:endParaRPr>
          </a:p>
          <a:p>
            <a:pPr marL="465887" lvl="1" indent="0">
              <a:lnSpc>
                <a:spcPct val="90000"/>
              </a:lnSpc>
              <a:spcBef>
                <a:spcPts val="339"/>
              </a:spcBef>
              <a:buClr>
                <a:schemeClr val="dk1"/>
              </a:buClr>
              <a:buSzPts val="1110"/>
            </a:pPr>
            <a:r>
              <a:rPr lang="en-US" sz="1000" dirty="0">
                <a:latin typeface="Calibri" panose="020F0502020204030204" pitchFamily="34" charset="0"/>
                <a:cs typeface="Calibri" panose="020F0502020204030204" pitchFamily="34" charset="0"/>
              </a:rPr>
              <a:t>4.) </a:t>
            </a:r>
            <a:r>
              <a:rPr lang="en-US" sz="1000" b="1" i="1" dirty="0">
                <a:latin typeface="Calibri" panose="020F0502020204030204" pitchFamily="34" charset="0"/>
                <a:cs typeface="Calibri" panose="020F0502020204030204" pitchFamily="34" charset="0"/>
              </a:rPr>
              <a:t>Web API:  </a:t>
            </a:r>
            <a:r>
              <a:rPr lang="en-US" sz="1000" dirty="0">
                <a:latin typeface="Calibri" panose="020F0502020204030204" pitchFamily="34" charset="0"/>
                <a:cs typeface="Calibri" panose="020F0502020204030204" pitchFamily="34" charset="0"/>
              </a:rPr>
              <a:t>Programmatically call specific functions through web without having to download software.  Limited amount of data can be transformed through this method.  For example, an app on your phone could call for a point utilizing a GPS height to be transformed to another specified datum such as MLLW.</a:t>
            </a:r>
            <a:endParaRPr sz="1000" dirty="0">
              <a:latin typeface="Calibri" panose="020F0502020204030204" pitchFamily="34" charset="0"/>
              <a:cs typeface="Calibri" panose="020F0502020204030204" pitchFamily="34" charset="0"/>
            </a:endParaRPr>
          </a:p>
          <a:p>
            <a:pPr marL="0" indent="0">
              <a:lnSpc>
                <a:spcPct val="90000"/>
              </a:lnSpc>
              <a:spcBef>
                <a:spcPts val="339"/>
              </a:spcBef>
              <a:buClr>
                <a:schemeClr val="dk1"/>
              </a:buClr>
              <a:buSzPts val="1110"/>
            </a:pPr>
            <a:endParaRPr sz="1100" dirty="0"/>
          </a:p>
        </p:txBody>
      </p:sp>
      <p:sp>
        <p:nvSpPr>
          <p:cNvPr id="331" name="Google Shape;331;p1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4:notes"/>
          <p:cNvSpPr txBox="1">
            <a:spLocks noGrp="1"/>
          </p:cNvSpPr>
          <p:nvPr>
            <p:ph type="body" idx="1"/>
          </p:nvPr>
        </p:nvSpPr>
        <p:spPr>
          <a:xfrm>
            <a:off x="715320" y="4483254"/>
            <a:ext cx="5722564" cy="4247293"/>
          </a:xfrm>
          <a:prstGeom prst="rect">
            <a:avLst/>
          </a:prstGeom>
          <a:noFill/>
          <a:ln>
            <a:noFill/>
          </a:ln>
        </p:spPr>
        <p:txBody>
          <a:bodyPr spcFirstLastPara="1" wrap="square" lIns="93162" tIns="93162" rIns="93162" bIns="93162" anchor="t" anchorCtr="0">
            <a:noAutofit/>
          </a:bodyPr>
          <a:lstStyle/>
          <a:p>
            <a:pPr marL="0" indent="0">
              <a:spcBef>
                <a:spcPts val="0"/>
              </a:spcBef>
              <a:buClr>
                <a:schemeClr val="dk1"/>
              </a:buClr>
              <a:buSzPts val="1200"/>
            </a:pPr>
            <a:r>
              <a:rPr lang="en-US" sz="1000" dirty="0"/>
              <a:t>Next Generation Topography of the Sea Surface Development Version 2</a:t>
            </a:r>
            <a:endParaRPr sz="1000" dirty="0"/>
          </a:p>
          <a:p>
            <a:pPr marL="0" indent="0">
              <a:spcBef>
                <a:spcPts val="0"/>
              </a:spcBef>
              <a:buClr>
                <a:schemeClr val="dk1"/>
              </a:buClr>
              <a:buSzPts val="1200"/>
            </a:pPr>
            <a:endParaRPr sz="1000" dirty="0"/>
          </a:p>
          <a:p>
            <a:pPr marL="0" indent="0">
              <a:spcBef>
                <a:spcPts val="0"/>
              </a:spcBef>
              <a:buClr>
                <a:schemeClr val="dk1"/>
              </a:buClr>
              <a:buSzPts val="1200"/>
            </a:pPr>
            <a:r>
              <a:rPr lang="en-US" sz="1000" dirty="0"/>
              <a:t>Future Enhancements will include incorporation of Longwave Mean Sea Surface/Sea Surface Height Signal and cross-over adjustments once the development of the U.S. West Coast Model is initiated to create a combined TSS field extending from SE AK to the U.S./Mexico Border.</a:t>
            </a:r>
            <a:endParaRPr sz="1000" dirty="0"/>
          </a:p>
        </p:txBody>
      </p:sp>
      <p:sp>
        <p:nvSpPr>
          <p:cNvPr id="341" name="Google Shape;341;p14:notes"/>
          <p:cNvSpPr>
            <a:spLocks noGrp="1" noRot="1" noChangeAspect="1"/>
          </p:cNvSpPr>
          <p:nvPr>
            <p:ph type="sldImg" idx="2"/>
          </p:nvPr>
        </p:nvSpPr>
        <p:spPr>
          <a:xfrm>
            <a:off x="1216025" y="708025"/>
            <a:ext cx="4719638" cy="3540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a:p>
        </p:txBody>
      </p:sp>
      <p:sp>
        <p:nvSpPr>
          <p:cNvPr id="358" name="Google Shape;358;p1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1" name="Google Shape;371;p16:notes"/>
          <p:cNvSpPr txBox="1">
            <a:spLocks noGrp="1"/>
          </p:cNvSpPr>
          <p:nvPr>
            <p:ph type="body" idx="1"/>
          </p:nvPr>
        </p:nvSpPr>
        <p:spPr>
          <a:xfrm>
            <a:off x="701040" y="4415790"/>
            <a:ext cx="5608320" cy="4183380"/>
          </a:xfrm>
          <a:prstGeom prst="rect">
            <a:avLst/>
          </a:prstGeom>
          <a:noFill/>
          <a:ln>
            <a:noFill/>
          </a:ln>
        </p:spPr>
        <p:txBody>
          <a:bodyPr spcFirstLastPara="1" wrap="square" lIns="95684" tIns="47817" rIns="95684" bIns="47817" anchor="t" anchorCtr="0">
            <a:noAutofit/>
          </a:bodyPr>
          <a:lstStyle/>
          <a:p>
            <a:pPr marL="0" indent="0">
              <a:spcBef>
                <a:spcPts val="0"/>
              </a:spcBef>
            </a:pPr>
            <a:endParaRPr/>
          </a:p>
        </p:txBody>
      </p:sp>
      <p:sp>
        <p:nvSpPr>
          <p:cNvPr id="372" name="Google Shape;372;p16:notes"/>
          <p:cNvSpPr txBox="1"/>
          <p:nvPr/>
        </p:nvSpPr>
        <p:spPr>
          <a:xfrm>
            <a:off x="4058568" y="8978451"/>
            <a:ext cx="3105997" cy="471276"/>
          </a:xfrm>
          <a:prstGeom prst="rect">
            <a:avLst/>
          </a:prstGeom>
          <a:noFill/>
          <a:ln>
            <a:noFill/>
          </a:ln>
        </p:spPr>
        <p:txBody>
          <a:bodyPr spcFirstLastPara="1" wrap="square" lIns="95684" tIns="47817" rIns="95684" bIns="47817" anchor="b" anchorCtr="0">
            <a:noAutofit/>
          </a:bodyPr>
          <a:lstStyle/>
          <a:p>
            <a:pPr algn="r"/>
            <a:r>
              <a:rPr lang="en-US" sz="1200"/>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8" name="Google Shape;168;p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sz="1000" dirty="0"/>
              <a:t>As NGS continues to fulfill our primary mission, we have recognized the need to modernize the current NSRS in tandem with advances in geodesy, geophysics, and technology to meet evolving requirements and expectations of the NSRS. Decisions about how to best modernize the NSRS must achieve improved consistency (especially between passive and active control) and convenience while not fully departing from expected characteristics that are part of the fabric of how our Nation uses precise positions.</a:t>
            </a:r>
            <a:endParaRPr sz="1000" dirty="0"/>
          </a:p>
          <a:p>
            <a:pPr marL="0" indent="0">
              <a:spcBef>
                <a:spcPts val="367"/>
              </a:spcBef>
            </a:pPr>
            <a:endParaRPr sz="1000" dirty="0"/>
          </a:p>
          <a:p>
            <a:pPr marL="0" indent="0">
              <a:spcBef>
                <a:spcPts val="367"/>
              </a:spcBef>
            </a:pPr>
            <a:r>
              <a:rPr lang="en-US" sz="1000" dirty="0"/>
              <a:t>This presentation provides some updates on this mission in Alaska by working backwards through these three key mission areas, beginning with a topic of great importance to Alaska – NSRS access</a:t>
            </a:r>
            <a:r>
              <a:rPr lang="en-US" sz="1000" dirty="0" smtClean="0"/>
              <a:t>.</a:t>
            </a:r>
            <a:endParaRPr sz="1000" dirty="0"/>
          </a:p>
        </p:txBody>
      </p:sp>
      <p:sp>
        <p:nvSpPr>
          <p:cNvPr id="169" name="Google Shape;169;p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2</a:t>
            </a:fld>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6" name="Google Shape;176;p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a:latin typeface="Cabin"/>
                <a:ea typeface="Cabin"/>
                <a:cs typeface="Cabin"/>
                <a:sym typeface="Cabin"/>
              </a:rPr>
              <a:t>Ground control point for an aerial survey project in western Alaska – accessible by helicopter only</a:t>
            </a:r>
            <a:endParaRPr/>
          </a:p>
        </p:txBody>
      </p:sp>
      <p:sp>
        <p:nvSpPr>
          <p:cNvPr id="177" name="Google Shape;177;p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3</a:t>
            </a:fld>
            <a:endParaRPr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1" name="Google Shape;191;p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dirty="0">
              <a:latin typeface="Cabin"/>
              <a:ea typeface="Cabin"/>
              <a:cs typeface="Cabin"/>
              <a:sym typeface="Cabin"/>
            </a:endParaRPr>
          </a:p>
        </p:txBody>
      </p:sp>
      <p:sp>
        <p:nvSpPr>
          <p:cNvPr id="192" name="Google Shape;192;p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4</a:t>
            </a:fld>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dirty="0">
              <a:latin typeface="Cabin"/>
              <a:ea typeface="Cabin"/>
              <a:cs typeface="Cabin"/>
              <a:sym typeface="Cabin"/>
            </a:endParaRPr>
          </a:p>
        </p:txBody>
      </p:sp>
      <p:sp>
        <p:nvSpPr>
          <p:cNvPr id="185" name="Google Shape;185;p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sz="1000" dirty="0">
                <a:latin typeface="Calibri" panose="020F0502020204030204" pitchFamily="34" charset="0"/>
                <a:cs typeface="Calibri" panose="020F0502020204030204" pitchFamily="34" charset="0"/>
              </a:rPr>
              <a:t>2000 existing CORS </a:t>
            </a:r>
            <a:r>
              <a:rPr lang="en-US" sz="1000" dirty="0">
                <a:latin typeface="Calibri" panose="020F0502020204030204" pitchFamily="34" charset="0"/>
                <a:ea typeface="Cabin"/>
                <a:cs typeface="Calibri" panose="020F0502020204030204" pitchFamily="34" charset="0"/>
                <a:sym typeface="Cabin"/>
              </a:rPr>
              <a:t>run by more than 200 organizations (various government, academic, and private organizations) and have varying quality, with no mandate for availability of data. It is a volunteer/crowd-sourced network where we collect, store, and make publicly-available their data in a central location.</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endParaRPr sz="1000" dirty="0">
              <a:latin typeface="Calibri" panose="020F0502020204030204" pitchFamily="34" charset="0"/>
              <a:ea typeface="Cabin"/>
              <a:cs typeface="Calibri" panose="020F0502020204030204" pitchFamily="34" charset="0"/>
              <a:sym typeface="Cabin"/>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To secure sustained access to NSRS, NGS is establishing the Foundation CORS network – an ultra-stable subset of the larger CORS network. Foundation CORS will meet strict International GNSS Service station guidelines. Principle Foundation CORS partners include the National Science Foundation, NASA, and the FAA.</a:t>
            </a:r>
            <a:endParaRPr sz="1000" dirty="0">
              <a:latin typeface="Calibri" panose="020F0502020204030204" pitchFamily="34" charset="0"/>
              <a:ea typeface="Cabin"/>
              <a:cs typeface="Calibri" panose="020F0502020204030204" pitchFamily="34" charset="0"/>
              <a:sym typeface="Cabin"/>
            </a:endParaRPr>
          </a:p>
          <a:p>
            <a:pPr marL="0" indent="0">
              <a:spcBef>
                <a:spcPts val="367"/>
              </a:spcBef>
            </a:pPr>
            <a:endParaRPr sz="1000" dirty="0">
              <a:latin typeface="Calibri" panose="020F0502020204030204" pitchFamily="34" charset="0"/>
              <a:cs typeface="Calibri" panose="020F0502020204030204" pitchFamily="34" charset="0"/>
            </a:endParaRPr>
          </a:p>
          <a:p>
            <a:pPr marL="0" indent="0">
              <a:spcBef>
                <a:spcPts val="367"/>
              </a:spcBef>
            </a:pPr>
            <a:r>
              <a:rPr lang="en-US" sz="1000" dirty="0">
                <a:latin typeface="Calibri" panose="020F0502020204030204" pitchFamily="34" charset="0"/>
                <a:cs typeface="Calibri" panose="020F0502020204030204" pitchFamily="34" charset="0"/>
              </a:rPr>
              <a:t>Site selection based on: Collocated + Density + Euler + Additional</a:t>
            </a:r>
            <a:endParaRPr sz="1000" dirty="0">
              <a:latin typeface="Calibri" panose="020F0502020204030204" pitchFamily="34" charset="0"/>
              <a:cs typeface="Calibri" panose="020F0502020204030204" pitchFamily="34" charset="0"/>
            </a:endParaRPr>
          </a:p>
          <a:p>
            <a:pPr marL="0" indent="0">
              <a:spcBef>
                <a:spcPts val="367"/>
              </a:spcBef>
            </a:pPr>
            <a:r>
              <a:rPr lang="en-US" sz="1000" b="1" dirty="0">
                <a:latin typeface="Calibri" panose="020F0502020204030204" pitchFamily="34" charset="0"/>
                <a:cs typeface="Calibri" panose="020F0502020204030204" pitchFamily="34" charset="0"/>
              </a:rPr>
              <a:t>Phase 1 – </a:t>
            </a:r>
            <a:r>
              <a:rPr lang="en-US" sz="1000" dirty="0">
                <a:latin typeface="Calibri" panose="020F0502020204030204" pitchFamily="34" charset="0"/>
                <a:cs typeface="Calibri" panose="020F0502020204030204" pitchFamily="34" charset="0"/>
              </a:rPr>
              <a:t>Incorporation of Existing GNSS into Foundation CORS</a:t>
            </a:r>
            <a:endParaRPr sz="1000" dirty="0">
              <a:latin typeface="Calibri" panose="020F0502020204030204" pitchFamily="34" charset="0"/>
              <a:cs typeface="Calibri" panose="020F0502020204030204" pitchFamily="34" charset="0"/>
            </a:endParaRPr>
          </a:p>
          <a:p>
            <a:pPr marL="465887" lvl="1" indent="-187649">
              <a:spcBef>
                <a:spcPts val="887"/>
              </a:spcBef>
              <a:buClr>
                <a:schemeClr val="dk1"/>
              </a:buClr>
              <a:buSzPts val="2900"/>
              <a:buFont typeface="Noto Sans Symbols"/>
              <a:buChar char="➢"/>
            </a:pPr>
            <a:r>
              <a:rPr lang="en-US" sz="1000" dirty="0">
                <a:latin typeface="Calibri" panose="020F0502020204030204" pitchFamily="34" charset="0"/>
                <a:cs typeface="Calibri" panose="020F0502020204030204" pitchFamily="34" charset="0"/>
              </a:rPr>
              <a:t>28 Existing GNSS across 6 external Organizations and NGS</a:t>
            </a:r>
            <a:endParaRPr sz="1000" dirty="0">
              <a:latin typeface="Calibri" panose="020F0502020204030204" pitchFamily="34" charset="0"/>
              <a:cs typeface="Calibri" panose="020F0502020204030204" pitchFamily="34" charset="0"/>
            </a:endParaRPr>
          </a:p>
          <a:p>
            <a:pPr marL="0" indent="0">
              <a:spcBef>
                <a:spcPts val="367"/>
              </a:spcBef>
            </a:pPr>
            <a:r>
              <a:rPr lang="en-US" sz="1000" b="1" dirty="0">
                <a:latin typeface="Calibri" panose="020F0502020204030204" pitchFamily="34" charset="0"/>
                <a:cs typeface="Calibri" panose="020F0502020204030204" pitchFamily="34" charset="0"/>
              </a:rPr>
              <a:t>Phase 2 – </a:t>
            </a:r>
            <a:r>
              <a:rPr lang="en-US" sz="1000" dirty="0">
                <a:latin typeface="Calibri" panose="020F0502020204030204" pitchFamily="34" charset="0"/>
                <a:cs typeface="Calibri" panose="020F0502020204030204" pitchFamily="34" charset="0"/>
              </a:rPr>
              <a:t>Rehabilitation of GNSS systems to meet Foundation CORS requirements and Conduct Local Tie Surveys</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7 GNSS to Rehabilitate</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10 Existing GNSS require Local Tie Surveys </a:t>
            </a:r>
            <a:endParaRPr sz="1000" dirty="0">
              <a:latin typeface="Calibri" panose="020F0502020204030204" pitchFamily="34" charset="0"/>
              <a:cs typeface="Calibri" panose="020F0502020204030204" pitchFamily="34" charset="0"/>
            </a:endParaRPr>
          </a:p>
          <a:p>
            <a:pPr marL="0" indent="-77648">
              <a:spcBef>
                <a:spcPts val="367"/>
              </a:spcBef>
              <a:buClr>
                <a:schemeClr val="dk1"/>
              </a:buClr>
              <a:buSzPts val="1200"/>
              <a:buFont typeface="Noto Sans Symbols"/>
              <a:buChar char="➢"/>
            </a:pPr>
            <a:r>
              <a:rPr lang="en-US" sz="1000" b="1" dirty="0">
                <a:latin typeface="Calibri" panose="020F0502020204030204" pitchFamily="34" charset="0"/>
                <a:cs typeface="Calibri" panose="020F0502020204030204" pitchFamily="34" charset="0"/>
              </a:rPr>
              <a:t>Phase 3 – </a:t>
            </a:r>
            <a:r>
              <a:rPr lang="en-US" sz="1000" dirty="0">
                <a:latin typeface="Calibri" panose="020F0502020204030204" pitchFamily="34" charset="0"/>
                <a:cs typeface="Calibri" panose="020F0502020204030204" pitchFamily="34" charset="0"/>
              </a:rPr>
              <a:t>Construction of new foundation CORS and 2 re-monuments, all with Local Tie Surveys</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Apache Point, NM (new)</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Boulder, CO (new)</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Fort Irwin, CA (new)</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Hancock, NH (new)</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Fort Davis, TX (new)</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Cold Bay, AK (</a:t>
            </a:r>
            <a:r>
              <a:rPr lang="en-US" sz="1000" dirty="0" err="1">
                <a:latin typeface="Calibri" panose="020F0502020204030204" pitchFamily="34" charset="0"/>
                <a:cs typeface="Calibri" panose="020F0502020204030204" pitchFamily="34" charset="0"/>
              </a:rPr>
              <a:t>remon</a:t>
            </a:r>
            <a:r>
              <a:rPr lang="en-US" sz="1000" dirty="0">
                <a:latin typeface="Calibri" panose="020F0502020204030204" pitchFamily="34" charset="0"/>
                <a:cs typeface="Calibri" panose="020F0502020204030204" pitchFamily="34" charset="0"/>
              </a:rPr>
              <a:t>)</a:t>
            </a:r>
            <a:endParaRPr sz="1000" dirty="0">
              <a:latin typeface="Calibri" panose="020F0502020204030204" pitchFamily="34" charset="0"/>
              <a:cs typeface="Calibri" panose="020F0502020204030204" pitchFamily="34" charset="0"/>
            </a:endParaRPr>
          </a:p>
          <a:p>
            <a:pPr marL="465887" lvl="1" indent="-77648">
              <a:spcBef>
                <a:spcPts val="367"/>
              </a:spcBef>
              <a:buClr>
                <a:schemeClr val="dk1"/>
              </a:buClr>
              <a:buSzPts val="1200"/>
              <a:buFont typeface="Noto Sans Symbols"/>
              <a:buChar char="➢"/>
            </a:pPr>
            <a:r>
              <a:rPr lang="en-US" sz="1000" dirty="0">
                <a:latin typeface="Calibri" panose="020F0502020204030204" pitchFamily="34" charset="0"/>
                <a:cs typeface="Calibri" panose="020F0502020204030204" pitchFamily="34" charset="0"/>
              </a:rPr>
              <a:t>North Liberty, IA (</a:t>
            </a:r>
            <a:r>
              <a:rPr lang="en-US" sz="1000" dirty="0" err="1">
                <a:latin typeface="Calibri" panose="020F0502020204030204" pitchFamily="34" charset="0"/>
                <a:cs typeface="Calibri" panose="020F0502020204030204" pitchFamily="34" charset="0"/>
              </a:rPr>
              <a:t>remon</a:t>
            </a:r>
            <a:r>
              <a:rPr lang="en-US" sz="1000" dirty="0">
                <a:latin typeface="Calibri" panose="020F0502020204030204" pitchFamily="34" charset="0"/>
                <a:cs typeface="Calibri" panose="020F0502020204030204" pitchFamily="34" charset="0"/>
              </a:rPr>
              <a:t>) </a:t>
            </a:r>
            <a:endParaRPr sz="1000" dirty="0">
              <a:latin typeface="Calibri" panose="020F0502020204030204" pitchFamily="34" charset="0"/>
              <a:cs typeface="Calibri" panose="020F0502020204030204" pitchFamily="34" charset="0"/>
            </a:endParaRPr>
          </a:p>
          <a:p>
            <a:pPr marL="465887" lvl="1" indent="0">
              <a:spcBef>
                <a:spcPts val="367"/>
              </a:spcBef>
              <a:buClr>
                <a:schemeClr val="dk1"/>
              </a:buClr>
              <a:buSzPts val="1200"/>
            </a:pP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r>
              <a:rPr lang="en-US" sz="1000" dirty="0">
                <a:latin typeface="Calibri" panose="020F0502020204030204" pitchFamily="34" charset="0"/>
                <a:cs typeface="Calibri" panose="020F0502020204030204" pitchFamily="34" charset="0"/>
              </a:rPr>
              <a:t>Eventually = 5 stations in AK:</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AB09 – Wales, AK (</a:t>
            </a:r>
            <a:r>
              <a:rPr lang="en-US" sz="1000" dirty="0" err="1">
                <a:latin typeface="Calibri" panose="020F0502020204030204" pitchFamily="34" charset="0"/>
                <a:ea typeface="Cabin"/>
                <a:cs typeface="Calibri" panose="020F0502020204030204" pitchFamily="34" charset="0"/>
                <a:sym typeface="Cabin"/>
              </a:rPr>
              <a:t>EarthScope</a:t>
            </a:r>
            <a:r>
              <a:rPr lang="en-US" sz="1000" dirty="0">
                <a:latin typeface="Calibri" panose="020F0502020204030204" pitchFamily="34" charset="0"/>
                <a:ea typeface="Cabin"/>
                <a:cs typeface="Calibri" panose="020F0502020204030204" pitchFamily="34" charset="0"/>
                <a:sym typeface="Cabin"/>
              </a:rPr>
              <a:t>, PBO)</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AB51 – Petersburg, AK (</a:t>
            </a:r>
            <a:r>
              <a:rPr lang="en-US" sz="1000" dirty="0" err="1">
                <a:latin typeface="Calibri" panose="020F0502020204030204" pitchFamily="34" charset="0"/>
                <a:ea typeface="Cabin"/>
                <a:cs typeface="Calibri" panose="020F0502020204030204" pitchFamily="34" charset="0"/>
                <a:sym typeface="Cabin"/>
              </a:rPr>
              <a:t>EarthScope</a:t>
            </a:r>
            <a:r>
              <a:rPr lang="en-US" sz="1000" dirty="0">
                <a:latin typeface="Calibri" panose="020F0502020204030204" pitchFamily="34" charset="0"/>
                <a:ea typeface="Cabin"/>
                <a:cs typeface="Calibri" panose="020F0502020204030204" pitchFamily="34" charset="0"/>
                <a:sym typeface="Cabin"/>
              </a:rPr>
              <a:t>, PBO)</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ATQK – </a:t>
            </a:r>
            <a:r>
              <a:rPr lang="en-US" sz="1000" dirty="0" err="1">
                <a:latin typeface="Calibri" panose="020F0502020204030204" pitchFamily="34" charset="0"/>
                <a:ea typeface="Cabin"/>
                <a:cs typeface="Calibri" panose="020F0502020204030204" pitchFamily="34" charset="0"/>
                <a:sym typeface="Cabin"/>
              </a:rPr>
              <a:t>Atqasuk</a:t>
            </a:r>
            <a:r>
              <a:rPr lang="en-US" sz="1000" dirty="0">
                <a:latin typeface="Calibri" panose="020F0502020204030204" pitchFamily="34" charset="0"/>
                <a:ea typeface="Cabin"/>
                <a:cs typeface="Calibri" panose="020F0502020204030204" pitchFamily="34" charset="0"/>
                <a:sym typeface="Cabin"/>
              </a:rPr>
              <a:t>, AK (</a:t>
            </a:r>
            <a:r>
              <a:rPr lang="en-US" sz="1000" dirty="0" err="1">
                <a:latin typeface="Calibri" panose="020F0502020204030204" pitchFamily="34" charset="0"/>
                <a:ea typeface="Cabin"/>
                <a:cs typeface="Calibri" panose="020F0502020204030204" pitchFamily="34" charset="0"/>
                <a:sym typeface="Cabin"/>
              </a:rPr>
              <a:t>EarthScope</a:t>
            </a:r>
            <a:r>
              <a:rPr lang="en-US" sz="1000" dirty="0">
                <a:latin typeface="Calibri" panose="020F0502020204030204" pitchFamily="34" charset="0"/>
                <a:ea typeface="Cabin"/>
                <a:cs typeface="Calibri" panose="020F0502020204030204" pitchFamily="34" charset="0"/>
                <a:sym typeface="Cabin"/>
              </a:rPr>
              <a:t>, PBO)</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FAIR – Fairbanks, AK (NASA, JPL)</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CDB8 – Cold Bay, AK (FAA)</a:t>
            </a:r>
            <a:endParaRPr sz="1000" dirty="0">
              <a:latin typeface="Calibri" panose="020F0502020204030204" pitchFamily="34" charset="0"/>
              <a:ea typeface="Cabin"/>
              <a:cs typeface="Calibri" panose="020F0502020204030204" pitchFamily="34" charset="0"/>
              <a:sym typeface="Cabin"/>
            </a:endParaRPr>
          </a:p>
          <a:p>
            <a:pPr marL="0" indent="0">
              <a:spcBef>
                <a:spcPts val="367"/>
              </a:spcBef>
              <a:buClr>
                <a:schemeClr val="dk1"/>
              </a:buClr>
              <a:buSzPts val="1200"/>
            </a:pPr>
            <a:endParaRPr dirty="0"/>
          </a:p>
          <a:p>
            <a:pPr marL="0" indent="0">
              <a:spcBef>
                <a:spcPts val="367"/>
              </a:spcBef>
            </a:pPr>
            <a:endParaRPr dirty="0"/>
          </a:p>
        </p:txBody>
      </p:sp>
      <p:sp>
        <p:nvSpPr>
          <p:cNvPr id="200" name="Google Shape;200;p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6</a:t>
            </a:fld>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9" name="Google Shape;249;p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sz="1000" dirty="0">
                <a:latin typeface="Calibri" panose="020F0502020204030204" pitchFamily="34" charset="0"/>
                <a:ea typeface="Cabin"/>
                <a:cs typeface="Calibri" panose="020F0502020204030204" pitchFamily="34" charset="0"/>
                <a:sym typeface="Cabin"/>
              </a:rPr>
              <a:t>GRAV-D consists of two parts – the initial airborne survey component has been the focus of progress updates at previous AMEC meetings b/c of importance of accurate heights in AMEC elevation collections (e.g. to support NHD updates, etc.)</a:t>
            </a:r>
            <a:endParaRPr sz="1000" dirty="0">
              <a:latin typeface="Calibri" panose="020F0502020204030204" pitchFamily="34" charset="0"/>
              <a:cs typeface="Calibri" panose="020F0502020204030204" pitchFamily="34" charset="0"/>
            </a:endParaRPr>
          </a:p>
          <a:p>
            <a:pPr marL="174708" indent="-174708">
              <a:spcBef>
                <a:spcPts val="367"/>
              </a:spcBef>
              <a:buClr>
                <a:schemeClr val="dk1"/>
              </a:buClr>
              <a:buSzPts val="1200"/>
              <a:buFont typeface="Arial"/>
              <a:buChar char="•"/>
            </a:pPr>
            <a:r>
              <a:rPr lang="en-US" sz="1000" dirty="0">
                <a:latin typeface="Calibri" panose="020F0502020204030204" pitchFamily="34" charset="0"/>
                <a:ea typeface="Cabin"/>
                <a:cs typeface="Calibri" panose="020F0502020204030204" pitchFamily="34" charset="0"/>
                <a:sym typeface="Cabin"/>
              </a:rPr>
              <a:t>As of July 2018, airborne gravity surveys are on schedule at 100% complete over the GRAV-D target area for mainland Alaska</a:t>
            </a:r>
            <a:endParaRPr sz="1000" dirty="0">
              <a:latin typeface="Calibri" panose="020F0502020204030204" pitchFamily="34" charset="0"/>
              <a:cs typeface="Calibri" panose="020F0502020204030204" pitchFamily="34" charset="0"/>
            </a:endParaRPr>
          </a:p>
          <a:p>
            <a:pPr marL="174708" indent="-174708">
              <a:spcBef>
                <a:spcPts val="367"/>
              </a:spcBef>
              <a:buClr>
                <a:schemeClr val="dk1"/>
              </a:buClr>
              <a:buSzPts val="1200"/>
              <a:buFont typeface="Arial"/>
              <a:buChar char="•"/>
            </a:pPr>
            <a:r>
              <a:rPr lang="en-US" sz="1000" dirty="0">
                <a:latin typeface="Calibri" panose="020F0502020204030204" pitchFamily="34" charset="0"/>
                <a:ea typeface="Cabin"/>
                <a:cs typeface="Calibri" panose="020F0502020204030204" pitchFamily="34" charset="0"/>
                <a:sym typeface="Cabin"/>
              </a:rPr>
              <a:t>All of mainland Alaska GRAV-D data will be included in xGEOID19 (annual experimental geoid model); </a:t>
            </a:r>
            <a:r>
              <a:rPr lang="en-US" sz="1000" dirty="0" err="1">
                <a:latin typeface="Calibri" panose="020F0502020204030204" pitchFamily="34" charset="0"/>
                <a:ea typeface="Cabin"/>
                <a:cs typeface="Calibri" panose="020F0502020204030204" pitchFamily="34" charset="0"/>
                <a:sym typeface="Cabin"/>
              </a:rPr>
              <a:t>xGeoid</a:t>
            </a:r>
            <a:r>
              <a:rPr lang="en-US" sz="1000" dirty="0">
                <a:latin typeface="Calibri" panose="020F0502020204030204" pitchFamily="34" charset="0"/>
                <a:ea typeface="Cabin"/>
                <a:cs typeface="Calibri" panose="020F0502020204030204" pitchFamily="34" charset="0"/>
                <a:sym typeface="Cabin"/>
              </a:rPr>
              <a:t> model is recommended for use in elevation-based NHD </a:t>
            </a:r>
            <a:r>
              <a:rPr lang="en-US" sz="1000" dirty="0" err="1">
                <a:latin typeface="Calibri" panose="020F0502020204030204" pitchFamily="34" charset="0"/>
                <a:ea typeface="Cabin"/>
                <a:cs typeface="Calibri" panose="020F0502020204030204" pitchFamily="34" charset="0"/>
                <a:sym typeface="Cabin"/>
              </a:rPr>
              <a:t>linework</a:t>
            </a:r>
            <a:r>
              <a:rPr lang="en-US" sz="1000" dirty="0">
                <a:latin typeface="Calibri" panose="020F0502020204030204" pitchFamily="34" charset="0"/>
                <a:ea typeface="Cabin"/>
                <a:cs typeface="Calibri" panose="020F0502020204030204" pitchFamily="34" charset="0"/>
                <a:sym typeface="Cabin"/>
              </a:rPr>
              <a:t> updates</a:t>
            </a:r>
            <a:endParaRPr sz="1000" dirty="0">
              <a:latin typeface="Calibri" panose="020F0502020204030204" pitchFamily="34" charset="0"/>
              <a:cs typeface="Calibri" panose="020F0502020204030204" pitchFamily="34" charset="0"/>
            </a:endParaRPr>
          </a:p>
          <a:p>
            <a:pPr marL="174708" indent="-174708">
              <a:spcBef>
                <a:spcPts val="367"/>
              </a:spcBef>
              <a:buClr>
                <a:schemeClr val="dk1"/>
              </a:buClr>
              <a:buSzPts val="1200"/>
              <a:buFont typeface="Arial"/>
              <a:buChar char="•"/>
            </a:pPr>
            <a:r>
              <a:rPr lang="en-US" sz="1000" dirty="0">
                <a:latin typeface="Calibri" panose="020F0502020204030204" pitchFamily="34" charset="0"/>
                <a:ea typeface="Cabin"/>
                <a:cs typeface="Calibri" panose="020F0502020204030204" pitchFamily="34" charset="0"/>
                <a:sym typeface="Cabin"/>
              </a:rPr>
              <a:t>A key final product of complete airborne campaign is GEOID2022, which will provide GPS access to the NSRS</a:t>
            </a:r>
            <a:endParaRPr sz="1000" dirty="0">
              <a:latin typeface="Calibri" panose="020F0502020204030204" pitchFamily="34" charset="0"/>
              <a:cs typeface="Calibri" panose="020F0502020204030204" pitchFamily="34" charset="0"/>
            </a:endParaRPr>
          </a:p>
          <a:p>
            <a:pPr marL="174708" indent="-174708">
              <a:spcBef>
                <a:spcPts val="367"/>
              </a:spcBef>
              <a:buClr>
                <a:schemeClr val="dk1"/>
              </a:buClr>
              <a:buSzPts val="1200"/>
              <a:buFont typeface="Arial"/>
              <a:buChar char="•"/>
            </a:pPr>
            <a:r>
              <a:rPr lang="en-US" sz="1000" dirty="0">
                <a:latin typeface="Calibri" panose="020F0502020204030204" pitchFamily="34" charset="0"/>
                <a:ea typeface="Cabin"/>
                <a:cs typeface="Calibri" panose="020F0502020204030204" pitchFamily="34" charset="0"/>
                <a:sym typeface="Cabin"/>
              </a:rPr>
              <a:t>As scheduled, airborne surveys will pause in Alaska for several years to complete collections over other parts of US</a:t>
            </a:r>
            <a:endParaRPr sz="1000" dirty="0">
              <a:latin typeface="Calibri" panose="020F0502020204030204" pitchFamily="34" charset="0"/>
              <a:cs typeface="Calibri" panose="020F0502020204030204" pitchFamily="34" charset="0"/>
            </a:endParaRPr>
          </a:p>
          <a:p>
            <a:pPr marL="174708" indent="-174708">
              <a:spcBef>
                <a:spcPts val="367"/>
              </a:spcBef>
              <a:buClr>
                <a:schemeClr val="dk1"/>
              </a:buClr>
              <a:buSzPts val="1200"/>
              <a:buFont typeface="Arial"/>
              <a:buChar char="•"/>
            </a:pPr>
            <a:r>
              <a:rPr lang="en-US" sz="1000" dirty="0">
                <a:latin typeface="Calibri" panose="020F0502020204030204" pitchFamily="34" charset="0"/>
                <a:ea typeface="Cabin"/>
                <a:cs typeface="Calibri" panose="020F0502020204030204" pitchFamily="34" charset="0"/>
                <a:sym typeface="Cabin"/>
              </a:rPr>
              <a:t>Aleutian gravity surveys will resume at date closer to NSRS modernization in 2022 to fully leverage possible UAS approaches</a:t>
            </a:r>
            <a:endParaRPr sz="1000" dirty="0">
              <a:latin typeface="Calibri" panose="020F0502020204030204" pitchFamily="34" charset="0"/>
              <a:cs typeface="Calibri" panose="020F0502020204030204" pitchFamily="34" charset="0"/>
            </a:endParaRPr>
          </a:p>
          <a:p>
            <a:pPr marL="0" indent="0">
              <a:spcBef>
                <a:spcPts val="367"/>
              </a:spcBef>
            </a:pPr>
            <a:endParaRPr dirty="0">
              <a:latin typeface="Cabin"/>
              <a:ea typeface="Cabin"/>
              <a:cs typeface="Cabin"/>
              <a:sym typeface="Cabin"/>
            </a:endParaRPr>
          </a:p>
        </p:txBody>
      </p:sp>
      <p:sp>
        <p:nvSpPr>
          <p:cNvPr id="250" name="Google Shape;250;p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7</a:t>
            </a:fld>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The xGeoid18A model utilizes all available data and current best computational methods, excluding GRAV-D (Gravity for the Redefinition of the American Vertical Datum) airborne gravity data, while the xGEOID18B model includes GRAV-D airborne gravity data as well. The </a:t>
            </a:r>
            <a:r>
              <a:rPr lang="en-US" sz="1000" dirty="0" err="1">
                <a:latin typeface="Calibri" panose="020F0502020204030204" pitchFamily="34" charset="0"/>
                <a:ea typeface="Cabin"/>
                <a:cs typeface="Calibri" panose="020F0502020204030204" pitchFamily="34" charset="0"/>
                <a:sym typeface="Cabin"/>
              </a:rPr>
              <a:t>xGEOIDs</a:t>
            </a:r>
            <a:r>
              <a:rPr lang="en-US" sz="1000" dirty="0">
                <a:latin typeface="Calibri" panose="020F0502020204030204" pitchFamily="34" charset="0"/>
                <a:ea typeface="Cabin"/>
                <a:cs typeface="Calibri" panose="020F0502020204030204" pitchFamily="34" charset="0"/>
                <a:sym typeface="Cabin"/>
              </a:rPr>
              <a:t> provide a preliminary, but increasingly accurate, view of the changes expected from the scheduled 2022 release of a new geopotential datum. </a:t>
            </a:r>
            <a:endParaRPr sz="1000" dirty="0">
              <a:latin typeface="Calibri" panose="020F0502020204030204" pitchFamily="34" charset="0"/>
              <a:cs typeface="Calibri" panose="020F0502020204030204" pitchFamily="34" charset="0"/>
            </a:endParaRPr>
          </a:p>
          <a:p>
            <a:pPr marL="0" indent="0">
              <a:spcBef>
                <a:spcPts val="367"/>
              </a:spcBef>
              <a:buClr>
                <a:schemeClr val="dk1"/>
              </a:buClr>
              <a:buSzPts val="1200"/>
            </a:pPr>
            <a:endParaRPr sz="1000" dirty="0">
              <a:latin typeface="Calibri" panose="020F0502020204030204" pitchFamily="34" charset="0"/>
              <a:ea typeface="Cabin"/>
              <a:cs typeface="Calibri" panose="020F0502020204030204" pitchFamily="34" charset="0"/>
              <a:sym typeface="Cabin"/>
            </a:endParaRPr>
          </a:p>
          <a:p>
            <a:pPr marL="0" indent="0">
              <a:spcBef>
                <a:spcPts val="367"/>
              </a:spcBef>
              <a:buClr>
                <a:schemeClr val="dk1"/>
              </a:buClr>
              <a:buSzPts val="1200"/>
            </a:pPr>
            <a:r>
              <a:rPr lang="en-US" sz="1000" dirty="0">
                <a:latin typeface="Calibri" panose="020F0502020204030204" pitchFamily="34" charset="0"/>
                <a:ea typeface="Cabin"/>
                <a:cs typeface="Calibri" panose="020F0502020204030204" pitchFamily="34" charset="0"/>
                <a:sym typeface="Cabin"/>
              </a:rPr>
              <a:t>In FY18, for the first time an experimental Deflection of the Vertical model—xDEFLEC2018 (not shown)—was also generated. The deflection of the vertical is used to relate the orientation of a locally leveled instrument to a spatial reference system. </a:t>
            </a:r>
            <a:r>
              <a:rPr lang="en-US" dirty="0">
                <a:latin typeface="Cabin"/>
                <a:ea typeface="Cabin"/>
                <a:cs typeface="Cabin"/>
                <a:sym typeface="Cabin"/>
              </a:rPr>
              <a:t> </a:t>
            </a:r>
            <a:endParaRPr dirty="0"/>
          </a:p>
        </p:txBody>
      </p:sp>
      <p:sp>
        <p:nvSpPr>
          <p:cNvPr id="259" name="Google Shape;259;p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3" name="Google Shape;213;p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dirty="0">
              <a:latin typeface="Cabin"/>
              <a:ea typeface="Cabin"/>
              <a:cs typeface="Cabin"/>
              <a:sym typeface="Cabin"/>
            </a:endParaRPr>
          </a:p>
        </p:txBody>
      </p:sp>
      <p:sp>
        <p:nvSpPr>
          <p:cNvPr id="214" name="Google Shape;214;p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pPr algn="r">
                <a:buSzPts val="1200"/>
              </a:pPr>
              <a:t>9</a:t>
            </a:fld>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2" name="Google Shape;72;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3" name="Google Shape;73;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4" name="Google Shape;74;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 name="Google Shape;75;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8" name="Google Shape;78;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9" name="Google Shape;79;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Google Shape;80;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1" name="Google Shape;81;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1" name="Google Shape;91;p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 name="Google Shape;92;p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1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4" name="Google Shape;94;p1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5" name="Google Shape;95;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1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8" name="Google Shape;98;p1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9" name="Google Shape;99;p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
        <p:cNvGrpSpPr/>
        <p:nvPr/>
      </p:nvGrpSpPr>
      <p:grpSpPr>
        <a:xfrm>
          <a:off x="0" y="0"/>
          <a:ext cx="0" cy="0"/>
          <a:chOff x="0" y="0"/>
          <a:chExt cx="0" cy="0"/>
        </a:xfrm>
      </p:grpSpPr>
      <p:sp>
        <p:nvSpPr>
          <p:cNvPr id="101" name="Google Shape;101;p1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2" name="Google Shape;102;p1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03" name="Google Shape;103;p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4" name="Google Shape;104;p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 name="Google Shape;105;p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8" name="Google Shape;108;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9" name="Google Shape;109;p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Google Shape;110;p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Google Shape;111;p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4" name="Google Shape;114;p1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15" name="Google Shape;115;p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 name="Google Shape;116;p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Google Shape;117;p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0" name="Google Shape;120;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1" name="Google Shape;121;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2" name="Google Shape;122;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3" name="Google Shape;123;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4" name="Google Shape;124;p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 name="Google Shape;125;p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 name="Google Shape;126;p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9" name="Google Shape;129;p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 name="Google Shape;130;p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 name="Google Shape;131;p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4" name="Google Shape;134;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5" name="Google Shape;135;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6" name="Google Shape;136;p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 name="Google Shape;137;p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 name="Google Shape;138;p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2" name="Google Shape;22;p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1" name="Google Shape;141;p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2" name="Google Shape;142;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3" name="Google Shape;143;p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 name="Google Shape;144;p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 name="Google Shape;145;p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8" name="Google Shape;148;p2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9" name="Google Shape;149;p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 name="Google Shape;150;p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4" name="Google Shape;154;p2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5" name="Google Shape;155;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6" name="Google Shape;156;p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 name="Google Shape;157;p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152400"/>
            <a:ext cx="8229600" cy="792162"/>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 name="Google Shape;29;p4"/>
          <p:cNvSpPr txBox="1">
            <a:spLocks noGrp="1"/>
          </p:cNvSpPr>
          <p:nvPr>
            <p:ph type="body" idx="1"/>
          </p:nvPr>
        </p:nvSpPr>
        <p:spPr>
          <a:xfrm>
            <a:off x="457200" y="1371600"/>
            <a:ext cx="8229600" cy="47545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 name="Google Shape;32;p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3" name="Google Shape;33;p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5" name="Google Shape;35;p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6" name="Google Shape;36;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 name="Google Shape;37;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 name="Google Shape;38;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
        <p:cNvGrpSpPr/>
        <p:nvPr/>
      </p:nvGrpSpPr>
      <p:grpSpPr>
        <a:xfrm>
          <a:off x="0" y="0"/>
          <a:ext cx="0" cy="0"/>
          <a:chOff x="0" y="0"/>
          <a:chExt cx="0" cy="0"/>
        </a:xfrm>
      </p:grpSpPr>
      <p:sp>
        <p:nvSpPr>
          <p:cNvPr id="40" name="Google Shape;40;p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1" name="Google Shape;41;p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2" name="Google Shape;42;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 name="Google Shape;44;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7" name="Google Shape;47;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48" name="Google Shape;48;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9" name="Google Shape;49;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 name="Google Shape;50;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3" name="Google Shape;53;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8" name="Google Shape;58;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 name="Google Shape;59;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0" name="Google Shape;60;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Google Shape;61;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5" name="Google Shape;65;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6" name="Google Shape;66;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7" name="Google Shape;67;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9" name="Google Shape;69;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5" name="Google Shape;15;p1" descr="Plain bg"/>
          <p:cNvPicPr preferRelativeResize="0"/>
          <p:nvPr/>
        </p:nvPicPr>
        <p:blipFill rotWithShape="1">
          <a:blip r:embed="rId13">
            <a:alphaModFix/>
          </a:blip>
          <a:srcRect/>
          <a:stretch/>
        </p:blipFill>
        <p:spPr>
          <a:xfrm>
            <a:off x="0" y="0"/>
            <a:ext cx="9144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4" name="Google Shape;84;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5" name="Google Shape;85;p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88" name="Google Shape;88;p13" descr="Plain bg"/>
          <p:cNvPicPr preferRelativeResize="0"/>
          <p:nvPr/>
        </p:nvPicPr>
        <p:blipFill rotWithShape="1">
          <a:blip r:embed="rId13">
            <a:alphaModFix/>
          </a:blip>
          <a:srcRect/>
          <a:stretch/>
        </p:blipFill>
        <p:spPr>
          <a:xfrm>
            <a:off x="0" y="0"/>
            <a:ext cx="9144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5"/>
          <p:cNvSpPr/>
          <p:nvPr/>
        </p:nvSpPr>
        <p:spPr>
          <a:xfrm>
            <a:off x="1" y="1981200"/>
            <a:ext cx="9143999" cy="189275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0" i="0" u="none" strike="noStrike" cap="none" dirty="0">
                <a:solidFill>
                  <a:srgbClr val="000000"/>
                </a:solidFill>
                <a:latin typeface="Arial"/>
                <a:ea typeface="Arial"/>
                <a:cs typeface="Arial"/>
                <a:sym typeface="Arial"/>
              </a:rPr>
              <a:t>Enhancing Access to GPS-based Heights in Alaska </a:t>
            </a:r>
            <a:endParaRPr sz="2000" b="0" i="1" u="none" strike="noStrike" cap="none" dirty="0">
              <a:solidFill>
                <a:srgbClr val="000000"/>
              </a:solidFill>
              <a:latin typeface="Verdana"/>
              <a:ea typeface="Verdana"/>
              <a:cs typeface="Verdana"/>
              <a:sym typeface="Verdana"/>
            </a:endParaRPr>
          </a:p>
        </p:txBody>
      </p:sp>
      <p:sp>
        <p:nvSpPr>
          <p:cNvPr id="164" name="Google Shape;164;p25"/>
          <p:cNvSpPr/>
          <p:nvPr/>
        </p:nvSpPr>
        <p:spPr>
          <a:xfrm>
            <a:off x="2285999" y="4343400"/>
            <a:ext cx="4572000" cy="184665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0" i="0" u="none" strike="noStrike" cap="none" dirty="0">
                <a:solidFill>
                  <a:srgbClr val="000000"/>
                </a:solidFill>
                <a:latin typeface="Arial"/>
                <a:ea typeface="Arial"/>
                <a:cs typeface="Arial"/>
                <a:sym typeface="Arial"/>
              </a:rPr>
              <a:t>Juliana Blackwell</a:t>
            </a:r>
            <a:endParaRPr dirty="0"/>
          </a:p>
          <a:p>
            <a:pPr marL="0" marR="0" lvl="0" indent="0" algn="ctr" rtl="0">
              <a:spcBef>
                <a:spcPts val="0"/>
              </a:spcBef>
              <a:spcAft>
                <a:spcPts val="0"/>
              </a:spcAft>
              <a:buNone/>
            </a:pPr>
            <a:r>
              <a:rPr lang="en-US" sz="1800" b="0" i="0" u="none" strike="noStrike" cap="none" dirty="0">
                <a:solidFill>
                  <a:srgbClr val="000000"/>
                </a:solidFill>
                <a:latin typeface="Arial"/>
                <a:ea typeface="Arial"/>
                <a:cs typeface="Arial"/>
                <a:sym typeface="Arial"/>
              </a:rPr>
              <a:t>Director, National Geodetic Survey</a:t>
            </a:r>
            <a:endParaRPr dirty="0"/>
          </a:p>
          <a:p>
            <a:pPr marL="0" marR="0" lvl="0" indent="0" algn="ctr" rtl="0">
              <a:spcBef>
                <a:spcPts val="0"/>
              </a:spcBef>
              <a:spcAft>
                <a:spcPts val="0"/>
              </a:spcAft>
              <a:buNone/>
            </a:pPr>
            <a:endParaRPr sz="1800" b="1" i="0" u="none" strike="noStrike" cap="none" dirty="0">
              <a:solidFill>
                <a:srgbClr val="000000"/>
              </a:solidFill>
              <a:latin typeface="Arial"/>
              <a:ea typeface="Arial"/>
              <a:cs typeface="Arial"/>
              <a:sym typeface="Arial"/>
            </a:endParaRPr>
          </a:p>
          <a:p>
            <a:pPr marL="0" marR="0" lvl="0" indent="0" algn="ctr" rtl="0">
              <a:spcBef>
                <a:spcPts val="0"/>
              </a:spcBef>
              <a:spcAft>
                <a:spcPts val="0"/>
              </a:spcAft>
              <a:buNone/>
            </a:pPr>
            <a:r>
              <a:rPr lang="en-US" sz="1800" b="0" i="0" u="none" strike="noStrike" cap="none" dirty="0">
                <a:solidFill>
                  <a:srgbClr val="000000"/>
                </a:solidFill>
                <a:latin typeface="Arial"/>
                <a:ea typeface="Arial"/>
                <a:cs typeface="Arial"/>
                <a:sym typeface="Arial"/>
              </a:rPr>
              <a:t>August 29, 2018</a:t>
            </a:r>
            <a:endParaRPr dirty="0"/>
          </a:p>
          <a:p>
            <a:pPr marL="0" marR="0" lvl="0" indent="0" algn="ctr" rtl="0">
              <a:spcBef>
                <a:spcPts val="0"/>
              </a:spcBef>
              <a:spcAft>
                <a:spcPts val="0"/>
              </a:spcAft>
              <a:buNone/>
            </a:pPr>
            <a:r>
              <a:rPr lang="en-US" sz="1800" b="0" i="0" u="none" strike="noStrike" cap="none" dirty="0">
                <a:solidFill>
                  <a:srgbClr val="000000"/>
                </a:solidFill>
                <a:latin typeface="Arial"/>
                <a:ea typeface="Arial"/>
                <a:cs typeface="Arial"/>
                <a:sym typeface="Arial"/>
              </a:rPr>
              <a:t>Juneau, AK</a:t>
            </a:r>
            <a:endParaRPr dirty="0"/>
          </a:p>
          <a:p>
            <a:pPr marL="0" marR="0" lvl="0" indent="0" algn="ctr" rtl="0">
              <a:spcBef>
                <a:spcPts val="0"/>
              </a:spcBef>
              <a:spcAft>
                <a:spcPts val="0"/>
              </a:spcAft>
              <a:buNone/>
            </a:pPr>
            <a:endParaRPr sz="1800" b="0" i="0" u="none" strike="noStrike" cap="none" dirty="0">
              <a:solidFill>
                <a:srgbClr val="000000"/>
              </a:solidFill>
              <a:latin typeface="Arial"/>
              <a:ea typeface="Arial"/>
              <a:cs typeface="Arial"/>
              <a:sym typeface="Arial"/>
            </a:endParaRPr>
          </a:p>
        </p:txBody>
      </p:sp>
      <p:sp>
        <p:nvSpPr>
          <p:cNvPr id="165" name="Google Shape;165;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4"/>
          <p:cNvSpPr txBox="1">
            <a:spLocks noGrp="1"/>
          </p:cNvSpPr>
          <p:nvPr>
            <p:ph type="title"/>
          </p:nvPr>
        </p:nvSpPr>
        <p:spPr>
          <a:xfrm>
            <a:off x="11289" y="-228600"/>
            <a:ext cx="9144000" cy="1371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chemeClr val="dk2"/>
                </a:solidFill>
                <a:latin typeface="Arial"/>
                <a:ea typeface="Arial"/>
                <a:cs typeface="Arial"/>
                <a:sym typeface="Arial"/>
              </a:rPr>
              <a:t>Access to (and Gaps in) Local MLLW</a:t>
            </a:r>
            <a:endParaRPr dirty="0"/>
          </a:p>
        </p:txBody>
      </p:sp>
      <p:pic>
        <p:nvPicPr>
          <p:cNvPr id="271" name="Google Shape;271;p34"/>
          <p:cNvPicPr preferRelativeResize="0"/>
          <p:nvPr/>
        </p:nvPicPr>
        <p:blipFill rotWithShape="1">
          <a:blip r:embed="rId3">
            <a:alphaModFix/>
          </a:blip>
          <a:srcRect/>
          <a:stretch/>
        </p:blipFill>
        <p:spPr>
          <a:xfrm>
            <a:off x="380099" y="806183"/>
            <a:ext cx="8383801" cy="5245634"/>
          </a:xfrm>
          <a:prstGeom prst="rect">
            <a:avLst/>
          </a:prstGeom>
          <a:noFill/>
          <a:ln>
            <a:noFill/>
          </a:ln>
          <a:effectLst>
            <a:outerShdw blurRad="292100" dist="139700" dir="2700000" algn="tl" rotWithShape="0">
              <a:srgbClr val="333333">
                <a:alpha val="64705"/>
              </a:srgbClr>
            </a:outerShdw>
          </a:effectLst>
        </p:spPr>
      </p:pic>
      <p:sp>
        <p:nvSpPr>
          <p:cNvPr id="272" name="Google Shape;272;p34"/>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10</a:t>
            </a:fld>
            <a:endParaRPr sz="1400">
              <a:solidFill>
                <a:srgbClr val="000000"/>
              </a:solidFill>
              <a:latin typeface="Arial"/>
              <a:ea typeface="Arial"/>
              <a:cs typeface="Arial"/>
              <a:sym typeface="Arial"/>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35"/>
          <p:cNvPicPr preferRelativeResize="0">
            <a:picLocks noGrp="1"/>
          </p:cNvPicPr>
          <p:nvPr>
            <p:ph type="body" idx="1"/>
          </p:nvPr>
        </p:nvPicPr>
        <p:blipFill rotWithShape="1">
          <a:blip r:embed="rId3">
            <a:alphaModFix/>
          </a:blip>
          <a:srcRect t="9312" r="4838" b="35182"/>
          <a:stretch/>
        </p:blipFill>
        <p:spPr>
          <a:xfrm>
            <a:off x="723214" y="1118616"/>
            <a:ext cx="7697571" cy="4944605"/>
          </a:xfrm>
          <a:prstGeom prst="rect">
            <a:avLst/>
          </a:prstGeom>
          <a:noFill/>
          <a:ln w="9525" cap="flat" cmpd="sng">
            <a:solidFill>
              <a:schemeClr val="dk1"/>
            </a:solidFill>
            <a:prstDash val="solid"/>
            <a:round/>
            <a:headEnd type="none" w="sm" len="sm"/>
            <a:tailEnd type="none" w="sm" len="sm"/>
          </a:ln>
          <a:effectLst>
            <a:outerShdw blurRad="292100" dist="139700" dir="2700000" algn="tl" rotWithShape="0">
              <a:srgbClr val="333333">
                <a:alpha val="64705"/>
              </a:srgbClr>
            </a:outerShdw>
          </a:effectLst>
        </p:spPr>
      </p:pic>
      <p:sp>
        <p:nvSpPr>
          <p:cNvPr id="279" name="Google Shape;279;p35"/>
          <p:cNvSpPr txBox="1">
            <a:spLocks noGrp="1"/>
          </p:cNvSpPr>
          <p:nvPr>
            <p:ph type="title"/>
          </p:nvPr>
        </p:nvSpPr>
        <p:spPr>
          <a:xfrm>
            <a:off x="615601" y="0"/>
            <a:ext cx="785921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chemeClr val="dk2"/>
                </a:solidFill>
                <a:latin typeface="Arial"/>
                <a:ea typeface="Arial"/>
                <a:cs typeface="Arial"/>
                <a:sym typeface="Arial"/>
              </a:rPr>
              <a:t>Topography of the Sea Surface (TSS) Model for Southeast Alaska </a:t>
            </a:r>
            <a:r>
              <a:rPr lang="en-US" sz="3200" b="1" i="0" u="none" strike="noStrike" cap="none" dirty="0" err="1">
                <a:solidFill>
                  <a:schemeClr val="dk2"/>
                </a:solidFill>
                <a:latin typeface="Arial"/>
                <a:ea typeface="Arial"/>
                <a:cs typeface="Arial"/>
                <a:sym typeface="Arial"/>
              </a:rPr>
              <a:t>VDatum</a:t>
            </a:r>
            <a:endParaRPr sz="3200" b="1" i="0" u="none" strike="noStrike" cap="none" dirty="0">
              <a:solidFill>
                <a:schemeClr val="dk2"/>
              </a:solidFill>
              <a:latin typeface="Arial"/>
              <a:ea typeface="Arial"/>
              <a:cs typeface="Arial"/>
              <a:sym typeface="Arial"/>
            </a:endParaRPr>
          </a:p>
        </p:txBody>
      </p:sp>
      <p:sp>
        <p:nvSpPr>
          <p:cNvPr id="280" name="Google Shape;280;p35"/>
          <p:cNvSpPr txBox="1"/>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11</a:t>
            </a:fld>
            <a:endParaRPr sz="1400">
              <a:solidFill>
                <a:schemeClr val="dk1"/>
              </a:solidFill>
              <a:latin typeface="Arial"/>
              <a:ea typeface="Arial"/>
              <a:cs typeface="Arial"/>
              <a:sym typeface="Arial"/>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6389A3"/>
        </a:solidFill>
        <a:effectLst/>
      </p:bgPr>
    </p:bg>
    <p:spTree>
      <p:nvGrpSpPr>
        <p:cNvPr id="1" name="Shape 285"/>
        <p:cNvGrpSpPr/>
        <p:nvPr/>
      </p:nvGrpSpPr>
      <p:grpSpPr>
        <a:xfrm>
          <a:off x="0" y="0"/>
          <a:ext cx="0" cy="0"/>
          <a:chOff x="0" y="0"/>
          <a:chExt cx="0" cy="0"/>
        </a:xfrm>
      </p:grpSpPr>
      <p:sp>
        <p:nvSpPr>
          <p:cNvPr id="286" name="Google Shape;286;p36"/>
          <p:cNvSpPr/>
          <p:nvPr/>
        </p:nvSpPr>
        <p:spPr>
          <a:xfrm>
            <a:off x="0" y="609600"/>
            <a:ext cx="9144000" cy="6019800"/>
          </a:xfrm>
          <a:prstGeom prst="roundRect">
            <a:avLst>
              <a:gd name="adj" fmla="val 17436"/>
            </a:avLst>
          </a:prstGeom>
          <a:solidFill>
            <a:srgbClr val="A4BED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3D Datum</a:t>
            </a:r>
            <a:endParaRPr/>
          </a:p>
        </p:txBody>
      </p:sp>
      <p:sp>
        <p:nvSpPr>
          <p:cNvPr id="287" name="Google Shape;287;p36"/>
          <p:cNvSpPr/>
          <p:nvPr/>
        </p:nvSpPr>
        <p:spPr>
          <a:xfrm>
            <a:off x="1157288" y="5008563"/>
            <a:ext cx="2711450" cy="812800"/>
          </a:xfrm>
          <a:prstGeom prst="homePlate">
            <a:avLst>
              <a:gd name="adj" fmla="val 50000"/>
            </a:avLst>
          </a:prstGeom>
          <a:solidFill>
            <a:srgbClr val="98161A">
              <a:alpha val="25490"/>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88" name="Google Shape;288;p36"/>
          <p:cNvSpPr txBox="1"/>
          <p:nvPr/>
        </p:nvSpPr>
        <p:spPr>
          <a:xfrm>
            <a:off x="323056" y="-45243"/>
            <a:ext cx="8497888"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200" b="1" i="0" u="none" strike="noStrike" cap="none" dirty="0" err="1">
                <a:solidFill>
                  <a:srgbClr val="000000"/>
                </a:solidFill>
                <a:sym typeface="Arial"/>
              </a:rPr>
              <a:t>VDatum</a:t>
            </a:r>
            <a:r>
              <a:rPr lang="en-US" sz="3200" b="1" i="0" u="none" strike="noStrike" cap="none" dirty="0">
                <a:solidFill>
                  <a:srgbClr val="000000"/>
                </a:solidFill>
                <a:sym typeface="Arial"/>
              </a:rPr>
              <a:t> Transformation “Roadmap”</a:t>
            </a:r>
            <a:endParaRPr sz="3200" b="1" dirty="0"/>
          </a:p>
        </p:txBody>
      </p:sp>
      <p:sp>
        <p:nvSpPr>
          <p:cNvPr id="289" name="Google Shape;289;p36"/>
          <p:cNvSpPr/>
          <p:nvPr/>
        </p:nvSpPr>
        <p:spPr>
          <a:xfrm>
            <a:off x="3949700" y="609600"/>
            <a:ext cx="1727200" cy="6019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0" name="Google Shape;290;p36"/>
          <p:cNvSpPr/>
          <p:nvPr/>
        </p:nvSpPr>
        <p:spPr>
          <a:xfrm>
            <a:off x="2413000" y="2301875"/>
            <a:ext cx="1308100" cy="673100"/>
          </a:xfrm>
          <a:prstGeom prst="ellipse">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NAD83 (NSRS)</a:t>
            </a:r>
            <a:endParaRPr/>
          </a:p>
        </p:txBody>
      </p:sp>
      <p:sp>
        <p:nvSpPr>
          <p:cNvPr id="291" name="Google Shape;291;p36"/>
          <p:cNvSpPr/>
          <p:nvPr/>
        </p:nvSpPr>
        <p:spPr>
          <a:xfrm>
            <a:off x="4095750" y="2301875"/>
            <a:ext cx="1384300" cy="673100"/>
          </a:xfrm>
          <a:prstGeom prst="ellipse">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NAVD88</a:t>
            </a:r>
            <a:endParaRPr/>
          </a:p>
        </p:txBody>
      </p:sp>
      <p:sp>
        <p:nvSpPr>
          <p:cNvPr id="292" name="Google Shape;292;p36"/>
          <p:cNvSpPr/>
          <p:nvPr/>
        </p:nvSpPr>
        <p:spPr>
          <a:xfrm>
            <a:off x="6007100" y="2301875"/>
            <a:ext cx="1384300" cy="673100"/>
          </a:xfrm>
          <a:prstGeom prst="ellipse">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LMSL</a:t>
            </a:r>
            <a:endParaRPr/>
          </a:p>
        </p:txBody>
      </p:sp>
      <p:sp>
        <p:nvSpPr>
          <p:cNvPr id="293" name="Google Shape;293;p36"/>
          <p:cNvSpPr/>
          <p:nvPr/>
        </p:nvSpPr>
        <p:spPr>
          <a:xfrm>
            <a:off x="101600" y="1536700"/>
            <a:ext cx="1485900" cy="4406900"/>
          </a:xfrm>
          <a:prstGeom prst="roundRect">
            <a:avLst>
              <a:gd name="adj" fmla="val 16667"/>
            </a:avLst>
          </a:prstGeom>
          <a:solidFill>
            <a:srgbClr val="D8D8D8"/>
          </a:solidFill>
          <a:ln w="254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WGS84 (G1674)</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WGS84 (….)</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ITRF (…..)</a:t>
            </a:r>
            <a:endParaRPr/>
          </a:p>
          <a:p>
            <a:pPr marL="0" marR="0" lvl="0" indent="0" algn="l" rtl="0">
              <a:lnSpc>
                <a:spcPct val="100000"/>
              </a:lnSpc>
              <a:spcBef>
                <a:spcPts val="0"/>
              </a:spcBef>
              <a:spcAft>
                <a:spcPts val="0"/>
              </a:spcAft>
              <a:buClr>
                <a:srgbClr val="595959"/>
              </a:buClr>
              <a:buSzPts val="1400"/>
              <a:buFont typeface="Calibri"/>
              <a:buNone/>
            </a:pPr>
            <a:r>
              <a:rPr lang="en-US" sz="1400" b="0" i="0" u="none" strike="noStrike" cap="none">
                <a:solidFill>
                  <a:srgbClr val="595959"/>
                </a:solidFill>
                <a:latin typeface="Calibri"/>
                <a:ea typeface="Calibri"/>
                <a:cs typeface="Calibri"/>
                <a:sym typeface="Calibri"/>
              </a:rPr>
              <a:t>IGS08</a:t>
            </a:r>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p:txBody>
      </p:sp>
      <p:cxnSp>
        <p:nvCxnSpPr>
          <p:cNvPr id="294" name="Google Shape;294;p36"/>
          <p:cNvCxnSpPr>
            <a:endCxn id="290" idx="2"/>
          </p:cNvCxnSpPr>
          <p:nvPr/>
        </p:nvCxnSpPr>
        <p:spPr>
          <a:xfrm>
            <a:off x="1587400" y="2638425"/>
            <a:ext cx="825600" cy="0"/>
          </a:xfrm>
          <a:prstGeom prst="straightConnector1">
            <a:avLst/>
          </a:prstGeom>
          <a:noFill/>
          <a:ln w="38100" cap="flat" cmpd="sng">
            <a:solidFill>
              <a:schemeClr val="dk1"/>
            </a:solidFill>
            <a:prstDash val="solid"/>
            <a:round/>
            <a:headEnd type="triangle" w="med" len="med"/>
            <a:tailEnd type="triangle" w="med" len="med"/>
          </a:ln>
        </p:spPr>
      </p:cxnSp>
      <p:cxnSp>
        <p:nvCxnSpPr>
          <p:cNvPr id="295" name="Google Shape;295;p36"/>
          <p:cNvCxnSpPr/>
          <p:nvPr/>
        </p:nvCxnSpPr>
        <p:spPr>
          <a:xfrm rot="10800000" flipH="1">
            <a:off x="3689350" y="2638425"/>
            <a:ext cx="406400" cy="12700"/>
          </a:xfrm>
          <a:prstGeom prst="straightConnector1">
            <a:avLst/>
          </a:prstGeom>
          <a:noFill/>
          <a:ln w="38100" cap="flat" cmpd="sng">
            <a:solidFill>
              <a:schemeClr val="dk1"/>
            </a:solidFill>
            <a:prstDash val="solid"/>
            <a:round/>
            <a:headEnd type="triangle" w="med" len="med"/>
            <a:tailEnd type="triangle" w="med" len="med"/>
          </a:ln>
        </p:spPr>
      </p:cxnSp>
      <p:cxnSp>
        <p:nvCxnSpPr>
          <p:cNvPr id="296" name="Google Shape;296;p36"/>
          <p:cNvCxnSpPr>
            <a:endCxn id="292" idx="2"/>
          </p:cNvCxnSpPr>
          <p:nvPr/>
        </p:nvCxnSpPr>
        <p:spPr>
          <a:xfrm>
            <a:off x="5480000" y="2638425"/>
            <a:ext cx="527100" cy="0"/>
          </a:xfrm>
          <a:prstGeom prst="straightConnector1">
            <a:avLst/>
          </a:prstGeom>
          <a:noFill/>
          <a:ln w="38100" cap="flat" cmpd="sng">
            <a:solidFill>
              <a:schemeClr val="dk1"/>
            </a:solidFill>
            <a:prstDash val="solid"/>
            <a:round/>
            <a:headEnd type="triangle" w="med" len="med"/>
            <a:tailEnd type="triangle" w="med" len="med"/>
          </a:ln>
        </p:spPr>
      </p:cxnSp>
      <p:cxnSp>
        <p:nvCxnSpPr>
          <p:cNvPr id="297" name="Google Shape;297;p36"/>
          <p:cNvCxnSpPr/>
          <p:nvPr/>
        </p:nvCxnSpPr>
        <p:spPr>
          <a:xfrm>
            <a:off x="2032000" y="2651125"/>
            <a:ext cx="0" cy="476250"/>
          </a:xfrm>
          <a:prstGeom prst="straightConnector1">
            <a:avLst/>
          </a:prstGeom>
          <a:noFill/>
          <a:ln w="38100" cap="flat" cmpd="sng">
            <a:solidFill>
              <a:schemeClr val="dk1"/>
            </a:solidFill>
            <a:prstDash val="solid"/>
            <a:round/>
            <a:headEnd type="none" w="sm" len="sm"/>
            <a:tailEnd type="none" w="sm" len="sm"/>
          </a:ln>
        </p:spPr>
      </p:cxnSp>
      <p:sp>
        <p:nvSpPr>
          <p:cNvPr id="298" name="Google Shape;298;p36"/>
          <p:cNvSpPr/>
          <p:nvPr/>
        </p:nvSpPr>
        <p:spPr>
          <a:xfrm>
            <a:off x="2030413" y="3140075"/>
            <a:ext cx="1485900" cy="622300"/>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HTDP</a:t>
            </a:r>
            <a:endParaRPr/>
          </a:p>
          <a:p>
            <a:pPr marL="0" marR="0" lvl="0" indent="0" algn="ctr" rtl="0">
              <a:lnSpc>
                <a:spcPct val="100000"/>
              </a:lnSpc>
              <a:spcBef>
                <a:spcPts val="0"/>
              </a:spcBef>
              <a:spcAft>
                <a:spcPts val="0"/>
              </a:spcAft>
              <a:buClr>
                <a:srgbClr val="000000"/>
              </a:buClr>
              <a:buSzPts val="1200"/>
              <a:buFont typeface="Calibri"/>
              <a:buNone/>
            </a:pPr>
            <a:r>
              <a:rPr lang="en-US" sz="1200" b="0" i="1" u="none" strike="noStrike" cap="none">
                <a:solidFill>
                  <a:srgbClr val="000000"/>
                </a:solidFill>
                <a:latin typeface="Calibri"/>
                <a:ea typeface="Calibri"/>
                <a:cs typeface="Calibri"/>
                <a:sym typeface="Calibri"/>
              </a:rPr>
              <a:t>(14 Parameter + velocities)</a:t>
            </a:r>
            <a:endParaRPr/>
          </a:p>
        </p:txBody>
      </p:sp>
      <p:sp>
        <p:nvSpPr>
          <p:cNvPr id="299" name="Google Shape;299;p36"/>
          <p:cNvSpPr/>
          <p:nvPr/>
        </p:nvSpPr>
        <p:spPr>
          <a:xfrm>
            <a:off x="4064000" y="3136900"/>
            <a:ext cx="889000" cy="825500"/>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GEOID12B</a:t>
            </a:r>
            <a:endParaRPr/>
          </a:p>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GEOID12A</a:t>
            </a:r>
            <a:endParaRPr/>
          </a:p>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GEOID….</a:t>
            </a:r>
            <a:endParaRPr/>
          </a:p>
        </p:txBody>
      </p:sp>
      <p:sp>
        <p:nvSpPr>
          <p:cNvPr id="300" name="Google Shape;300;p36"/>
          <p:cNvSpPr/>
          <p:nvPr/>
        </p:nvSpPr>
        <p:spPr>
          <a:xfrm>
            <a:off x="5734050" y="3136900"/>
            <a:ext cx="469900" cy="622300"/>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TSS</a:t>
            </a:r>
            <a:endParaRPr/>
          </a:p>
        </p:txBody>
      </p:sp>
      <p:cxnSp>
        <p:nvCxnSpPr>
          <p:cNvPr id="301" name="Google Shape;301;p36"/>
          <p:cNvCxnSpPr/>
          <p:nvPr/>
        </p:nvCxnSpPr>
        <p:spPr>
          <a:xfrm>
            <a:off x="7391400" y="2663825"/>
            <a:ext cx="527050" cy="3175"/>
          </a:xfrm>
          <a:prstGeom prst="straightConnector1">
            <a:avLst/>
          </a:prstGeom>
          <a:noFill/>
          <a:ln w="38100" cap="flat" cmpd="sng">
            <a:solidFill>
              <a:schemeClr val="dk1"/>
            </a:solidFill>
            <a:prstDash val="solid"/>
            <a:round/>
            <a:headEnd type="triangle" w="med" len="med"/>
            <a:tailEnd type="triangle" w="med" len="med"/>
          </a:ln>
        </p:spPr>
      </p:cxnSp>
      <p:sp>
        <p:nvSpPr>
          <p:cNvPr id="302" name="Google Shape;302;p36"/>
          <p:cNvSpPr/>
          <p:nvPr/>
        </p:nvSpPr>
        <p:spPr>
          <a:xfrm>
            <a:off x="7918450" y="1704975"/>
            <a:ext cx="1152525" cy="1873250"/>
          </a:xfrm>
          <a:prstGeom prst="roundRect">
            <a:avLst>
              <a:gd name="adj" fmla="val 16667"/>
            </a:avLst>
          </a:prstGeom>
          <a:solidFill>
            <a:srgbClr val="999999"/>
          </a:solidFill>
          <a:ln w="25400" cap="flat" cmpd="sng">
            <a:solidFill>
              <a:srgbClr val="163F6B"/>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MHHW</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MHW</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MTL</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DTL</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MLW</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MLLW</a:t>
            </a:r>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p:txBody>
      </p:sp>
      <p:sp>
        <p:nvSpPr>
          <p:cNvPr id="303" name="Google Shape;303;p36"/>
          <p:cNvSpPr/>
          <p:nvPr/>
        </p:nvSpPr>
        <p:spPr>
          <a:xfrm>
            <a:off x="4070350" y="4965700"/>
            <a:ext cx="1600200" cy="904875"/>
          </a:xfrm>
          <a:prstGeom prst="ellipse">
            <a:avLst/>
          </a:prstGeom>
          <a:solidFill>
            <a:srgbClr val="3F3F3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XGEOIDXXb (IGS08)</a:t>
            </a:r>
            <a:endParaRPr/>
          </a:p>
        </p:txBody>
      </p:sp>
      <p:cxnSp>
        <p:nvCxnSpPr>
          <p:cNvPr id="304" name="Google Shape;304;p36"/>
          <p:cNvCxnSpPr>
            <a:endCxn id="303" idx="2"/>
          </p:cNvCxnSpPr>
          <p:nvPr/>
        </p:nvCxnSpPr>
        <p:spPr>
          <a:xfrm>
            <a:off x="774550" y="5407038"/>
            <a:ext cx="3295800" cy="11100"/>
          </a:xfrm>
          <a:prstGeom prst="straightConnector1">
            <a:avLst/>
          </a:prstGeom>
          <a:noFill/>
          <a:ln w="38100" cap="flat" cmpd="sng">
            <a:solidFill>
              <a:schemeClr val="dk1"/>
            </a:solidFill>
            <a:prstDash val="solid"/>
            <a:round/>
            <a:headEnd type="triangle" w="med" len="med"/>
            <a:tailEnd type="triangle" w="med" len="med"/>
          </a:ln>
        </p:spPr>
      </p:cxnSp>
      <p:cxnSp>
        <p:nvCxnSpPr>
          <p:cNvPr id="305" name="Google Shape;305;p36"/>
          <p:cNvCxnSpPr/>
          <p:nvPr/>
        </p:nvCxnSpPr>
        <p:spPr>
          <a:xfrm>
            <a:off x="2819400" y="5114925"/>
            <a:ext cx="0" cy="292100"/>
          </a:xfrm>
          <a:prstGeom prst="straightConnector1">
            <a:avLst/>
          </a:prstGeom>
          <a:noFill/>
          <a:ln w="38100" cap="flat" cmpd="sng">
            <a:solidFill>
              <a:schemeClr val="dk1"/>
            </a:solidFill>
            <a:prstDash val="solid"/>
            <a:round/>
            <a:headEnd type="none" w="sm" len="sm"/>
            <a:tailEnd type="none" w="sm" len="sm"/>
          </a:ln>
        </p:spPr>
      </p:cxnSp>
      <p:sp>
        <p:nvSpPr>
          <p:cNvPr id="306" name="Google Shape;306;p36"/>
          <p:cNvSpPr/>
          <p:nvPr/>
        </p:nvSpPr>
        <p:spPr>
          <a:xfrm>
            <a:off x="2820988" y="4554538"/>
            <a:ext cx="1004887" cy="571500"/>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xGEOIDXXb</a:t>
            </a:r>
            <a:endParaRPr sz="1200" b="0" i="0" u="none" strike="noStrike" cap="none">
              <a:solidFill>
                <a:srgbClr val="000000"/>
              </a:solidFill>
              <a:latin typeface="Calibri"/>
              <a:ea typeface="Calibri"/>
              <a:cs typeface="Calibri"/>
              <a:sym typeface="Calibri"/>
            </a:endParaRPr>
          </a:p>
        </p:txBody>
      </p:sp>
      <p:cxnSp>
        <p:nvCxnSpPr>
          <p:cNvPr id="307" name="Google Shape;307;p36"/>
          <p:cNvCxnSpPr/>
          <p:nvPr/>
        </p:nvCxnSpPr>
        <p:spPr>
          <a:xfrm>
            <a:off x="7677150" y="2651125"/>
            <a:ext cx="0" cy="476250"/>
          </a:xfrm>
          <a:prstGeom prst="straightConnector1">
            <a:avLst/>
          </a:prstGeom>
          <a:noFill/>
          <a:ln w="38100" cap="flat" cmpd="sng">
            <a:solidFill>
              <a:schemeClr val="dk1"/>
            </a:solidFill>
            <a:prstDash val="solid"/>
            <a:round/>
            <a:headEnd type="none" w="sm" len="sm"/>
            <a:tailEnd type="none" w="sm" len="sm"/>
          </a:ln>
        </p:spPr>
      </p:cxnSp>
      <p:sp>
        <p:nvSpPr>
          <p:cNvPr id="308" name="Google Shape;308;p36"/>
          <p:cNvSpPr/>
          <p:nvPr/>
        </p:nvSpPr>
        <p:spPr>
          <a:xfrm>
            <a:off x="6859588" y="3136900"/>
            <a:ext cx="825500" cy="622300"/>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Tidal Models</a:t>
            </a:r>
            <a:endParaRPr/>
          </a:p>
        </p:txBody>
      </p:sp>
      <p:cxnSp>
        <p:nvCxnSpPr>
          <p:cNvPr id="309" name="Google Shape;309;p36"/>
          <p:cNvCxnSpPr/>
          <p:nvPr/>
        </p:nvCxnSpPr>
        <p:spPr>
          <a:xfrm>
            <a:off x="77788" y="1270000"/>
            <a:ext cx="8969375" cy="0"/>
          </a:xfrm>
          <a:prstGeom prst="straightConnector1">
            <a:avLst/>
          </a:prstGeom>
          <a:noFill/>
          <a:ln w="19050" cap="flat" cmpd="sng">
            <a:solidFill>
              <a:schemeClr val="dk1"/>
            </a:solidFill>
            <a:prstDash val="solid"/>
            <a:round/>
            <a:headEnd type="none" w="sm" len="sm"/>
            <a:tailEnd type="none" w="sm" len="sm"/>
          </a:ln>
        </p:spPr>
      </p:cxnSp>
      <p:sp>
        <p:nvSpPr>
          <p:cNvPr id="310" name="Google Shape;310;p36"/>
          <p:cNvSpPr txBox="1"/>
          <p:nvPr/>
        </p:nvSpPr>
        <p:spPr>
          <a:xfrm>
            <a:off x="1338263" y="711200"/>
            <a:ext cx="1736725" cy="461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3D/Ellipsoid</a:t>
            </a:r>
            <a:endParaRPr/>
          </a:p>
        </p:txBody>
      </p:sp>
      <p:sp>
        <p:nvSpPr>
          <p:cNvPr id="311" name="Google Shape;311;p36"/>
          <p:cNvSpPr txBox="1"/>
          <p:nvPr/>
        </p:nvSpPr>
        <p:spPr>
          <a:xfrm>
            <a:off x="3954463" y="727075"/>
            <a:ext cx="1722437" cy="431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E8853"/>
              </a:buClr>
              <a:buSzPts val="2200"/>
              <a:buFont typeface="Calibri"/>
              <a:buNone/>
            </a:pPr>
            <a:r>
              <a:rPr lang="en-US" sz="2200" b="1" i="0" u="none" strike="noStrike" cap="none">
                <a:solidFill>
                  <a:srgbClr val="3E8853"/>
                </a:solidFill>
                <a:latin typeface="Calibri"/>
                <a:ea typeface="Calibri"/>
                <a:cs typeface="Calibri"/>
                <a:sym typeface="Calibri"/>
              </a:rPr>
              <a:t>Orthometric</a:t>
            </a:r>
            <a:endParaRPr/>
          </a:p>
        </p:txBody>
      </p:sp>
      <p:sp>
        <p:nvSpPr>
          <p:cNvPr id="312" name="Google Shape;312;p36"/>
          <p:cNvSpPr txBox="1"/>
          <p:nvPr/>
        </p:nvSpPr>
        <p:spPr>
          <a:xfrm>
            <a:off x="5653088" y="708025"/>
            <a:ext cx="3490912" cy="4619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2400"/>
              <a:buFont typeface="Calibri"/>
              <a:buNone/>
            </a:pPr>
            <a:r>
              <a:rPr lang="en-US" sz="2400" b="1" i="0" u="none" strike="noStrike" cap="none">
                <a:solidFill>
                  <a:srgbClr val="002060"/>
                </a:solidFill>
                <a:latin typeface="Calibri"/>
                <a:ea typeface="Calibri"/>
                <a:cs typeface="Calibri"/>
                <a:sym typeface="Calibri"/>
              </a:rPr>
              <a:t>Tidal</a:t>
            </a:r>
            <a:endParaRPr/>
          </a:p>
        </p:txBody>
      </p:sp>
      <p:cxnSp>
        <p:nvCxnSpPr>
          <p:cNvPr id="313" name="Google Shape;313;p36"/>
          <p:cNvCxnSpPr/>
          <p:nvPr/>
        </p:nvCxnSpPr>
        <p:spPr>
          <a:xfrm>
            <a:off x="3892550" y="2651125"/>
            <a:ext cx="177800" cy="485775"/>
          </a:xfrm>
          <a:prstGeom prst="straightConnector1">
            <a:avLst/>
          </a:prstGeom>
          <a:noFill/>
          <a:ln w="38100" cap="flat" cmpd="sng">
            <a:solidFill>
              <a:schemeClr val="dk1"/>
            </a:solidFill>
            <a:prstDash val="solid"/>
            <a:round/>
            <a:headEnd type="none" w="sm" len="sm"/>
            <a:tailEnd type="none" w="sm" len="sm"/>
          </a:ln>
        </p:spPr>
      </p:cxnSp>
      <p:cxnSp>
        <p:nvCxnSpPr>
          <p:cNvPr id="314" name="Google Shape;314;p36"/>
          <p:cNvCxnSpPr/>
          <p:nvPr/>
        </p:nvCxnSpPr>
        <p:spPr>
          <a:xfrm>
            <a:off x="5743575" y="2651125"/>
            <a:ext cx="165100" cy="485775"/>
          </a:xfrm>
          <a:prstGeom prst="straightConnector1">
            <a:avLst/>
          </a:prstGeom>
          <a:noFill/>
          <a:ln w="38100" cap="flat" cmpd="sng">
            <a:solidFill>
              <a:schemeClr val="dk1"/>
            </a:solidFill>
            <a:prstDash val="solid"/>
            <a:round/>
            <a:headEnd type="none" w="sm" len="sm"/>
            <a:tailEnd type="none" w="sm" len="sm"/>
          </a:ln>
        </p:spPr>
      </p:cxnSp>
      <p:cxnSp>
        <p:nvCxnSpPr>
          <p:cNvPr id="315" name="Google Shape;315;p36"/>
          <p:cNvCxnSpPr/>
          <p:nvPr/>
        </p:nvCxnSpPr>
        <p:spPr>
          <a:xfrm rot="10800000">
            <a:off x="4779963" y="2854325"/>
            <a:ext cx="0" cy="412750"/>
          </a:xfrm>
          <a:prstGeom prst="straightConnector1">
            <a:avLst/>
          </a:prstGeom>
          <a:noFill/>
          <a:ln w="38100" cap="flat" cmpd="sng">
            <a:solidFill>
              <a:schemeClr val="dk1"/>
            </a:solidFill>
            <a:prstDash val="solid"/>
            <a:round/>
            <a:headEnd type="triangle" w="med" len="med"/>
            <a:tailEnd type="triangle" w="med" len="med"/>
          </a:ln>
        </p:spPr>
      </p:cxnSp>
      <p:sp>
        <p:nvSpPr>
          <p:cNvPr id="316" name="Google Shape;316;p36"/>
          <p:cNvSpPr/>
          <p:nvPr/>
        </p:nvSpPr>
        <p:spPr>
          <a:xfrm>
            <a:off x="6007100" y="1731963"/>
            <a:ext cx="1384300" cy="330200"/>
          </a:xfrm>
          <a:prstGeom prst="ellipse">
            <a:avLst/>
          </a:prstGeom>
          <a:solidFill>
            <a:srgbClr val="7F7F7F"/>
          </a:solidFill>
          <a:ln w="25400" cap="flat" cmpd="sng">
            <a:solidFill>
              <a:srgbClr val="5959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IGLD85</a:t>
            </a:r>
            <a:endParaRPr/>
          </a:p>
        </p:txBody>
      </p:sp>
      <p:cxnSp>
        <p:nvCxnSpPr>
          <p:cNvPr id="317" name="Google Shape;317;p36"/>
          <p:cNvCxnSpPr>
            <a:stCxn id="291" idx="7"/>
            <a:endCxn id="316" idx="2"/>
          </p:cNvCxnSpPr>
          <p:nvPr/>
        </p:nvCxnSpPr>
        <p:spPr>
          <a:xfrm rot="10800000" flipH="1">
            <a:off x="5277324" y="1897048"/>
            <a:ext cx="729900" cy="503400"/>
          </a:xfrm>
          <a:prstGeom prst="straightConnector1">
            <a:avLst/>
          </a:prstGeom>
          <a:noFill/>
          <a:ln w="38100" cap="flat" cmpd="sng">
            <a:solidFill>
              <a:schemeClr val="dk1"/>
            </a:solidFill>
            <a:prstDash val="solid"/>
            <a:round/>
            <a:headEnd type="triangle" w="med" len="med"/>
            <a:tailEnd type="triangle" w="med" len="med"/>
          </a:ln>
        </p:spPr>
      </p:cxnSp>
      <p:sp>
        <p:nvSpPr>
          <p:cNvPr id="318" name="Google Shape;318;p36"/>
          <p:cNvSpPr/>
          <p:nvPr/>
        </p:nvSpPr>
        <p:spPr>
          <a:xfrm>
            <a:off x="6181725" y="5056188"/>
            <a:ext cx="1384300" cy="673100"/>
          </a:xfrm>
          <a:prstGeom prst="ellipse">
            <a:avLst/>
          </a:prstGeom>
          <a:solidFill>
            <a:schemeClr val="accent1"/>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LMSL</a:t>
            </a:r>
            <a:endParaRPr/>
          </a:p>
        </p:txBody>
      </p:sp>
      <p:cxnSp>
        <p:nvCxnSpPr>
          <p:cNvPr id="319" name="Google Shape;319;p36"/>
          <p:cNvCxnSpPr>
            <a:endCxn id="318" idx="2"/>
          </p:cNvCxnSpPr>
          <p:nvPr/>
        </p:nvCxnSpPr>
        <p:spPr>
          <a:xfrm>
            <a:off x="5654625" y="5392738"/>
            <a:ext cx="527100" cy="0"/>
          </a:xfrm>
          <a:prstGeom prst="straightConnector1">
            <a:avLst/>
          </a:prstGeom>
          <a:noFill/>
          <a:ln w="38100" cap="flat" cmpd="sng">
            <a:solidFill>
              <a:schemeClr val="dk1"/>
            </a:solidFill>
            <a:prstDash val="solid"/>
            <a:round/>
            <a:headEnd type="triangle" w="med" len="med"/>
            <a:tailEnd type="triangle" w="med" len="med"/>
          </a:ln>
        </p:spPr>
      </p:cxnSp>
      <p:sp>
        <p:nvSpPr>
          <p:cNvPr id="320" name="Google Shape;320;p36"/>
          <p:cNvSpPr/>
          <p:nvPr/>
        </p:nvSpPr>
        <p:spPr>
          <a:xfrm>
            <a:off x="5908675" y="5891213"/>
            <a:ext cx="469900" cy="412750"/>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TSS</a:t>
            </a:r>
            <a:endParaRPr/>
          </a:p>
        </p:txBody>
      </p:sp>
      <p:cxnSp>
        <p:nvCxnSpPr>
          <p:cNvPr id="321" name="Google Shape;321;p36"/>
          <p:cNvCxnSpPr>
            <a:stCxn id="318" idx="6"/>
            <a:endCxn id="322" idx="1"/>
          </p:cNvCxnSpPr>
          <p:nvPr/>
        </p:nvCxnSpPr>
        <p:spPr>
          <a:xfrm rot="10800000" flipH="1">
            <a:off x="7566025" y="4930738"/>
            <a:ext cx="541200" cy="462000"/>
          </a:xfrm>
          <a:prstGeom prst="straightConnector1">
            <a:avLst/>
          </a:prstGeom>
          <a:noFill/>
          <a:ln w="38100" cap="flat" cmpd="sng">
            <a:solidFill>
              <a:schemeClr val="dk1"/>
            </a:solidFill>
            <a:prstDash val="solid"/>
            <a:round/>
            <a:headEnd type="triangle" w="med" len="med"/>
            <a:tailEnd type="triangle" w="med" len="med"/>
          </a:ln>
        </p:spPr>
      </p:cxnSp>
      <p:sp>
        <p:nvSpPr>
          <p:cNvPr id="322" name="Google Shape;322;p36"/>
          <p:cNvSpPr/>
          <p:nvPr/>
        </p:nvSpPr>
        <p:spPr>
          <a:xfrm>
            <a:off x="8107363" y="3994150"/>
            <a:ext cx="977900" cy="1873250"/>
          </a:xfrm>
          <a:prstGeom prst="roundRect">
            <a:avLst>
              <a:gd name="adj" fmla="val 16667"/>
            </a:avLst>
          </a:prstGeom>
          <a:solidFill>
            <a:srgbClr val="999999"/>
          </a:solidFill>
          <a:ln w="25400" cap="flat" cmpd="sng">
            <a:solidFill>
              <a:srgbClr val="00206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MHHW</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MHW</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MTL</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DTL</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MLW</a:t>
            </a:r>
            <a:endParaRPr/>
          </a:p>
          <a:p>
            <a:pPr marL="0" marR="0" lvl="0" indent="0" algn="ctr" rtl="0">
              <a:lnSpc>
                <a:spcPct val="100000"/>
              </a:lnSpc>
              <a:spcBef>
                <a:spcPts val="0"/>
              </a:spcBef>
              <a:spcAft>
                <a:spcPts val="0"/>
              </a:spcAft>
              <a:buClr>
                <a:srgbClr val="002060"/>
              </a:buClr>
              <a:buSzPts val="1800"/>
              <a:buFont typeface="Calibri"/>
              <a:buNone/>
            </a:pPr>
            <a:r>
              <a:rPr lang="en-US" sz="1800" b="0" i="0" u="none" strike="noStrike" cap="none">
                <a:solidFill>
                  <a:srgbClr val="002060"/>
                </a:solidFill>
                <a:latin typeface="Calibri"/>
                <a:ea typeface="Calibri"/>
                <a:cs typeface="Calibri"/>
                <a:sym typeface="Calibri"/>
              </a:rPr>
              <a:t>MLLW</a:t>
            </a:r>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595959"/>
              </a:solidFill>
              <a:latin typeface="Calibri"/>
              <a:ea typeface="Calibri"/>
              <a:cs typeface="Calibri"/>
              <a:sym typeface="Calibri"/>
            </a:endParaRPr>
          </a:p>
        </p:txBody>
      </p:sp>
      <p:sp>
        <p:nvSpPr>
          <p:cNvPr id="323" name="Google Shape;323;p36"/>
          <p:cNvSpPr/>
          <p:nvPr/>
        </p:nvSpPr>
        <p:spPr>
          <a:xfrm>
            <a:off x="7056438" y="5878513"/>
            <a:ext cx="825500" cy="414337"/>
          </a:xfrm>
          <a:prstGeom prst="rect">
            <a:avLst/>
          </a:prstGeom>
          <a:solidFill>
            <a:srgbClr val="9A9A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Tidal Models</a:t>
            </a:r>
            <a:endParaRPr/>
          </a:p>
        </p:txBody>
      </p:sp>
      <p:cxnSp>
        <p:nvCxnSpPr>
          <p:cNvPr id="324" name="Google Shape;324;p36"/>
          <p:cNvCxnSpPr/>
          <p:nvPr/>
        </p:nvCxnSpPr>
        <p:spPr>
          <a:xfrm>
            <a:off x="5918200" y="5405438"/>
            <a:ext cx="165100" cy="485775"/>
          </a:xfrm>
          <a:prstGeom prst="straightConnector1">
            <a:avLst/>
          </a:prstGeom>
          <a:noFill/>
          <a:ln w="38100" cap="flat" cmpd="sng">
            <a:solidFill>
              <a:schemeClr val="dk1"/>
            </a:solidFill>
            <a:prstDash val="solid"/>
            <a:round/>
            <a:headEnd type="none" w="sm" len="sm"/>
            <a:tailEnd type="none" w="sm" len="sm"/>
          </a:ln>
        </p:spPr>
      </p:cxnSp>
      <p:cxnSp>
        <p:nvCxnSpPr>
          <p:cNvPr id="325" name="Google Shape;325;p36"/>
          <p:cNvCxnSpPr/>
          <p:nvPr/>
        </p:nvCxnSpPr>
        <p:spPr>
          <a:xfrm>
            <a:off x="7869238" y="5392738"/>
            <a:ext cx="0" cy="476250"/>
          </a:xfrm>
          <a:prstGeom prst="straightConnector1">
            <a:avLst/>
          </a:prstGeom>
          <a:noFill/>
          <a:ln w="38100" cap="flat" cmpd="sng">
            <a:solidFill>
              <a:schemeClr val="dk1"/>
            </a:solidFill>
            <a:prstDash val="solid"/>
            <a:round/>
            <a:headEnd type="none" w="sm" len="sm"/>
            <a:tailEnd type="none" w="sm" len="sm"/>
          </a:ln>
        </p:spPr>
      </p:cxnSp>
      <p:sp>
        <p:nvSpPr>
          <p:cNvPr id="326" name="Google Shape;326;p36"/>
          <p:cNvSpPr txBox="1"/>
          <p:nvPr/>
        </p:nvSpPr>
        <p:spPr>
          <a:xfrm>
            <a:off x="1001713" y="4938713"/>
            <a:ext cx="1752600" cy="9540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8161A"/>
              </a:buClr>
              <a:buSzPts val="2800"/>
              <a:buFont typeface="Calibri"/>
              <a:buNone/>
            </a:pPr>
            <a:r>
              <a:rPr lang="en-US" sz="2800" b="1" i="1" u="none" strike="noStrike" cap="none">
                <a:solidFill>
                  <a:srgbClr val="98161A"/>
                </a:solidFill>
                <a:latin typeface="Calibri"/>
                <a:ea typeface="Calibri"/>
                <a:cs typeface="Calibri"/>
                <a:sym typeface="Calibri"/>
              </a:rPr>
              <a:t>Southeast </a:t>
            </a:r>
            <a:endParaRPr/>
          </a:p>
          <a:p>
            <a:pPr marL="0" marR="0" lvl="0" indent="0" algn="ctr" rtl="0">
              <a:lnSpc>
                <a:spcPct val="100000"/>
              </a:lnSpc>
              <a:spcBef>
                <a:spcPts val="0"/>
              </a:spcBef>
              <a:spcAft>
                <a:spcPts val="0"/>
              </a:spcAft>
              <a:buClr>
                <a:srgbClr val="98161A"/>
              </a:buClr>
              <a:buSzPts val="2800"/>
              <a:buFont typeface="Calibri"/>
              <a:buNone/>
            </a:pPr>
            <a:r>
              <a:rPr lang="en-US" sz="2800" b="1" i="1" u="none" strike="noStrike" cap="none">
                <a:solidFill>
                  <a:srgbClr val="98161A"/>
                </a:solidFill>
                <a:latin typeface="Calibri"/>
                <a:ea typeface="Calibri"/>
                <a:cs typeface="Calibri"/>
                <a:sym typeface="Calibri"/>
              </a:rPr>
              <a:t>Alaska</a:t>
            </a:r>
            <a:endParaRPr/>
          </a:p>
        </p:txBody>
      </p:sp>
      <p:sp>
        <p:nvSpPr>
          <p:cNvPr id="327" name="Google Shape;327;p36"/>
          <p:cNvSpPr txBox="1"/>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12</a:t>
            </a:fld>
            <a:endParaRPr sz="1400">
              <a:solidFill>
                <a:schemeClr val="dk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37"/>
          <p:cNvPicPr preferRelativeResize="0"/>
          <p:nvPr/>
        </p:nvPicPr>
        <p:blipFill rotWithShape="1">
          <a:blip r:embed="rId3">
            <a:alphaModFix/>
          </a:blip>
          <a:srcRect/>
          <a:stretch/>
        </p:blipFill>
        <p:spPr>
          <a:xfrm>
            <a:off x="4839598" y="3679157"/>
            <a:ext cx="4222532" cy="2416843"/>
          </a:xfrm>
          <a:prstGeom prst="rect">
            <a:avLst/>
          </a:prstGeom>
          <a:noFill/>
          <a:ln w="38100" cap="flat" cmpd="sng">
            <a:solidFill>
              <a:schemeClr val="lt1"/>
            </a:solidFill>
            <a:prstDash val="solid"/>
            <a:round/>
            <a:headEnd type="none" w="sm" len="sm"/>
            <a:tailEnd type="none" w="sm" len="sm"/>
          </a:ln>
        </p:spPr>
      </p:pic>
      <p:pic>
        <p:nvPicPr>
          <p:cNvPr id="334" name="Google Shape;334;p37"/>
          <p:cNvPicPr preferRelativeResize="0"/>
          <p:nvPr/>
        </p:nvPicPr>
        <p:blipFill rotWithShape="1">
          <a:blip r:embed="rId4">
            <a:alphaModFix/>
          </a:blip>
          <a:srcRect l="16250" t="5769" r="17708" b="4229"/>
          <a:stretch/>
        </p:blipFill>
        <p:spPr>
          <a:xfrm>
            <a:off x="40215" y="660850"/>
            <a:ext cx="5535933" cy="4086462"/>
          </a:xfrm>
          <a:prstGeom prst="rect">
            <a:avLst/>
          </a:prstGeom>
          <a:noFill/>
          <a:ln w="25400" cap="flat" cmpd="sng">
            <a:solidFill>
              <a:schemeClr val="lt1"/>
            </a:solidFill>
            <a:prstDash val="solid"/>
            <a:miter lim="800000"/>
            <a:headEnd type="none" w="sm" len="sm"/>
            <a:tailEnd type="none" w="sm" len="sm"/>
          </a:ln>
        </p:spPr>
      </p:pic>
      <p:pic>
        <p:nvPicPr>
          <p:cNvPr id="335" name="Google Shape;335;p37"/>
          <p:cNvPicPr preferRelativeResize="0"/>
          <p:nvPr/>
        </p:nvPicPr>
        <p:blipFill rotWithShape="1">
          <a:blip r:embed="rId5">
            <a:alphaModFix/>
          </a:blip>
          <a:srcRect/>
          <a:stretch/>
        </p:blipFill>
        <p:spPr>
          <a:xfrm>
            <a:off x="5223139" y="963593"/>
            <a:ext cx="3572412" cy="2760721"/>
          </a:xfrm>
          <a:prstGeom prst="rect">
            <a:avLst/>
          </a:prstGeom>
          <a:noFill/>
          <a:ln w="25400" cap="flat" cmpd="sng">
            <a:solidFill>
              <a:schemeClr val="lt1"/>
            </a:solidFill>
            <a:prstDash val="solid"/>
            <a:miter lim="800000"/>
            <a:headEnd type="none" w="sm" len="sm"/>
            <a:tailEnd type="none" w="sm" len="sm"/>
          </a:ln>
        </p:spPr>
      </p:pic>
      <p:sp>
        <p:nvSpPr>
          <p:cNvPr id="336" name="Google Shape;336;p37"/>
          <p:cNvSpPr txBox="1">
            <a:spLocks noGrp="1"/>
          </p:cNvSpPr>
          <p:nvPr>
            <p:ph type="title"/>
          </p:nvPr>
        </p:nvSpPr>
        <p:spPr>
          <a:xfrm>
            <a:off x="31748" y="-76200"/>
            <a:ext cx="9067584" cy="79216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chemeClr val="dk2"/>
                </a:solidFill>
                <a:latin typeface="Arial"/>
                <a:ea typeface="Arial"/>
                <a:cs typeface="Arial"/>
                <a:sym typeface="Arial"/>
              </a:rPr>
              <a:t>Vertical Datum Transformation (</a:t>
            </a:r>
            <a:r>
              <a:rPr lang="en-US" sz="3200" b="1" i="0" u="none" strike="noStrike" cap="none" dirty="0" err="1">
                <a:solidFill>
                  <a:schemeClr val="dk2"/>
                </a:solidFill>
                <a:latin typeface="Arial"/>
                <a:ea typeface="Arial"/>
                <a:cs typeface="Arial"/>
                <a:sym typeface="Arial"/>
              </a:rPr>
              <a:t>VDatum</a:t>
            </a:r>
            <a:r>
              <a:rPr lang="en-US" sz="3200" b="1" i="0" u="none" strike="noStrike" cap="none" dirty="0">
                <a:solidFill>
                  <a:schemeClr val="dk2"/>
                </a:solidFill>
                <a:latin typeface="Arial"/>
                <a:ea typeface="Arial"/>
                <a:cs typeface="Arial"/>
                <a:sym typeface="Arial"/>
              </a:rPr>
              <a:t>) Tool</a:t>
            </a:r>
            <a:endParaRPr sz="3200" b="0" i="0" u="none" strike="noStrike" cap="none" dirty="0">
              <a:solidFill>
                <a:schemeClr val="dk2"/>
              </a:solidFill>
              <a:latin typeface="Arial"/>
              <a:ea typeface="Arial"/>
              <a:cs typeface="Arial"/>
              <a:sym typeface="Arial"/>
            </a:endParaRPr>
          </a:p>
        </p:txBody>
      </p:sp>
      <p:sp>
        <p:nvSpPr>
          <p:cNvPr id="337" name="Google Shape;337;p37"/>
          <p:cNvSpPr txBox="1"/>
          <p:nvPr/>
        </p:nvSpPr>
        <p:spPr>
          <a:xfrm>
            <a:off x="-373328" y="4713954"/>
            <a:ext cx="5562600" cy="110080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2"/>
                </a:solidFill>
                <a:latin typeface="Arial"/>
                <a:ea typeface="Arial"/>
                <a:cs typeface="Arial"/>
                <a:sym typeface="Arial"/>
              </a:rPr>
              <a:t> </a:t>
            </a:r>
            <a:r>
              <a:rPr lang="en-US" sz="2000" b="1">
                <a:solidFill>
                  <a:srgbClr val="C00000"/>
                </a:solidFill>
                <a:latin typeface="Arial"/>
                <a:ea typeface="Arial"/>
                <a:cs typeface="Arial"/>
                <a:sym typeface="Arial"/>
              </a:rPr>
              <a:t>https://www.vdatum.noaa.gov/</a:t>
            </a:r>
            <a:br>
              <a:rPr lang="en-US" sz="2000" b="1">
                <a:solidFill>
                  <a:srgbClr val="C00000"/>
                </a:solidFill>
                <a:latin typeface="Arial"/>
                <a:ea typeface="Arial"/>
                <a:cs typeface="Arial"/>
                <a:sym typeface="Arial"/>
              </a:rPr>
            </a:br>
            <a:r>
              <a:rPr lang="en-US" sz="2000" b="1">
                <a:solidFill>
                  <a:srgbClr val="C00000"/>
                </a:solidFill>
                <a:latin typeface="Arial"/>
                <a:ea typeface="Arial"/>
                <a:cs typeface="Arial"/>
                <a:sym typeface="Arial"/>
              </a:rPr>
              <a:t>Version 3.9 released August 1, 2018</a:t>
            </a:r>
            <a:endParaRPr/>
          </a:p>
        </p:txBody>
      </p:sp>
      <p:sp>
        <p:nvSpPr>
          <p:cNvPr id="338" name="Google Shape;338;p37"/>
          <p:cNvSpPr txBox="1"/>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13</a:t>
            </a:fld>
            <a:endParaRPr sz="1400">
              <a:solidFill>
                <a:schemeClr val="dk1"/>
              </a:solidFill>
              <a:latin typeface="Arial"/>
              <a:ea typeface="Arial"/>
              <a:cs typeface="Arial"/>
              <a:sym typeface="Arial"/>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38" descr="IMG_0201"/>
          <p:cNvPicPr preferRelativeResize="0"/>
          <p:nvPr/>
        </p:nvPicPr>
        <p:blipFill rotWithShape="1">
          <a:blip r:embed="rId3">
            <a:alphaModFix/>
          </a:blip>
          <a:srcRect/>
          <a:stretch/>
        </p:blipFill>
        <p:spPr>
          <a:xfrm>
            <a:off x="57809" y="1979136"/>
            <a:ext cx="2261134" cy="1695851"/>
          </a:xfrm>
          <a:prstGeom prst="rect">
            <a:avLst/>
          </a:prstGeom>
          <a:noFill/>
          <a:ln w="12700" cap="flat" cmpd="sng">
            <a:solidFill>
              <a:schemeClr val="dk1"/>
            </a:solidFill>
            <a:prstDash val="solid"/>
            <a:miter lim="8000"/>
            <a:headEnd type="none" w="sm" len="sm"/>
            <a:tailEnd type="none" w="sm" len="sm"/>
          </a:ln>
        </p:spPr>
      </p:pic>
      <p:sp>
        <p:nvSpPr>
          <p:cNvPr id="344" name="Google Shape;344;p38"/>
          <p:cNvSpPr txBox="1"/>
          <p:nvPr/>
        </p:nvSpPr>
        <p:spPr>
          <a:xfrm>
            <a:off x="-31044" y="146846"/>
            <a:ext cx="9144000" cy="84221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200"/>
              <a:buFont typeface="Arial"/>
              <a:buNone/>
            </a:pPr>
            <a:r>
              <a:rPr lang="en-US" sz="3200" b="1" dirty="0">
                <a:solidFill>
                  <a:schemeClr val="dk1"/>
                </a:solidFill>
                <a:latin typeface="Arial"/>
                <a:ea typeface="Arial"/>
                <a:cs typeface="Arial"/>
                <a:sym typeface="Arial"/>
              </a:rPr>
              <a:t>Future Enhancements to </a:t>
            </a:r>
            <a:r>
              <a:rPr lang="en-US" sz="3200" b="1" dirty="0" err="1">
                <a:solidFill>
                  <a:schemeClr val="dk1"/>
                </a:solidFill>
                <a:latin typeface="Arial"/>
                <a:ea typeface="Arial"/>
                <a:cs typeface="Arial"/>
                <a:sym typeface="Arial"/>
              </a:rPr>
              <a:t>VDatum</a:t>
            </a:r>
            <a:endParaRPr sz="3200" b="1" dirty="0">
              <a:solidFill>
                <a:schemeClr val="dk1"/>
              </a:solidFill>
              <a:latin typeface="Arial"/>
              <a:ea typeface="Arial"/>
              <a:cs typeface="Arial"/>
              <a:sym typeface="Arial"/>
            </a:endParaRPr>
          </a:p>
          <a:p>
            <a:pPr marL="0" marR="0" lvl="0" indent="0" algn="ctr" rtl="0">
              <a:spcBef>
                <a:spcPts val="0"/>
              </a:spcBef>
              <a:spcAft>
                <a:spcPts val="0"/>
              </a:spcAft>
              <a:buClr>
                <a:schemeClr val="dk1"/>
              </a:buClr>
              <a:buSzPts val="3200"/>
              <a:buFont typeface="Arial"/>
              <a:buNone/>
            </a:pPr>
            <a:r>
              <a:rPr lang="en-US" sz="3200" b="1" dirty="0">
                <a:solidFill>
                  <a:schemeClr val="dk1"/>
                </a:solidFill>
                <a:latin typeface="Arial"/>
                <a:ea typeface="Arial"/>
                <a:cs typeface="Arial"/>
                <a:sym typeface="Arial"/>
              </a:rPr>
              <a:t> </a:t>
            </a:r>
            <a:endParaRPr sz="3200" dirty="0">
              <a:solidFill>
                <a:schemeClr val="dk1"/>
              </a:solidFill>
              <a:latin typeface="Arial"/>
              <a:ea typeface="Arial"/>
              <a:cs typeface="Arial"/>
              <a:sym typeface="Arial"/>
            </a:endParaRPr>
          </a:p>
        </p:txBody>
      </p:sp>
      <p:sp>
        <p:nvSpPr>
          <p:cNvPr id="345" name="Google Shape;345;p38"/>
          <p:cNvSpPr txBox="1"/>
          <p:nvPr/>
        </p:nvSpPr>
        <p:spPr>
          <a:xfrm>
            <a:off x="16549" y="1278359"/>
            <a:ext cx="2261135" cy="7254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GPS Campaign on benchmarks to determine new relationships</a:t>
            </a:r>
            <a:endParaRPr sz="1200">
              <a:solidFill>
                <a:schemeClr val="dk1"/>
              </a:solidFill>
              <a:latin typeface="Arial"/>
              <a:ea typeface="Arial"/>
              <a:cs typeface="Arial"/>
              <a:sym typeface="Arial"/>
            </a:endParaRPr>
          </a:p>
        </p:txBody>
      </p:sp>
      <p:sp>
        <p:nvSpPr>
          <p:cNvPr id="346" name="Google Shape;346;p38"/>
          <p:cNvSpPr txBox="1"/>
          <p:nvPr/>
        </p:nvSpPr>
        <p:spPr>
          <a:xfrm>
            <a:off x="1108749" y="5838164"/>
            <a:ext cx="3048000" cy="3325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Longwave MSS/SSH signal and cross-over track adjustments</a:t>
            </a:r>
            <a:endParaRPr sz="1200">
              <a:solidFill>
                <a:schemeClr val="dk1"/>
              </a:solidFill>
              <a:latin typeface="Calibri"/>
              <a:ea typeface="Calibri"/>
              <a:cs typeface="Calibri"/>
              <a:sym typeface="Calibri"/>
            </a:endParaRPr>
          </a:p>
        </p:txBody>
      </p:sp>
      <p:pic>
        <p:nvPicPr>
          <p:cNvPr id="347" name="Google Shape;347;p38" descr="https://sentinel.esa.int/image/image_gallery?uuid=67e38ba2-9786-43a8-b9b0-f862956a9c9d&amp;groupId=247904&amp;t=1355495422848"/>
          <p:cNvPicPr preferRelativeResize="0"/>
          <p:nvPr/>
        </p:nvPicPr>
        <p:blipFill rotWithShape="1">
          <a:blip r:embed="rId4">
            <a:alphaModFix/>
          </a:blip>
          <a:srcRect/>
          <a:stretch/>
        </p:blipFill>
        <p:spPr>
          <a:xfrm>
            <a:off x="2574539" y="1228427"/>
            <a:ext cx="2514448" cy="1923517"/>
          </a:xfrm>
          <a:prstGeom prst="rect">
            <a:avLst/>
          </a:prstGeom>
          <a:solidFill>
            <a:srgbClr val="ECECEC"/>
          </a:solidFill>
          <a:ln w="12700" cap="sq" cmpd="sng">
            <a:solidFill>
              <a:schemeClr val="dk1"/>
            </a:solidFill>
            <a:prstDash val="solid"/>
            <a:miter lim="8000"/>
            <a:headEnd type="none" w="sm" len="sm"/>
            <a:tailEnd type="none" w="sm" len="sm"/>
          </a:ln>
          <a:effectLst>
            <a:outerShdw blurRad="55000" dist="18000" dir="5400000" algn="tl" rotWithShape="0">
              <a:srgbClr val="000000">
                <a:alpha val="40000"/>
              </a:srgbClr>
            </a:outerShdw>
          </a:effectLst>
        </p:spPr>
      </p:pic>
      <p:sp>
        <p:nvSpPr>
          <p:cNvPr id="348" name="Google Shape;348;p38"/>
          <p:cNvSpPr txBox="1"/>
          <p:nvPr/>
        </p:nvSpPr>
        <p:spPr>
          <a:xfrm>
            <a:off x="2358993" y="3147536"/>
            <a:ext cx="2898807" cy="7386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Re-tracked coastal altimetry data to capture nearshore sea surface height signal</a:t>
            </a:r>
            <a:endParaRPr sz="1200">
              <a:solidFill>
                <a:schemeClr val="dk1"/>
              </a:solidFill>
              <a:latin typeface="Arial"/>
              <a:ea typeface="Arial"/>
              <a:cs typeface="Arial"/>
              <a:sym typeface="Arial"/>
            </a:endParaRPr>
          </a:p>
        </p:txBody>
      </p:sp>
      <p:pic>
        <p:nvPicPr>
          <p:cNvPr id="349" name="Google Shape;349;p38"/>
          <p:cNvPicPr preferRelativeResize="0"/>
          <p:nvPr/>
        </p:nvPicPr>
        <p:blipFill rotWithShape="1">
          <a:blip r:embed="rId5">
            <a:alphaModFix/>
          </a:blip>
          <a:srcRect l="31250" t="18462" r="17917" b="8462"/>
          <a:stretch/>
        </p:blipFill>
        <p:spPr>
          <a:xfrm>
            <a:off x="5486400" y="1981200"/>
            <a:ext cx="3586313" cy="2792621"/>
          </a:xfrm>
          <a:prstGeom prst="rect">
            <a:avLst/>
          </a:prstGeom>
          <a:noFill/>
          <a:ln w="12700" cap="flat" cmpd="sng">
            <a:solidFill>
              <a:schemeClr val="dk1"/>
            </a:solidFill>
            <a:prstDash val="solid"/>
            <a:round/>
            <a:headEnd type="none" w="sm" len="sm"/>
            <a:tailEnd type="none" w="sm" len="sm"/>
          </a:ln>
        </p:spPr>
      </p:pic>
      <p:sp>
        <p:nvSpPr>
          <p:cNvPr id="350" name="Google Shape;350;p38"/>
          <p:cNvSpPr/>
          <p:nvPr/>
        </p:nvSpPr>
        <p:spPr>
          <a:xfrm rot="-1930158">
            <a:off x="7137944" y="1855108"/>
            <a:ext cx="1074654" cy="3126182"/>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Verdana"/>
              <a:ea typeface="Verdana"/>
              <a:cs typeface="Verdana"/>
              <a:sym typeface="Verdana"/>
            </a:endParaRPr>
          </a:p>
        </p:txBody>
      </p:sp>
      <p:sp>
        <p:nvSpPr>
          <p:cNvPr id="351" name="Google Shape;351;p38"/>
          <p:cNvSpPr txBox="1"/>
          <p:nvPr/>
        </p:nvSpPr>
        <p:spPr>
          <a:xfrm>
            <a:off x="5511799" y="1348694"/>
            <a:ext cx="3586314"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C00000"/>
                </a:solidFill>
                <a:latin typeface="Arial"/>
                <a:ea typeface="Arial"/>
                <a:cs typeface="Arial"/>
                <a:sym typeface="Arial"/>
              </a:rPr>
              <a:t>Incorporation of Long Wavelength Altimetry Data (Version 2)</a:t>
            </a:r>
            <a:endParaRPr/>
          </a:p>
        </p:txBody>
      </p:sp>
      <p:pic>
        <p:nvPicPr>
          <p:cNvPr id="352" name="Google Shape;352;p38"/>
          <p:cNvPicPr preferRelativeResize="0"/>
          <p:nvPr/>
        </p:nvPicPr>
        <p:blipFill rotWithShape="1">
          <a:blip r:embed="rId6">
            <a:alphaModFix/>
          </a:blip>
          <a:srcRect t="15200" b="14310"/>
          <a:stretch/>
        </p:blipFill>
        <p:spPr>
          <a:xfrm>
            <a:off x="803949" y="4070403"/>
            <a:ext cx="3657600" cy="1767761"/>
          </a:xfrm>
          <a:prstGeom prst="rect">
            <a:avLst/>
          </a:prstGeom>
          <a:noFill/>
          <a:ln w="12700" cap="flat" cmpd="sng">
            <a:solidFill>
              <a:schemeClr val="dk1"/>
            </a:solidFill>
            <a:prstDash val="solid"/>
            <a:round/>
            <a:headEnd type="none" w="sm" len="sm"/>
            <a:tailEnd type="none" w="sm" len="sm"/>
          </a:ln>
        </p:spPr>
      </p:pic>
      <p:sp>
        <p:nvSpPr>
          <p:cNvPr id="353" name="Google Shape;353;p38"/>
          <p:cNvSpPr/>
          <p:nvPr/>
        </p:nvSpPr>
        <p:spPr>
          <a:xfrm>
            <a:off x="4771676" y="4035825"/>
            <a:ext cx="634623" cy="484632"/>
          </a:xfrm>
          <a:prstGeom prst="rightArrow">
            <a:avLst>
              <a:gd name="adj1" fmla="val 50000"/>
              <a:gd name="adj2" fmla="val 50000"/>
            </a:avLst>
          </a:prstGeom>
          <a:solidFill>
            <a:srgbClr val="C0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Verdana"/>
              <a:ea typeface="Verdana"/>
              <a:cs typeface="Verdana"/>
              <a:sym typeface="Verdana"/>
            </a:endParaRPr>
          </a:p>
        </p:txBody>
      </p:sp>
      <p:sp>
        <p:nvSpPr>
          <p:cNvPr id="354" name="Google Shape;354;p38"/>
          <p:cNvSpPr txBox="1"/>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14</a:t>
            </a:fld>
            <a:endParaRPr sz="1400">
              <a:solidFill>
                <a:schemeClr val="dk1"/>
              </a:solidFill>
              <a:latin typeface="Arial"/>
              <a:ea typeface="Arial"/>
              <a:cs typeface="Arial"/>
              <a:sym typeface="Arial"/>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9"/>
          <p:cNvSpPr txBox="1">
            <a:spLocks noGrp="1"/>
          </p:cNvSpPr>
          <p:nvPr>
            <p:ph type="body" idx="2"/>
          </p:nvPr>
        </p:nvSpPr>
        <p:spPr>
          <a:xfrm>
            <a:off x="457200" y="2133600"/>
            <a:ext cx="4114800"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Part 1: Geometric Coordinates and Part 2: Geopotential Coordinates are already released</a:t>
            </a:r>
            <a:endParaRPr dirty="0"/>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342900" marR="0" lvl="0" indent="-342900" algn="l" rtl="0">
              <a:spcBef>
                <a:spcPts val="36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Part 3: Working in the modernized NSRS is in preparation</a:t>
            </a:r>
            <a:endParaRPr dirty="0"/>
          </a:p>
        </p:txBody>
      </p:sp>
      <p:pic>
        <p:nvPicPr>
          <p:cNvPr id="361" name="Google Shape;361;p39"/>
          <p:cNvPicPr preferRelativeResize="0"/>
          <p:nvPr/>
        </p:nvPicPr>
        <p:blipFill rotWithShape="1">
          <a:blip r:embed="rId3">
            <a:alphaModFix/>
          </a:blip>
          <a:srcRect/>
          <a:stretch/>
        </p:blipFill>
        <p:spPr>
          <a:xfrm rot="1077775">
            <a:off x="1578578" y="3498844"/>
            <a:ext cx="1245047" cy="1626226"/>
          </a:xfrm>
          <a:prstGeom prst="rect">
            <a:avLst/>
          </a:prstGeom>
          <a:noFill/>
          <a:ln w="9525" cap="flat" cmpd="sng">
            <a:solidFill>
              <a:schemeClr val="dk1"/>
            </a:solidFill>
            <a:prstDash val="solid"/>
            <a:round/>
            <a:headEnd type="none" w="sm" len="sm"/>
            <a:tailEnd type="none" w="sm" len="sm"/>
          </a:ln>
        </p:spPr>
      </p:pic>
      <p:pic>
        <p:nvPicPr>
          <p:cNvPr id="362" name="Google Shape;362;p39"/>
          <p:cNvPicPr preferRelativeResize="0"/>
          <p:nvPr/>
        </p:nvPicPr>
        <p:blipFill rotWithShape="1">
          <a:blip r:embed="rId4">
            <a:alphaModFix/>
          </a:blip>
          <a:srcRect/>
          <a:stretch/>
        </p:blipFill>
        <p:spPr>
          <a:xfrm rot="1077775">
            <a:off x="2431438" y="3438832"/>
            <a:ext cx="1225217" cy="1630983"/>
          </a:xfrm>
          <a:prstGeom prst="rect">
            <a:avLst/>
          </a:prstGeom>
          <a:noFill/>
          <a:ln w="9525" cap="flat" cmpd="sng">
            <a:solidFill>
              <a:schemeClr val="dk1"/>
            </a:solidFill>
            <a:prstDash val="solid"/>
            <a:round/>
            <a:headEnd type="none" w="sm" len="sm"/>
            <a:tailEnd type="none" w="sm" len="sm"/>
          </a:ln>
        </p:spPr>
      </p:pic>
      <p:sp>
        <p:nvSpPr>
          <p:cNvPr id="363" name="Google Shape;363;p39"/>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chemeClr val="dk2"/>
                </a:solidFill>
                <a:latin typeface="Arial"/>
                <a:ea typeface="Arial"/>
                <a:cs typeface="Arial"/>
                <a:sym typeface="Arial"/>
              </a:rPr>
              <a:t>Actionable Plans at NGS</a:t>
            </a:r>
            <a:endParaRPr dirty="0"/>
          </a:p>
        </p:txBody>
      </p:sp>
      <p:sp>
        <p:nvSpPr>
          <p:cNvPr id="364" name="Google Shape;364;p39"/>
          <p:cNvSpPr txBox="1">
            <a:spLocks noGrp="1"/>
          </p:cNvSpPr>
          <p:nvPr>
            <p:ph type="body" idx="1"/>
          </p:nvPr>
        </p:nvSpPr>
        <p:spPr>
          <a:xfrm>
            <a:off x="457200" y="1331502"/>
            <a:ext cx="4040188" cy="639762"/>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Blueprint for 2022 Technical Report Series</a:t>
            </a:r>
            <a:endParaRPr/>
          </a:p>
        </p:txBody>
      </p:sp>
      <p:sp>
        <p:nvSpPr>
          <p:cNvPr id="365" name="Google Shape;365;p39"/>
          <p:cNvSpPr txBox="1">
            <a:spLocks noGrp="1"/>
          </p:cNvSpPr>
          <p:nvPr>
            <p:ph type="body" idx="3"/>
          </p:nvPr>
        </p:nvSpPr>
        <p:spPr>
          <a:xfrm>
            <a:off x="4469166" y="1327195"/>
            <a:ext cx="4041775" cy="639762"/>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SzPts val="2400"/>
              <a:buFont typeface="Arial"/>
              <a:buNone/>
            </a:pPr>
            <a:r>
              <a:rPr lang="en-US" sz="2400" b="1" i="0" u="none" strike="noStrike" cap="none" dirty="0">
                <a:solidFill>
                  <a:schemeClr val="dk1"/>
                </a:solidFill>
                <a:latin typeface="Arial"/>
                <a:ea typeface="Arial"/>
                <a:cs typeface="Arial"/>
                <a:sym typeface="Arial"/>
              </a:rPr>
              <a:t>NGS Strategic Plan Update</a:t>
            </a:r>
            <a:endParaRPr dirty="0"/>
          </a:p>
        </p:txBody>
      </p:sp>
      <p:pic>
        <p:nvPicPr>
          <p:cNvPr id="366" name="Google Shape;366;p39"/>
          <p:cNvPicPr preferRelativeResize="0">
            <a:picLocks noGrp="1"/>
          </p:cNvPicPr>
          <p:nvPr>
            <p:ph type="body" idx="4"/>
          </p:nvPr>
        </p:nvPicPr>
        <p:blipFill rotWithShape="1">
          <a:blip r:embed="rId5">
            <a:alphaModFix/>
          </a:blip>
          <a:srcRect/>
          <a:stretch/>
        </p:blipFill>
        <p:spPr>
          <a:xfrm>
            <a:off x="5562600" y="3506216"/>
            <a:ext cx="2037420" cy="2328480"/>
          </a:xfrm>
          <a:prstGeom prst="rect">
            <a:avLst/>
          </a:prstGeom>
          <a:noFill/>
          <a:ln>
            <a:noFill/>
          </a:ln>
        </p:spPr>
      </p:pic>
      <p:sp>
        <p:nvSpPr>
          <p:cNvPr id="367" name="Google Shape;367;p39"/>
          <p:cNvSpPr txBox="1"/>
          <p:nvPr/>
        </p:nvSpPr>
        <p:spPr>
          <a:xfrm>
            <a:off x="5008499" y="2122311"/>
            <a:ext cx="3352800" cy="1200329"/>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Interval review underway</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Editor review</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Public comment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Release by end of year</a:t>
            </a:r>
            <a:endParaRPr/>
          </a:p>
        </p:txBody>
      </p:sp>
      <p:sp>
        <p:nvSpPr>
          <p:cNvPr id="368" name="Google Shape;368;p39"/>
          <p:cNvSpPr txBox="1"/>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15</a:t>
            </a:fld>
            <a:endParaRPr sz="1400">
              <a:solidFill>
                <a:schemeClr val="dk1"/>
              </a:solidFill>
              <a:latin typeface="Arial"/>
              <a:ea typeface="Arial"/>
              <a:cs typeface="Arial"/>
              <a:sym typeface="Arial"/>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0"/>
          <p:cNvSpPr txBox="1">
            <a:spLocks noGrp="1"/>
          </p:cNvSpPr>
          <p:nvPr>
            <p:ph type="title"/>
          </p:nvPr>
        </p:nvSpPr>
        <p:spPr>
          <a:xfrm>
            <a:off x="660400" y="457200"/>
            <a:ext cx="7823200" cy="11430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Clr>
                <a:srgbClr val="2A547E"/>
              </a:buClr>
              <a:buSzPts val="1350"/>
              <a:buFont typeface="Cambria"/>
              <a:buNone/>
            </a:pPr>
            <a:r>
              <a:rPr lang="en-US" sz="5400" b="1" i="0" u="none" strike="noStrike" cap="none">
                <a:solidFill>
                  <a:srgbClr val="F2F2F2"/>
                </a:solidFill>
                <a:latin typeface="Arial"/>
                <a:ea typeface="Arial"/>
                <a:cs typeface="Arial"/>
                <a:sym typeface="Arial"/>
              </a:rPr>
              <a:t>Questions</a:t>
            </a:r>
            <a:endParaRPr/>
          </a:p>
        </p:txBody>
      </p:sp>
      <p:pic>
        <p:nvPicPr>
          <p:cNvPr id="375" name="Google Shape;375;p40"/>
          <p:cNvPicPr preferRelativeResize="0"/>
          <p:nvPr/>
        </p:nvPicPr>
        <p:blipFill rotWithShape="1">
          <a:blip r:embed="rId3">
            <a:alphaModFix/>
          </a:blip>
          <a:srcRect/>
          <a:stretch/>
        </p:blipFill>
        <p:spPr>
          <a:xfrm>
            <a:off x="2743200" y="1600200"/>
            <a:ext cx="3657600" cy="3657600"/>
          </a:xfrm>
          <a:prstGeom prst="rect">
            <a:avLst/>
          </a:prstGeom>
          <a:noFill/>
          <a:ln>
            <a:noFill/>
          </a:ln>
        </p:spPr>
      </p:pic>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72" name="Google Shape;172;p26"/>
          <p:cNvSpPr txBox="1">
            <a:spLocks noGrp="1"/>
          </p:cNvSpPr>
          <p:nvPr>
            <p:ph type="title"/>
          </p:nvPr>
        </p:nvSpPr>
        <p:spPr>
          <a:xfrm>
            <a:off x="6350" y="5334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dirty="0">
                <a:solidFill>
                  <a:schemeClr val="dk2"/>
                </a:solidFill>
                <a:latin typeface="Arial"/>
                <a:ea typeface="Arial"/>
                <a:cs typeface="Arial"/>
                <a:sym typeface="Arial"/>
              </a:rPr>
              <a:t>The mission of the National Geodetic Survey (NGS) is to </a:t>
            </a:r>
            <a:r>
              <a:rPr lang="en-US" sz="2800" b="1" i="0" u="none" strike="noStrike" cap="none" dirty="0">
                <a:solidFill>
                  <a:schemeClr val="dk2"/>
                </a:solidFill>
                <a:latin typeface="Arial"/>
                <a:ea typeface="Arial"/>
                <a:cs typeface="Arial"/>
                <a:sym typeface="Arial"/>
              </a:rPr>
              <a:t>define</a:t>
            </a:r>
            <a:r>
              <a:rPr lang="en-US" sz="2800" b="0" i="0" u="none" strike="noStrike" cap="none" dirty="0">
                <a:solidFill>
                  <a:schemeClr val="dk2"/>
                </a:solidFill>
                <a:latin typeface="Arial"/>
                <a:ea typeface="Arial"/>
                <a:cs typeface="Arial"/>
                <a:sym typeface="Arial"/>
              </a:rPr>
              <a:t>, </a:t>
            </a:r>
            <a:r>
              <a:rPr lang="en-US" sz="2800" b="1" i="0" u="none" strike="noStrike" cap="none" dirty="0">
                <a:solidFill>
                  <a:schemeClr val="dk2"/>
                </a:solidFill>
                <a:latin typeface="Arial"/>
                <a:ea typeface="Arial"/>
                <a:cs typeface="Arial"/>
                <a:sym typeface="Arial"/>
              </a:rPr>
              <a:t>maintain</a:t>
            </a:r>
            <a:r>
              <a:rPr lang="en-US" sz="2800" b="0" i="0" u="none" strike="noStrike" cap="none" dirty="0">
                <a:solidFill>
                  <a:schemeClr val="dk2"/>
                </a:solidFill>
                <a:latin typeface="Arial"/>
                <a:ea typeface="Arial"/>
                <a:cs typeface="Arial"/>
                <a:sym typeface="Arial"/>
              </a:rPr>
              <a:t> and </a:t>
            </a:r>
            <a:r>
              <a:rPr lang="en-US" sz="2800" b="1" i="0" u="none" strike="noStrike" cap="none" dirty="0">
                <a:solidFill>
                  <a:schemeClr val="dk2"/>
                </a:solidFill>
                <a:latin typeface="Arial"/>
                <a:ea typeface="Arial"/>
                <a:cs typeface="Arial"/>
                <a:sym typeface="Arial"/>
              </a:rPr>
              <a:t>provide access</a:t>
            </a:r>
            <a:r>
              <a:rPr lang="en-US" sz="2800" b="0" i="0" u="none" strike="noStrike" cap="none" dirty="0">
                <a:solidFill>
                  <a:schemeClr val="dk2"/>
                </a:solidFill>
                <a:latin typeface="Arial"/>
                <a:ea typeface="Arial"/>
                <a:cs typeface="Arial"/>
                <a:sym typeface="Arial"/>
              </a:rPr>
              <a:t> to the </a:t>
            </a:r>
            <a:r>
              <a:rPr lang="en-US" sz="2800" b="1" i="0" u="none" strike="noStrike" cap="none" dirty="0">
                <a:solidFill>
                  <a:srgbClr val="98161A"/>
                </a:solidFill>
                <a:latin typeface="Arial"/>
                <a:ea typeface="Arial"/>
                <a:cs typeface="Arial"/>
                <a:sym typeface="Arial"/>
              </a:rPr>
              <a:t>National Spatial Reference System (NSRS)</a:t>
            </a:r>
            <a:r>
              <a:rPr lang="en-US" sz="3200" b="0" i="0" u="none" strike="noStrike" cap="none" dirty="0">
                <a:solidFill>
                  <a:schemeClr val="dk2"/>
                </a:solidFill>
                <a:latin typeface="Arial"/>
                <a:ea typeface="Arial"/>
                <a:cs typeface="Arial"/>
                <a:sym typeface="Arial"/>
              </a:rPr>
              <a:t/>
            </a:r>
            <a:br>
              <a:rPr lang="en-US" sz="3200" b="0" i="0" u="none" strike="noStrike" cap="none" dirty="0">
                <a:solidFill>
                  <a:schemeClr val="dk2"/>
                </a:solidFill>
                <a:latin typeface="Arial"/>
                <a:ea typeface="Arial"/>
                <a:cs typeface="Arial"/>
                <a:sym typeface="Arial"/>
              </a:rPr>
            </a:br>
            <a:r>
              <a:rPr lang="en-US" sz="3200" b="0" i="0" u="none" strike="noStrike" cap="none" dirty="0">
                <a:solidFill>
                  <a:schemeClr val="dk2"/>
                </a:solidFill>
                <a:latin typeface="Arial"/>
                <a:ea typeface="Arial"/>
                <a:cs typeface="Arial"/>
                <a:sym typeface="Arial"/>
              </a:rPr>
              <a:t/>
            </a:r>
            <a:br>
              <a:rPr lang="en-US" sz="3200" b="0" i="0" u="none" strike="noStrike" cap="none" dirty="0">
                <a:solidFill>
                  <a:schemeClr val="dk2"/>
                </a:solidFill>
                <a:latin typeface="Arial"/>
                <a:ea typeface="Arial"/>
                <a:cs typeface="Arial"/>
                <a:sym typeface="Arial"/>
              </a:rPr>
            </a:br>
            <a:endParaRPr sz="3200" b="0" i="1" u="none" strike="noStrike" cap="none" dirty="0">
              <a:solidFill>
                <a:schemeClr val="dk2"/>
              </a:solidFill>
              <a:latin typeface="Arial"/>
              <a:ea typeface="Arial"/>
              <a:cs typeface="Arial"/>
              <a:sym typeface="Arial"/>
            </a:endParaRPr>
          </a:p>
        </p:txBody>
      </p:sp>
      <p:sp>
        <p:nvSpPr>
          <p:cNvPr id="173" name="Google Shape;173;p26"/>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0" name="Google Shape;180;p27"/>
          <p:cNvSpPr txBox="1">
            <a:spLocks noGrp="1"/>
          </p:cNvSpPr>
          <p:nvPr>
            <p:ph type="title"/>
          </p:nvPr>
        </p:nvSpPr>
        <p:spPr>
          <a:xfrm>
            <a:off x="0" y="5749925"/>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0" i="0" u="none" strike="noStrike" cap="none" dirty="0">
                <a:solidFill>
                  <a:schemeClr val="lt1"/>
                </a:solidFill>
                <a:latin typeface="Arial"/>
                <a:ea typeface="Arial"/>
                <a:cs typeface="Arial"/>
                <a:sym typeface="Arial"/>
              </a:rPr>
              <a:t>Alaska project areas can be remote, unstable, and difficult to access…</a:t>
            </a:r>
            <a:endParaRPr dirty="0"/>
          </a:p>
        </p:txBody>
      </p:sp>
      <p:sp>
        <p:nvSpPr>
          <p:cNvPr id="181" name="Google Shape;181;p27"/>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0" y="-263525"/>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chemeClr val="dk2"/>
                </a:solidFill>
                <a:latin typeface="Arial"/>
                <a:ea typeface="Arial"/>
                <a:cs typeface="Arial"/>
                <a:sym typeface="Arial"/>
              </a:rPr>
              <a:t>Access to Heights in Alaska – Before GPS</a:t>
            </a:r>
            <a:endParaRPr sz="3200" b="1" i="0" u="none" strike="noStrike" cap="none" dirty="0">
              <a:solidFill>
                <a:schemeClr val="dk2"/>
              </a:solidFill>
              <a:latin typeface="Arial"/>
              <a:ea typeface="Arial"/>
              <a:cs typeface="Arial"/>
              <a:sym typeface="Arial"/>
            </a:endParaRPr>
          </a:p>
        </p:txBody>
      </p:sp>
      <p:pic>
        <p:nvPicPr>
          <p:cNvPr id="195" name="Google Shape;195;p29"/>
          <p:cNvPicPr preferRelativeResize="0"/>
          <p:nvPr/>
        </p:nvPicPr>
        <p:blipFill rotWithShape="1">
          <a:blip r:embed="rId3">
            <a:alphaModFix/>
          </a:blip>
          <a:srcRect/>
          <a:stretch/>
        </p:blipFill>
        <p:spPr>
          <a:xfrm>
            <a:off x="893763" y="588963"/>
            <a:ext cx="7116762" cy="5499100"/>
          </a:xfrm>
          <a:prstGeom prst="rect">
            <a:avLst/>
          </a:prstGeom>
          <a:noFill/>
          <a:ln>
            <a:noFill/>
          </a:ln>
          <a:effectLst>
            <a:outerShdw blurRad="292100" dist="139700" dir="2700000" algn="tl" rotWithShape="0">
              <a:srgbClr val="333333">
                <a:alpha val="64705"/>
              </a:srgbClr>
            </a:outerShdw>
          </a:effectLst>
        </p:spPr>
      </p:pic>
      <p:sp>
        <p:nvSpPr>
          <p:cNvPr id="196" name="Google Shape;196;p29"/>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0" y="1219200"/>
            <a:ext cx="9144000" cy="449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chemeClr val="dk1"/>
                </a:solidFill>
                <a:latin typeface="Arial"/>
                <a:ea typeface="Arial"/>
                <a:cs typeface="Arial"/>
                <a:sym typeface="Arial"/>
              </a:rPr>
              <a:t>The National Geodetic Survey </a:t>
            </a:r>
            <a:r>
              <a:rPr lang="en-US" sz="3600" b="1" i="0" u="none" strike="noStrike" cap="none" dirty="0">
                <a:solidFill>
                  <a:srgbClr val="C00000"/>
                </a:solidFill>
                <a:latin typeface="Arial"/>
                <a:ea typeface="Arial"/>
                <a:cs typeface="Arial"/>
                <a:sym typeface="Arial"/>
              </a:rPr>
              <a:t>provides access </a:t>
            </a:r>
            <a:r>
              <a:rPr lang="en-US" sz="3600" b="0" i="0" u="none" strike="noStrike" cap="none" dirty="0">
                <a:solidFill>
                  <a:schemeClr val="dk2"/>
                </a:solidFill>
                <a:latin typeface="Arial"/>
                <a:ea typeface="Arial"/>
                <a:cs typeface="Arial"/>
                <a:sym typeface="Arial"/>
              </a:rPr>
              <a:t>to the NSRS</a:t>
            </a:r>
            <a:br>
              <a:rPr lang="en-US" sz="3600" b="0" i="0" u="none" strike="noStrike" cap="none" dirty="0">
                <a:solidFill>
                  <a:schemeClr val="dk2"/>
                </a:solidFill>
                <a:latin typeface="Arial"/>
                <a:ea typeface="Arial"/>
                <a:cs typeface="Arial"/>
                <a:sym typeface="Arial"/>
              </a:rPr>
            </a:br>
            <a:r>
              <a:rPr lang="en-US" sz="3600" b="0" i="0" u="none" strike="noStrike" cap="none" dirty="0">
                <a:solidFill>
                  <a:schemeClr val="dk2"/>
                </a:solidFill>
                <a:latin typeface="Arial"/>
                <a:ea typeface="Arial"/>
                <a:cs typeface="Arial"/>
                <a:sym typeface="Arial"/>
              </a:rPr>
              <a:t>through data, models, and tools:</a:t>
            </a:r>
            <a:br>
              <a:rPr lang="en-US" sz="3600" b="0" i="0" u="none" strike="noStrike" cap="none" dirty="0">
                <a:solidFill>
                  <a:schemeClr val="dk2"/>
                </a:solidFill>
                <a:latin typeface="Arial"/>
                <a:ea typeface="Arial"/>
                <a:cs typeface="Arial"/>
                <a:sym typeface="Arial"/>
              </a:rPr>
            </a:br>
            <a:r>
              <a:rPr lang="en-US" sz="3600" b="0" i="0" u="none" strike="noStrike" cap="none" dirty="0">
                <a:solidFill>
                  <a:schemeClr val="dk2"/>
                </a:solidFill>
                <a:latin typeface="Arial"/>
                <a:ea typeface="Arial"/>
                <a:cs typeface="Arial"/>
                <a:sym typeface="Arial"/>
              </a:rPr>
              <a:t/>
            </a:r>
            <a:br>
              <a:rPr lang="en-US" sz="3600" b="0" i="0" u="none" strike="noStrike" cap="none" dirty="0">
                <a:solidFill>
                  <a:schemeClr val="dk2"/>
                </a:solidFill>
                <a:latin typeface="Arial"/>
                <a:ea typeface="Arial"/>
                <a:cs typeface="Arial"/>
                <a:sym typeface="Arial"/>
              </a:rPr>
            </a:br>
            <a:r>
              <a:rPr lang="en-US" sz="3600" b="0" i="0" u="none" strike="noStrike" cap="none" dirty="0">
                <a:solidFill>
                  <a:schemeClr val="dk2"/>
                </a:solidFill>
                <a:latin typeface="Arial"/>
                <a:ea typeface="Arial"/>
                <a:cs typeface="Arial"/>
                <a:sym typeface="Arial"/>
              </a:rPr>
              <a:t>Foundation CORS</a:t>
            </a:r>
            <a:br>
              <a:rPr lang="en-US" sz="3600" b="0" i="0" u="none" strike="noStrike" cap="none" dirty="0">
                <a:solidFill>
                  <a:schemeClr val="dk2"/>
                </a:solidFill>
                <a:latin typeface="Arial"/>
                <a:ea typeface="Arial"/>
                <a:cs typeface="Arial"/>
                <a:sym typeface="Arial"/>
              </a:rPr>
            </a:br>
            <a:r>
              <a:rPr lang="en-US" sz="3600" b="0" i="0" u="none" strike="noStrike" cap="none" dirty="0">
                <a:solidFill>
                  <a:schemeClr val="dk2"/>
                </a:solidFill>
                <a:latin typeface="Arial"/>
                <a:ea typeface="Arial"/>
                <a:cs typeface="Arial"/>
                <a:sym typeface="Arial"/>
              </a:rPr>
              <a:t>GRAV-D</a:t>
            </a:r>
            <a:br>
              <a:rPr lang="en-US" sz="3600" b="0" i="0" u="none" strike="noStrike" cap="none" dirty="0">
                <a:solidFill>
                  <a:schemeClr val="dk2"/>
                </a:solidFill>
                <a:latin typeface="Arial"/>
                <a:ea typeface="Arial"/>
                <a:cs typeface="Arial"/>
                <a:sym typeface="Arial"/>
              </a:rPr>
            </a:br>
            <a:r>
              <a:rPr lang="en-US" sz="3600" b="0" i="0" u="none" strike="noStrike" cap="none" dirty="0">
                <a:solidFill>
                  <a:schemeClr val="dk2"/>
                </a:solidFill>
                <a:latin typeface="Arial"/>
                <a:ea typeface="Arial"/>
                <a:cs typeface="Arial"/>
                <a:sym typeface="Arial"/>
              </a:rPr>
              <a:t>Geoid models</a:t>
            </a:r>
            <a:br>
              <a:rPr lang="en-US" sz="3600" b="0" i="0" u="none" strike="noStrike" cap="none" dirty="0">
                <a:solidFill>
                  <a:schemeClr val="dk2"/>
                </a:solidFill>
                <a:latin typeface="Arial"/>
                <a:ea typeface="Arial"/>
                <a:cs typeface="Arial"/>
                <a:sym typeface="Arial"/>
              </a:rPr>
            </a:br>
            <a:r>
              <a:rPr lang="en-US" sz="3600" b="0" i="0" u="none" strike="noStrike" cap="none" dirty="0" err="1">
                <a:solidFill>
                  <a:schemeClr val="dk2"/>
                </a:solidFill>
                <a:latin typeface="Arial"/>
                <a:ea typeface="Arial"/>
                <a:cs typeface="Arial"/>
                <a:sym typeface="Arial"/>
              </a:rPr>
              <a:t>VDatum</a:t>
            </a:r>
            <a:r>
              <a:rPr lang="en-US" sz="3600" b="0" i="0" u="none" strike="noStrike" cap="none" dirty="0">
                <a:solidFill>
                  <a:schemeClr val="dk2"/>
                </a:solidFill>
                <a:latin typeface="Arial"/>
                <a:ea typeface="Arial"/>
                <a:cs typeface="Arial"/>
                <a:sym typeface="Arial"/>
              </a:rPr>
              <a:t> </a:t>
            </a:r>
            <a:r>
              <a:rPr lang="en-US" sz="3600" b="0" i="0" u="none" strike="noStrike" cap="none" dirty="0" smtClean="0">
                <a:solidFill>
                  <a:schemeClr val="dk2"/>
                </a:solidFill>
                <a:latin typeface="Arial"/>
                <a:ea typeface="Arial"/>
                <a:cs typeface="Arial"/>
                <a:sym typeface="Arial"/>
              </a:rPr>
              <a:t>tool</a:t>
            </a:r>
            <a:r>
              <a:rPr lang="en-US" sz="3600" b="0" i="0" u="none" strike="noStrike" cap="none" dirty="0">
                <a:solidFill>
                  <a:schemeClr val="dk2"/>
                </a:solidFill>
                <a:latin typeface="Arial"/>
                <a:ea typeface="Arial"/>
                <a:cs typeface="Arial"/>
                <a:sym typeface="Arial"/>
              </a:rPr>
              <a:t/>
            </a:r>
            <a:br>
              <a:rPr lang="en-US" sz="3600" b="0" i="0" u="none" strike="noStrike" cap="none" dirty="0">
                <a:solidFill>
                  <a:schemeClr val="dk2"/>
                </a:solidFill>
                <a:latin typeface="Arial"/>
                <a:ea typeface="Arial"/>
                <a:cs typeface="Arial"/>
                <a:sym typeface="Arial"/>
              </a:rPr>
            </a:br>
            <a:endParaRPr sz="3600" b="0" i="0" u="none" strike="noStrike" cap="none" dirty="0">
              <a:solidFill>
                <a:schemeClr val="dk2"/>
              </a:solidFill>
              <a:latin typeface="Arial"/>
              <a:ea typeface="Arial"/>
              <a:cs typeface="Arial"/>
              <a:sym typeface="Arial"/>
            </a:endParaRPr>
          </a:p>
        </p:txBody>
      </p:sp>
      <p:sp>
        <p:nvSpPr>
          <p:cNvPr id="188" name="Google Shape;188;p28"/>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a:spLocks noGrp="1"/>
          </p:cNvSpPr>
          <p:nvPr>
            <p:ph type="title"/>
          </p:nvPr>
        </p:nvSpPr>
        <p:spPr>
          <a:xfrm>
            <a:off x="0" y="65696"/>
            <a:ext cx="9144000" cy="82965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chemeClr val="dk2"/>
                </a:solidFill>
                <a:latin typeface="Arial"/>
                <a:ea typeface="Arial"/>
                <a:cs typeface="Arial"/>
                <a:sym typeface="Arial"/>
              </a:rPr>
              <a:t>Foundation </a:t>
            </a:r>
            <a:r>
              <a:rPr lang="en-US" sz="3200" b="1" i="0" u="none" strike="noStrike" cap="none" dirty="0" smtClean="0">
                <a:solidFill>
                  <a:schemeClr val="dk2"/>
                </a:solidFill>
                <a:latin typeface="Arial"/>
                <a:ea typeface="Arial"/>
                <a:cs typeface="Arial"/>
                <a:sym typeface="Arial"/>
              </a:rPr>
              <a:t>CORS - </a:t>
            </a:r>
            <a:r>
              <a:rPr lang="en-US" sz="3200" b="1" i="0" u="none" strike="noStrike" cap="none" dirty="0">
                <a:solidFill>
                  <a:schemeClr val="dk2"/>
                </a:solidFill>
                <a:latin typeface="Arial"/>
                <a:ea typeface="Arial"/>
                <a:cs typeface="Arial"/>
                <a:sym typeface="Arial"/>
              </a:rPr>
              <a:t>The Backbone of the NSRS</a:t>
            </a:r>
            <a:endParaRPr sz="3200" b="1" i="0" u="none" strike="noStrike" cap="none" dirty="0">
              <a:solidFill>
                <a:schemeClr val="dk2"/>
              </a:solidFill>
              <a:latin typeface="Arial"/>
              <a:ea typeface="Arial"/>
              <a:cs typeface="Arial"/>
              <a:sym typeface="Arial"/>
            </a:endParaRPr>
          </a:p>
        </p:txBody>
      </p:sp>
      <p:sp>
        <p:nvSpPr>
          <p:cNvPr id="203" name="Google Shape;203;p30"/>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grpSp>
        <p:nvGrpSpPr>
          <p:cNvPr id="204" name="Google Shape;204;p30"/>
          <p:cNvGrpSpPr/>
          <p:nvPr/>
        </p:nvGrpSpPr>
        <p:grpSpPr>
          <a:xfrm>
            <a:off x="95250" y="990600"/>
            <a:ext cx="5911111" cy="4354188"/>
            <a:chOff x="116420" y="1992103"/>
            <a:chExt cx="5221142" cy="3482572"/>
          </a:xfrm>
        </p:grpSpPr>
        <p:pic>
          <p:nvPicPr>
            <p:cNvPr id="205" name="Google Shape;205;p30"/>
            <p:cNvPicPr preferRelativeResize="0"/>
            <p:nvPr/>
          </p:nvPicPr>
          <p:blipFill rotWithShape="1">
            <a:blip r:embed="rId3">
              <a:alphaModFix/>
            </a:blip>
            <a:srcRect/>
            <a:stretch/>
          </p:blipFill>
          <p:spPr>
            <a:xfrm>
              <a:off x="116420" y="1992103"/>
              <a:ext cx="5221142" cy="3482572"/>
            </a:xfrm>
            <a:prstGeom prst="rect">
              <a:avLst/>
            </a:prstGeom>
            <a:noFill/>
            <a:ln>
              <a:noFill/>
            </a:ln>
            <a:effectLst>
              <a:outerShdw blurRad="292100" dist="139700" dir="2700000" algn="tl" rotWithShape="0">
                <a:srgbClr val="333333">
                  <a:alpha val="64705"/>
                </a:srgbClr>
              </a:outerShdw>
            </a:effectLst>
          </p:spPr>
        </p:pic>
        <p:pic>
          <p:nvPicPr>
            <p:cNvPr id="206" name="Google Shape;206;p30"/>
            <p:cNvPicPr preferRelativeResize="0"/>
            <p:nvPr/>
          </p:nvPicPr>
          <p:blipFill rotWithShape="1">
            <a:blip r:embed="rId4">
              <a:alphaModFix/>
            </a:blip>
            <a:srcRect/>
            <a:stretch/>
          </p:blipFill>
          <p:spPr>
            <a:xfrm>
              <a:off x="4219163" y="1992103"/>
              <a:ext cx="1118399" cy="726383"/>
            </a:xfrm>
            <a:prstGeom prst="rect">
              <a:avLst/>
            </a:prstGeom>
            <a:noFill/>
            <a:ln>
              <a:noFill/>
            </a:ln>
            <a:effectLst>
              <a:outerShdw blurRad="292100" dist="139700" dir="2700000" algn="tl" rotWithShape="0">
                <a:srgbClr val="333333">
                  <a:alpha val="64705"/>
                </a:srgbClr>
              </a:outerShdw>
            </a:effectLst>
          </p:spPr>
        </p:pic>
      </p:grpSp>
      <p:sp>
        <p:nvSpPr>
          <p:cNvPr id="207" name="Google Shape;207;p30"/>
          <p:cNvSpPr txBox="1"/>
          <p:nvPr/>
        </p:nvSpPr>
        <p:spPr>
          <a:xfrm>
            <a:off x="0" y="5409250"/>
            <a:ext cx="9144000"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A set of federally-operated, ultra-stable, high-reliability stations to guarantee citizens access to official NSRS positions and support UN-mandated international efforts.</a:t>
            </a:r>
            <a:endParaRPr dirty="0"/>
          </a:p>
        </p:txBody>
      </p:sp>
      <p:pic>
        <p:nvPicPr>
          <p:cNvPr id="208" name="Google Shape;208;p30"/>
          <p:cNvPicPr preferRelativeResize="0"/>
          <p:nvPr/>
        </p:nvPicPr>
        <p:blipFill rotWithShape="1">
          <a:blip r:embed="rId5">
            <a:alphaModFix/>
          </a:blip>
          <a:srcRect/>
          <a:stretch/>
        </p:blipFill>
        <p:spPr>
          <a:xfrm>
            <a:off x="6135722" y="990600"/>
            <a:ext cx="2870229" cy="2027296"/>
          </a:xfrm>
          <a:prstGeom prst="rect">
            <a:avLst/>
          </a:prstGeom>
          <a:noFill/>
          <a:ln>
            <a:noFill/>
          </a:ln>
          <a:effectLst>
            <a:outerShdw blurRad="292100" dist="139700" dir="2700000" algn="tl" rotWithShape="0">
              <a:srgbClr val="333333">
                <a:alpha val="64705"/>
              </a:srgbClr>
            </a:outerShdw>
          </a:effectLst>
        </p:spPr>
      </p:pic>
      <p:sp>
        <p:nvSpPr>
          <p:cNvPr id="209" name="Google Shape;209;p30"/>
          <p:cNvSpPr txBox="1"/>
          <p:nvPr/>
        </p:nvSpPr>
        <p:spPr>
          <a:xfrm>
            <a:off x="6144410" y="1880982"/>
            <a:ext cx="1731979"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~2000 existing partner-operated CORS</a:t>
            </a:r>
            <a:endParaRPr/>
          </a:p>
        </p:txBody>
      </p:sp>
      <p:pic>
        <p:nvPicPr>
          <p:cNvPr id="210" name="Google Shape;210;p30" descr="https://www.ngs.noaa.gov/CORS/SitePhotos/Required/p777/p777_monu.jpg"/>
          <p:cNvPicPr preferRelativeResize="0"/>
          <p:nvPr/>
        </p:nvPicPr>
        <p:blipFill rotWithShape="1">
          <a:blip r:embed="rId6">
            <a:alphaModFix/>
          </a:blip>
          <a:srcRect/>
          <a:stretch/>
        </p:blipFill>
        <p:spPr>
          <a:xfrm>
            <a:off x="6135722" y="3204653"/>
            <a:ext cx="2853512" cy="2140135"/>
          </a:xfrm>
          <a:prstGeom prst="rect">
            <a:avLst/>
          </a:prstGeom>
          <a:noFill/>
          <a:ln>
            <a:noFill/>
          </a:ln>
          <a:effectLst>
            <a:outerShdw blurRad="292100" dist="139700" dir="2700000" algn="tl" rotWithShape="0">
              <a:srgbClr val="333333">
                <a:alpha val="64705"/>
              </a:srgbClr>
            </a:outerShdw>
          </a:effec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2"/>
          <p:cNvSpPr txBox="1">
            <a:spLocks noGrp="1"/>
          </p:cNvSpPr>
          <p:nvPr>
            <p:ph type="title"/>
          </p:nvPr>
        </p:nvSpPr>
        <p:spPr>
          <a:xfrm>
            <a:off x="0" y="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chemeClr val="dk2"/>
                </a:solidFill>
                <a:latin typeface="Arial"/>
                <a:ea typeface="Arial"/>
                <a:cs typeface="Arial"/>
                <a:sym typeface="Arial"/>
              </a:rPr>
              <a:t>G</a:t>
            </a:r>
            <a:r>
              <a:rPr lang="en-US" sz="3600" b="0" i="0" u="none" strike="noStrike" cap="none" dirty="0">
                <a:solidFill>
                  <a:schemeClr val="dk2"/>
                </a:solidFill>
                <a:latin typeface="Arial"/>
                <a:ea typeface="Arial"/>
                <a:cs typeface="Arial"/>
                <a:sym typeface="Arial"/>
              </a:rPr>
              <a:t>ravity for the </a:t>
            </a:r>
            <a:r>
              <a:rPr lang="en-US" sz="3600" b="1" i="0" u="none" strike="noStrike" cap="none" dirty="0">
                <a:solidFill>
                  <a:schemeClr val="dk2"/>
                </a:solidFill>
                <a:latin typeface="Arial"/>
                <a:ea typeface="Arial"/>
                <a:cs typeface="Arial"/>
                <a:sym typeface="Arial"/>
              </a:rPr>
              <a:t>R</a:t>
            </a:r>
            <a:r>
              <a:rPr lang="en-US" sz="3600" b="0" i="0" u="none" strike="noStrike" cap="none" dirty="0">
                <a:solidFill>
                  <a:schemeClr val="dk2"/>
                </a:solidFill>
                <a:latin typeface="Arial"/>
                <a:ea typeface="Arial"/>
                <a:cs typeface="Arial"/>
                <a:sym typeface="Arial"/>
              </a:rPr>
              <a:t>edefinition of the </a:t>
            </a:r>
            <a:r>
              <a:rPr lang="en-US" sz="3600" b="1" i="0" u="none" strike="noStrike" cap="none" dirty="0">
                <a:solidFill>
                  <a:schemeClr val="dk2"/>
                </a:solidFill>
                <a:latin typeface="Arial"/>
                <a:ea typeface="Arial"/>
                <a:cs typeface="Arial"/>
                <a:sym typeface="Arial"/>
              </a:rPr>
              <a:t>A</a:t>
            </a:r>
            <a:r>
              <a:rPr lang="en-US" sz="3600" b="0" i="0" u="none" strike="noStrike" cap="none" dirty="0">
                <a:solidFill>
                  <a:schemeClr val="dk2"/>
                </a:solidFill>
                <a:latin typeface="Arial"/>
                <a:ea typeface="Arial"/>
                <a:cs typeface="Arial"/>
                <a:sym typeface="Arial"/>
              </a:rPr>
              <a:t>merican </a:t>
            </a:r>
            <a:r>
              <a:rPr lang="en-US" sz="3600" b="1" i="0" u="none" strike="noStrike" cap="none" dirty="0">
                <a:solidFill>
                  <a:schemeClr val="dk2"/>
                </a:solidFill>
                <a:latin typeface="Arial"/>
                <a:ea typeface="Arial"/>
                <a:cs typeface="Arial"/>
                <a:sym typeface="Arial"/>
              </a:rPr>
              <a:t>V</a:t>
            </a:r>
            <a:r>
              <a:rPr lang="en-US" sz="3600" b="0" i="0" u="none" strike="noStrike" cap="none" dirty="0">
                <a:solidFill>
                  <a:schemeClr val="dk2"/>
                </a:solidFill>
                <a:latin typeface="Arial"/>
                <a:ea typeface="Arial"/>
                <a:cs typeface="Arial"/>
                <a:sym typeface="Arial"/>
              </a:rPr>
              <a:t>ertical </a:t>
            </a:r>
            <a:r>
              <a:rPr lang="en-US" sz="3600" b="1" i="0" u="none" strike="noStrike" cap="none" dirty="0">
                <a:solidFill>
                  <a:schemeClr val="dk2"/>
                </a:solidFill>
                <a:latin typeface="Arial"/>
                <a:ea typeface="Arial"/>
                <a:cs typeface="Arial"/>
                <a:sym typeface="Arial"/>
              </a:rPr>
              <a:t>D</a:t>
            </a:r>
            <a:r>
              <a:rPr lang="en-US" sz="3600" b="0" i="0" u="none" strike="noStrike" cap="none" dirty="0">
                <a:solidFill>
                  <a:schemeClr val="dk2"/>
                </a:solidFill>
                <a:latin typeface="Arial"/>
                <a:ea typeface="Arial"/>
                <a:cs typeface="Arial"/>
                <a:sym typeface="Arial"/>
              </a:rPr>
              <a:t>atum (GRAV-D) Airborne Survey </a:t>
            </a:r>
            <a:endParaRPr dirty="0"/>
          </a:p>
        </p:txBody>
      </p:sp>
      <p:pic>
        <p:nvPicPr>
          <p:cNvPr id="253" name="Google Shape;253;p32"/>
          <p:cNvPicPr preferRelativeResize="0"/>
          <p:nvPr/>
        </p:nvPicPr>
        <p:blipFill rotWithShape="1">
          <a:blip r:embed="rId3">
            <a:alphaModFix/>
          </a:blip>
          <a:srcRect/>
          <a:stretch/>
        </p:blipFill>
        <p:spPr>
          <a:xfrm>
            <a:off x="914300" y="1320800"/>
            <a:ext cx="7051675" cy="4698999"/>
          </a:xfrm>
          <a:prstGeom prst="rect">
            <a:avLst/>
          </a:prstGeom>
          <a:noFill/>
          <a:ln>
            <a:noFill/>
          </a:ln>
          <a:effectLst>
            <a:outerShdw blurRad="292100" dist="139700" dir="2700000" algn="tl" rotWithShape="0">
              <a:srgbClr val="333333">
                <a:alpha val="64705"/>
              </a:srgbClr>
            </a:outerShdw>
          </a:effectLst>
        </p:spPr>
      </p:pic>
      <p:sp>
        <p:nvSpPr>
          <p:cNvPr id="254" name="Google Shape;254;p32"/>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7</a:t>
            </a:fld>
            <a:endParaRPr sz="1400">
              <a:solidFill>
                <a:srgbClr val="000000"/>
              </a:solidFill>
              <a:latin typeface="Arial"/>
              <a:ea typeface="Arial"/>
              <a:cs typeface="Arial"/>
              <a:sym typeface="Arial"/>
            </a:endParaRPr>
          </a:p>
        </p:txBody>
      </p:sp>
      <p:sp>
        <p:nvSpPr>
          <p:cNvPr id="255" name="Google Shape;255;p32"/>
          <p:cNvSpPr/>
          <p:nvPr/>
        </p:nvSpPr>
        <p:spPr>
          <a:xfrm>
            <a:off x="2603150" y="3916100"/>
            <a:ext cx="2103300" cy="2022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3"/>
          <p:cNvPicPr preferRelativeResize="0"/>
          <p:nvPr/>
        </p:nvPicPr>
        <p:blipFill rotWithShape="1">
          <a:blip r:embed="rId3">
            <a:alphaModFix/>
          </a:blip>
          <a:srcRect/>
          <a:stretch/>
        </p:blipFill>
        <p:spPr>
          <a:xfrm>
            <a:off x="1060449" y="674204"/>
            <a:ext cx="7023101" cy="5426942"/>
          </a:xfrm>
          <a:prstGeom prst="rect">
            <a:avLst/>
          </a:prstGeom>
          <a:noFill/>
          <a:ln w="9525" cap="flat" cmpd="sng">
            <a:solidFill>
              <a:srgbClr val="CECECE"/>
            </a:solidFill>
            <a:prstDash val="solid"/>
            <a:round/>
            <a:headEnd type="none" w="sm" len="sm"/>
            <a:tailEnd type="none" w="sm" len="sm"/>
          </a:ln>
          <a:effectLst>
            <a:outerShdw blurRad="292100" dist="139700" dir="2700000" algn="tl" rotWithShape="0">
              <a:srgbClr val="333333">
                <a:alpha val="64705"/>
              </a:srgbClr>
            </a:outerShdw>
          </a:effectLst>
        </p:spPr>
      </p:pic>
      <p:sp>
        <p:nvSpPr>
          <p:cNvPr id="262" name="Google Shape;262;p33"/>
          <p:cNvSpPr txBox="1">
            <a:spLocks noGrp="1"/>
          </p:cNvSpPr>
          <p:nvPr>
            <p:ph type="title"/>
          </p:nvPr>
        </p:nvSpPr>
        <p:spPr>
          <a:xfrm>
            <a:off x="4724400" y="1447800"/>
            <a:ext cx="3112567" cy="762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rgbClr val="C00000"/>
                </a:solidFill>
                <a:latin typeface="Arial"/>
                <a:ea typeface="Arial"/>
                <a:cs typeface="Arial"/>
                <a:sym typeface="Arial"/>
              </a:rPr>
              <a:t>xGEOID2018</a:t>
            </a:r>
            <a:endParaRPr/>
          </a:p>
        </p:txBody>
      </p:sp>
      <p:sp>
        <p:nvSpPr>
          <p:cNvPr id="263" name="Google Shape;263;p33"/>
          <p:cNvSpPr txBox="1"/>
          <p:nvPr/>
        </p:nvSpPr>
        <p:spPr>
          <a:xfrm>
            <a:off x="-33867" y="-76200"/>
            <a:ext cx="9144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chemeClr val="dk2"/>
                </a:solidFill>
                <a:latin typeface="Arial"/>
                <a:ea typeface="Arial"/>
                <a:cs typeface="Arial"/>
                <a:sym typeface="Arial"/>
              </a:rPr>
              <a:t>Experimental Geoid Models</a:t>
            </a:r>
            <a:endParaRPr dirty="0"/>
          </a:p>
        </p:txBody>
      </p:sp>
      <p:sp>
        <p:nvSpPr>
          <p:cNvPr id="264" name="Google Shape;264;p33"/>
          <p:cNvSpPr txBox="1">
            <a:spLocks noGrp="1"/>
          </p:cNvSpPr>
          <p:nvPr>
            <p:ph type="sldNum" idx="12"/>
          </p:nvPr>
        </p:nvSpPr>
        <p:spPr>
          <a:xfrm>
            <a:off x="6984999" y="6067618"/>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8</a:t>
            </a:fld>
            <a:endParaRPr sz="1400">
              <a:solidFill>
                <a:srgbClr val="000000"/>
              </a:solidFill>
              <a:latin typeface="Arial"/>
              <a:ea typeface="Arial"/>
              <a:cs typeface="Arial"/>
              <a:sym typeface="Arial"/>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p:nvPr/>
        </p:nvSpPr>
        <p:spPr>
          <a:xfrm rot="10800000" flipH="1">
            <a:off x="0" y="601663"/>
            <a:ext cx="9144000" cy="2369682"/>
          </a:xfrm>
          <a:prstGeom prst="rect">
            <a:avLst/>
          </a:prstGeom>
          <a:gradFill>
            <a:gsLst>
              <a:gs pos="0">
                <a:srgbClr val="4F9361"/>
              </a:gs>
              <a:gs pos="100000">
                <a:srgbClr val="FFFFFF"/>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7" name="Google Shape;217;p31"/>
          <p:cNvSpPr/>
          <p:nvPr/>
        </p:nvSpPr>
        <p:spPr>
          <a:xfrm rot="10800000" flipH="1">
            <a:off x="0" y="2892425"/>
            <a:ext cx="9144000" cy="3282950"/>
          </a:xfrm>
          <a:prstGeom prst="rect">
            <a:avLst/>
          </a:prstGeom>
          <a:gradFill>
            <a:gsLst>
              <a:gs pos="0">
                <a:srgbClr val="5B92D5"/>
              </a:gs>
              <a:gs pos="100000">
                <a:srgbClr val="FFFFFF">
                  <a:alpha val="2000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8" name="Google Shape;218;p31"/>
          <p:cNvSpPr txBox="1"/>
          <p:nvPr/>
        </p:nvSpPr>
        <p:spPr>
          <a:xfrm>
            <a:off x="-1676400" y="1617663"/>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Calibri"/>
              <a:buNone/>
            </a:pPr>
            <a:r>
              <a:rPr lang="en-US" sz="3200" b="0" i="0" u="none" strike="noStrike" cap="none">
                <a:solidFill>
                  <a:srgbClr val="000000"/>
                </a:solidFill>
                <a:latin typeface="Calibri"/>
                <a:ea typeface="Calibri"/>
                <a:cs typeface="Calibri"/>
                <a:sym typeface="Calibri"/>
              </a:rPr>
              <a:t/>
            </a:r>
            <a:br>
              <a:rPr lang="en-US" sz="3200" b="0" i="0" u="none" strike="noStrike" cap="none">
                <a:solidFill>
                  <a:srgbClr val="000000"/>
                </a:solidFill>
                <a:latin typeface="Calibri"/>
                <a:ea typeface="Calibri"/>
                <a:cs typeface="Calibri"/>
                <a:sym typeface="Calibri"/>
              </a:rPr>
            </a:br>
            <a:r>
              <a:rPr lang="en-US" sz="3200" b="0" i="0" u="none" strike="noStrike" cap="none">
                <a:solidFill>
                  <a:srgbClr val="000000"/>
                </a:solidFill>
                <a:latin typeface="Calibri"/>
                <a:ea typeface="Calibri"/>
                <a:cs typeface="Calibri"/>
                <a:sym typeface="Calibri"/>
              </a:rPr>
              <a:t/>
            </a:r>
            <a:br>
              <a:rPr lang="en-US" sz="3200" b="0" i="0" u="none" strike="noStrike" cap="none">
                <a:solidFill>
                  <a:srgbClr val="000000"/>
                </a:solidFill>
                <a:latin typeface="Calibri"/>
                <a:ea typeface="Calibri"/>
                <a:cs typeface="Calibri"/>
                <a:sym typeface="Calibri"/>
              </a:rPr>
            </a:br>
            <a:r>
              <a:rPr lang="en-US" sz="3200" b="0" i="0" u="none" strike="noStrike" cap="none">
                <a:solidFill>
                  <a:srgbClr val="000000"/>
                </a:solidFill>
                <a:latin typeface="Calibri"/>
                <a:ea typeface="Calibri"/>
                <a:cs typeface="Calibri"/>
                <a:sym typeface="Calibri"/>
              </a:rPr>
              <a:t> </a:t>
            </a:r>
            <a:br>
              <a:rPr lang="en-US" sz="3200" b="0" i="0" u="none" strike="noStrike" cap="none">
                <a:solidFill>
                  <a:srgbClr val="000000"/>
                </a:solidFill>
                <a:latin typeface="Calibri"/>
                <a:ea typeface="Calibri"/>
                <a:cs typeface="Calibri"/>
                <a:sym typeface="Calibri"/>
              </a:rPr>
            </a:br>
            <a:r>
              <a:rPr lang="en-US" sz="3200" b="0" i="0" u="none" strike="noStrike" cap="none">
                <a:solidFill>
                  <a:srgbClr val="000000"/>
                </a:solidFill>
                <a:latin typeface="Calibri"/>
                <a:ea typeface="Calibri"/>
                <a:cs typeface="Calibri"/>
                <a:sym typeface="Calibri"/>
              </a:rPr>
              <a:t/>
            </a:r>
            <a:br>
              <a:rPr lang="en-US" sz="3200" b="0" i="0" u="none" strike="noStrike" cap="none">
                <a:solidFill>
                  <a:srgbClr val="000000"/>
                </a:solidFill>
                <a:latin typeface="Calibri"/>
                <a:ea typeface="Calibri"/>
                <a:cs typeface="Calibri"/>
                <a:sym typeface="Calibri"/>
              </a:rPr>
            </a:br>
            <a:endParaRPr sz="3200" b="0" i="0" u="none" strike="noStrike" cap="none">
              <a:solidFill>
                <a:srgbClr val="000000"/>
              </a:solidFill>
              <a:latin typeface="Calibri"/>
              <a:ea typeface="Calibri"/>
              <a:cs typeface="Calibri"/>
              <a:sym typeface="Calibri"/>
            </a:endParaRPr>
          </a:p>
        </p:txBody>
      </p:sp>
      <p:pic>
        <p:nvPicPr>
          <p:cNvPr id="219" name="Google Shape;219;p31"/>
          <p:cNvPicPr preferRelativeResize="0"/>
          <p:nvPr/>
        </p:nvPicPr>
        <p:blipFill rotWithShape="1">
          <a:blip r:embed="rId3">
            <a:alphaModFix/>
          </a:blip>
          <a:srcRect l="61801" t="-69337" r="-1" b="-43499"/>
          <a:stretch/>
        </p:blipFill>
        <p:spPr>
          <a:xfrm>
            <a:off x="3708400" y="2065338"/>
            <a:ext cx="3554413" cy="457200"/>
          </a:xfrm>
          <a:prstGeom prst="rect">
            <a:avLst/>
          </a:prstGeom>
          <a:noFill/>
          <a:ln>
            <a:noFill/>
          </a:ln>
        </p:spPr>
      </p:pic>
      <p:sp>
        <p:nvSpPr>
          <p:cNvPr id="220" name="Google Shape;220;p31"/>
          <p:cNvSpPr txBox="1"/>
          <p:nvPr/>
        </p:nvSpPr>
        <p:spPr>
          <a:xfrm>
            <a:off x="0" y="-2286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Calibri"/>
              <a:buNone/>
            </a:pPr>
            <a:r>
              <a:rPr lang="en-US" sz="3200" b="1" i="0" u="none" strike="noStrike" cap="none" dirty="0">
                <a:solidFill>
                  <a:srgbClr val="000000"/>
                </a:solidFill>
                <a:latin typeface="+mn-lt"/>
                <a:ea typeface="Calibri"/>
                <a:cs typeface="Calibri"/>
                <a:sym typeface="Calibri"/>
              </a:rPr>
              <a:t>GPS-based Access to Heights in Alaska</a:t>
            </a:r>
            <a:endParaRPr dirty="0">
              <a:latin typeface="+mn-lt"/>
            </a:endParaRPr>
          </a:p>
        </p:txBody>
      </p:sp>
      <p:pic>
        <p:nvPicPr>
          <p:cNvPr id="221" name="Google Shape;221;p31"/>
          <p:cNvPicPr preferRelativeResize="0"/>
          <p:nvPr/>
        </p:nvPicPr>
        <p:blipFill rotWithShape="1">
          <a:blip r:embed="rId4">
            <a:alphaModFix/>
          </a:blip>
          <a:srcRect l="61549" t="-109515" b="-40466"/>
          <a:stretch/>
        </p:blipFill>
        <p:spPr>
          <a:xfrm>
            <a:off x="3708400" y="2454275"/>
            <a:ext cx="3551238" cy="381000"/>
          </a:xfrm>
          <a:prstGeom prst="rect">
            <a:avLst/>
          </a:prstGeom>
          <a:noFill/>
          <a:ln>
            <a:noFill/>
          </a:ln>
        </p:spPr>
      </p:pic>
      <p:sp>
        <p:nvSpPr>
          <p:cNvPr id="222" name="Google Shape;222;p31"/>
          <p:cNvSpPr/>
          <p:nvPr/>
        </p:nvSpPr>
        <p:spPr>
          <a:xfrm>
            <a:off x="3740150" y="1901825"/>
            <a:ext cx="3473450" cy="595313"/>
          </a:xfrm>
          <a:custGeom>
            <a:avLst/>
            <a:gdLst/>
            <a:ahLst/>
            <a:cxnLst/>
            <a:rect l="l" t="t" r="r" b="b"/>
            <a:pathLst>
              <a:path w="3473903" h="595994" extrusionOk="0">
                <a:moveTo>
                  <a:pt x="3473903" y="0"/>
                </a:moveTo>
                <a:lnTo>
                  <a:pt x="1457325" y="248004"/>
                </a:lnTo>
                <a:cubicBezTo>
                  <a:pt x="702129" y="339172"/>
                  <a:pt x="524556" y="511479"/>
                  <a:pt x="0" y="595994"/>
                </a:cubicBezTo>
              </a:path>
            </a:pathLst>
          </a:custGeom>
          <a:noFill/>
          <a:ln w="28575"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3E8853"/>
              </a:solidFill>
              <a:latin typeface="Questrial"/>
              <a:ea typeface="Questrial"/>
              <a:cs typeface="Questrial"/>
              <a:sym typeface="Questrial"/>
            </a:endParaRPr>
          </a:p>
        </p:txBody>
      </p:sp>
      <p:cxnSp>
        <p:nvCxnSpPr>
          <p:cNvPr id="223" name="Google Shape;223;p31"/>
          <p:cNvCxnSpPr/>
          <p:nvPr/>
        </p:nvCxnSpPr>
        <p:spPr>
          <a:xfrm>
            <a:off x="6407150" y="1993900"/>
            <a:ext cx="0" cy="639763"/>
          </a:xfrm>
          <a:prstGeom prst="straightConnector1">
            <a:avLst/>
          </a:prstGeom>
          <a:noFill/>
          <a:ln w="9525" cap="flat" cmpd="sng">
            <a:solidFill>
              <a:schemeClr val="dk1"/>
            </a:solidFill>
            <a:prstDash val="lgDash"/>
            <a:round/>
            <a:headEnd type="oval" w="med" len="med"/>
            <a:tailEnd type="oval" w="med" len="med"/>
          </a:ln>
        </p:spPr>
      </p:cxnSp>
      <p:cxnSp>
        <p:nvCxnSpPr>
          <p:cNvPr id="224" name="Google Shape;224;p31"/>
          <p:cNvCxnSpPr/>
          <p:nvPr/>
        </p:nvCxnSpPr>
        <p:spPr>
          <a:xfrm>
            <a:off x="6645275" y="2311400"/>
            <a:ext cx="0" cy="320675"/>
          </a:xfrm>
          <a:prstGeom prst="straightConnector1">
            <a:avLst/>
          </a:prstGeom>
          <a:noFill/>
          <a:ln w="9525" cap="flat" cmpd="sng">
            <a:solidFill>
              <a:srgbClr val="C00000"/>
            </a:solidFill>
            <a:prstDash val="lgDash"/>
            <a:round/>
            <a:headEnd type="oval" w="med" len="med"/>
            <a:tailEnd type="oval" w="med" len="med"/>
          </a:ln>
        </p:spPr>
      </p:cxnSp>
      <p:cxnSp>
        <p:nvCxnSpPr>
          <p:cNvPr id="225" name="Google Shape;225;p31"/>
          <p:cNvCxnSpPr/>
          <p:nvPr/>
        </p:nvCxnSpPr>
        <p:spPr>
          <a:xfrm>
            <a:off x="6897688" y="1930400"/>
            <a:ext cx="0" cy="365125"/>
          </a:xfrm>
          <a:prstGeom prst="straightConnector1">
            <a:avLst/>
          </a:prstGeom>
          <a:noFill/>
          <a:ln w="9525" cap="flat" cmpd="sng">
            <a:solidFill>
              <a:srgbClr val="00B050"/>
            </a:solidFill>
            <a:prstDash val="lgDash"/>
            <a:round/>
            <a:headEnd type="oval" w="med" len="med"/>
            <a:tailEnd type="oval" w="med" len="med"/>
          </a:ln>
        </p:spPr>
      </p:cxnSp>
      <p:pic>
        <p:nvPicPr>
          <p:cNvPr id="226" name="Google Shape;226;p31"/>
          <p:cNvPicPr preferRelativeResize="0"/>
          <p:nvPr/>
        </p:nvPicPr>
        <p:blipFill rotWithShape="1">
          <a:blip r:embed="rId3">
            <a:alphaModFix/>
          </a:blip>
          <a:srcRect l="61801" t="-69337" r="-1" b="-43499"/>
          <a:stretch/>
        </p:blipFill>
        <p:spPr>
          <a:xfrm>
            <a:off x="3684587" y="4794250"/>
            <a:ext cx="3554413" cy="457200"/>
          </a:xfrm>
          <a:prstGeom prst="rect">
            <a:avLst/>
          </a:prstGeom>
          <a:noFill/>
          <a:ln>
            <a:noFill/>
          </a:ln>
        </p:spPr>
      </p:pic>
      <p:pic>
        <p:nvPicPr>
          <p:cNvPr id="227" name="Google Shape;227;p31"/>
          <p:cNvPicPr preferRelativeResize="0"/>
          <p:nvPr/>
        </p:nvPicPr>
        <p:blipFill rotWithShape="1">
          <a:blip r:embed="rId4">
            <a:alphaModFix/>
          </a:blip>
          <a:srcRect l="61549" t="-109515" b="-40466"/>
          <a:stretch/>
        </p:blipFill>
        <p:spPr>
          <a:xfrm>
            <a:off x="3684587" y="5562600"/>
            <a:ext cx="3551238" cy="381000"/>
          </a:xfrm>
          <a:prstGeom prst="rect">
            <a:avLst/>
          </a:prstGeom>
          <a:noFill/>
          <a:ln>
            <a:noFill/>
          </a:ln>
        </p:spPr>
      </p:pic>
      <p:cxnSp>
        <p:nvCxnSpPr>
          <p:cNvPr id="228" name="Google Shape;228;p31"/>
          <p:cNvCxnSpPr/>
          <p:nvPr/>
        </p:nvCxnSpPr>
        <p:spPr>
          <a:xfrm>
            <a:off x="6564312" y="5045075"/>
            <a:ext cx="0" cy="703263"/>
          </a:xfrm>
          <a:prstGeom prst="straightConnector1">
            <a:avLst/>
          </a:prstGeom>
          <a:noFill/>
          <a:ln w="9525" cap="flat" cmpd="sng">
            <a:solidFill>
              <a:srgbClr val="C00000"/>
            </a:solidFill>
            <a:prstDash val="lgDash"/>
            <a:round/>
            <a:headEnd type="oval" w="med" len="med"/>
            <a:tailEnd type="oval" w="med" len="med"/>
          </a:ln>
        </p:spPr>
      </p:cxnSp>
      <p:sp>
        <p:nvSpPr>
          <p:cNvPr id="229" name="Google Shape;229;p31"/>
          <p:cNvSpPr/>
          <p:nvPr/>
        </p:nvSpPr>
        <p:spPr>
          <a:xfrm>
            <a:off x="3717925" y="4848225"/>
            <a:ext cx="3482975" cy="38100"/>
          </a:xfrm>
          <a:custGeom>
            <a:avLst/>
            <a:gdLst/>
            <a:ahLst/>
            <a:cxnLst/>
            <a:rect l="l" t="t" r="r" b="b"/>
            <a:pathLst>
              <a:path w="3483980" h="37343" extrusionOk="0">
                <a:moveTo>
                  <a:pt x="0" y="6444"/>
                </a:moveTo>
                <a:cubicBezTo>
                  <a:pt x="289367" y="10302"/>
                  <a:pt x="590308" y="48885"/>
                  <a:pt x="868101" y="18019"/>
                </a:cubicBezTo>
                <a:cubicBezTo>
                  <a:pt x="1194044" y="-18197"/>
                  <a:pt x="1500850" y="75892"/>
                  <a:pt x="1851949" y="18019"/>
                </a:cubicBezTo>
                <a:cubicBezTo>
                  <a:pt x="2203048" y="-39854"/>
                  <a:pt x="2461549" y="64318"/>
                  <a:pt x="2766349" y="18019"/>
                </a:cubicBezTo>
                <a:cubicBezTo>
                  <a:pt x="3002877" y="-17909"/>
                  <a:pt x="3244770" y="25736"/>
                  <a:pt x="3483980" y="29594"/>
                </a:cubicBezTo>
              </a:path>
            </a:pathLst>
          </a:custGeom>
          <a:noFill/>
          <a:ln w="28575" cap="flat" cmpd="sng">
            <a:solidFill>
              <a:srgbClr val="538CD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230" name="Google Shape;230;p31"/>
          <p:cNvCxnSpPr/>
          <p:nvPr/>
        </p:nvCxnSpPr>
        <p:spPr>
          <a:xfrm>
            <a:off x="6769100" y="4840288"/>
            <a:ext cx="0" cy="182562"/>
          </a:xfrm>
          <a:prstGeom prst="straightConnector1">
            <a:avLst/>
          </a:prstGeom>
          <a:noFill/>
          <a:ln w="9525" cap="flat" cmpd="sng">
            <a:solidFill>
              <a:srgbClr val="689AD7"/>
            </a:solidFill>
            <a:prstDash val="lgDash"/>
            <a:round/>
            <a:headEnd type="oval" w="med" len="med"/>
            <a:tailEnd type="oval" w="med" len="med"/>
          </a:ln>
        </p:spPr>
      </p:cxnSp>
      <p:cxnSp>
        <p:nvCxnSpPr>
          <p:cNvPr id="231" name="Google Shape;231;p31"/>
          <p:cNvCxnSpPr/>
          <p:nvPr/>
        </p:nvCxnSpPr>
        <p:spPr>
          <a:xfrm>
            <a:off x="3057525" y="2352675"/>
            <a:ext cx="547688" cy="0"/>
          </a:xfrm>
          <a:prstGeom prst="straightConnector1">
            <a:avLst/>
          </a:prstGeom>
          <a:noFill/>
          <a:ln w="25400" cap="flat" cmpd="sng">
            <a:solidFill>
              <a:srgbClr val="C00000"/>
            </a:solidFill>
            <a:prstDash val="solid"/>
            <a:round/>
            <a:headEnd type="none" w="sm" len="sm"/>
            <a:tailEnd type="triangle" w="med" len="med"/>
          </a:ln>
          <a:effectLst>
            <a:outerShdw blurRad="40000" dist="20000" dir="5400000" rotWithShape="0">
              <a:srgbClr val="000000">
                <a:alpha val="37647"/>
              </a:srgbClr>
            </a:outerShdw>
          </a:effectLst>
        </p:spPr>
      </p:cxnSp>
      <p:sp>
        <p:nvSpPr>
          <p:cNvPr id="232" name="Google Shape;232;p31"/>
          <p:cNvSpPr txBox="1"/>
          <p:nvPr/>
        </p:nvSpPr>
        <p:spPr>
          <a:xfrm>
            <a:off x="690563" y="2152650"/>
            <a:ext cx="2449512" cy="3698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800"/>
              <a:buFont typeface="Arial"/>
              <a:buNone/>
            </a:pPr>
            <a:r>
              <a:rPr lang="en-US" sz="1800" b="0" i="1" u="none" strike="noStrike" cap="none" dirty="0">
                <a:solidFill>
                  <a:srgbClr val="C00000"/>
                </a:solidFill>
                <a:latin typeface="Arial"/>
                <a:ea typeface="Arial"/>
                <a:cs typeface="Arial"/>
                <a:sym typeface="Arial"/>
              </a:rPr>
              <a:t>Refined with GRAV-D</a:t>
            </a:r>
            <a:endParaRPr dirty="0"/>
          </a:p>
        </p:txBody>
      </p:sp>
      <p:cxnSp>
        <p:nvCxnSpPr>
          <p:cNvPr id="233" name="Google Shape;233;p31"/>
          <p:cNvCxnSpPr/>
          <p:nvPr/>
        </p:nvCxnSpPr>
        <p:spPr>
          <a:xfrm>
            <a:off x="3052762" y="5094288"/>
            <a:ext cx="546100" cy="0"/>
          </a:xfrm>
          <a:prstGeom prst="straightConnector1">
            <a:avLst/>
          </a:prstGeom>
          <a:noFill/>
          <a:ln w="25400" cap="flat" cmpd="sng">
            <a:solidFill>
              <a:srgbClr val="C00000"/>
            </a:solidFill>
            <a:prstDash val="solid"/>
            <a:round/>
            <a:headEnd type="none" w="sm" len="sm"/>
            <a:tailEnd type="triangle" w="med" len="med"/>
          </a:ln>
          <a:effectLst>
            <a:outerShdw blurRad="40000" dist="20000" dir="5400000" rotWithShape="0">
              <a:srgbClr val="000000">
                <a:alpha val="37647"/>
              </a:srgbClr>
            </a:outerShdw>
          </a:effectLst>
        </p:spPr>
      </p:cxnSp>
      <p:sp>
        <p:nvSpPr>
          <p:cNvPr id="234" name="Google Shape;234;p31"/>
          <p:cNvSpPr txBox="1"/>
          <p:nvPr/>
        </p:nvSpPr>
        <p:spPr>
          <a:xfrm>
            <a:off x="685800" y="4894263"/>
            <a:ext cx="2428875"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800"/>
              <a:buFont typeface="Arial"/>
              <a:buNone/>
            </a:pPr>
            <a:r>
              <a:rPr lang="en-US" sz="1800" b="0" i="1" u="none" strike="noStrike" cap="none">
                <a:solidFill>
                  <a:srgbClr val="C00000"/>
                </a:solidFill>
                <a:latin typeface="Arial"/>
                <a:ea typeface="Arial"/>
                <a:cs typeface="Arial"/>
                <a:sym typeface="Arial"/>
              </a:rPr>
              <a:t>Developed in VDatum</a:t>
            </a:r>
            <a:endParaRPr sz="1800" b="0" i="1" u="none" strike="noStrike" cap="none">
              <a:solidFill>
                <a:srgbClr val="C00000"/>
              </a:solidFill>
              <a:latin typeface="Arial"/>
              <a:ea typeface="Arial"/>
              <a:cs typeface="Arial"/>
              <a:sym typeface="Arial"/>
            </a:endParaRPr>
          </a:p>
        </p:txBody>
      </p:sp>
      <p:pic>
        <p:nvPicPr>
          <p:cNvPr id="235" name="Google Shape;235;p31"/>
          <p:cNvPicPr preferRelativeResize="0"/>
          <p:nvPr/>
        </p:nvPicPr>
        <p:blipFill rotWithShape="1">
          <a:blip r:embed="rId5">
            <a:alphaModFix/>
          </a:blip>
          <a:srcRect/>
          <a:stretch/>
        </p:blipFill>
        <p:spPr>
          <a:xfrm>
            <a:off x="4529137" y="4395788"/>
            <a:ext cx="509588" cy="509587"/>
          </a:xfrm>
          <a:prstGeom prst="rect">
            <a:avLst/>
          </a:prstGeom>
          <a:noFill/>
          <a:ln>
            <a:noFill/>
          </a:ln>
        </p:spPr>
      </p:pic>
      <p:pic>
        <p:nvPicPr>
          <p:cNvPr id="236" name="Google Shape;236;p31"/>
          <p:cNvPicPr preferRelativeResize="0"/>
          <p:nvPr/>
        </p:nvPicPr>
        <p:blipFill rotWithShape="1">
          <a:blip r:embed="rId6">
            <a:alphaModFix/>
          </a:blip>
          <a:srcRect/>
          <a:stretch/>
        </p:blipFill>
        <p:spPr>
          <a:xfrm>
            <a:off x="4799013" y="1893888"/>
            <a:ext cx="368300" cy="288925"/>
          </a:xfrm>
          <a:prstGeom prst="rect">
            <a:avLst/>
          </a:prstGeom>
          <a:noFill/>
          <a:ln>
            <a:noFill/>
          </a:ln>
        </p:spPr>
      </p:pic>
      <p:cxnSp>
        <p:nvCxnSpPr>
          <p:cNvPr id="237" name="Google Shape;237;p31"/>
          <p:cNvCxnSpPr/>
          <p:nvPr/>
        </p:nvCxnSpPr>
        <p:spPr>
          <a:xfrm>
            <a:off x="6361112" y="4875213"/>
            <a:ext cx="0" cy="868362"/>
          </a:xfrm>
          <a:prstGeom prst="straightConnector1">
            <a:avLst/>
          </a:prstGeom>
          <a:noFill/>
          <a:ln w="9525" cap="flat" cmpd="sng">
            <a:solidFill>
              <a:schemeClr val="dk1"/>
            </a:solidFill>
            <a:prstDash val="lgDash"/>
            <a:round/>
            <a:headEnd type="oval" w="med" len="med"/>
            <a:tailEnd type="oval" w="med" len="med"/>
          </a:ln>
        </p:spPr>
      </p:cxnSp>
      <p:sp>
        <p:nvSpPr>
          <p:cNvPr id="238" name="Google Shape;238;p31"/>
          <p:cNvSpPr/>
          <p:nvPr/>
        </p:nvSpPr>
        <p:spPr>
          <a:xfrm>
            <a:off x="0" y="981928"/>
            <a:ext cx="914400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dirty="0">
                <a:solidFill>
                  <a:srgbClr val="000000"/>
                </a:solidFill>
                <a:latin typeface="Calibri"/>
                <a:ea typeface="Calibri"/>
                <a:cs typeface="Calibri"/>
                <a:sym typeface="Calibri"/>
              </a:rPr>
              <a:t>Geoid models </a:t>
            </a:r>
            <a:r>
              <a:rPr lang="en-US" sz="2400" b="0" i="1" u="none" strike="noStrike" cap="none" dirty="0">
                <a:solidFill>
                  <a:srgbClr val="C00000"/>
                </a:solidFill>
                <a:latin typeface="Calibri"/>
                <a:ea typeface="Calibri"/>
                <a:cs typeface="Calibri"/>
                <a:sym typeface="Calibri"/>
              </a:rPr>
              <a:t>provide GPS-based access to</a:t>
            </a:r>
            <a:r>
              <a:rPr lang="en-US" sz="2400" b="0" i="0" u="none" strike="noStrike" cap="none" dirty="0">
                <a:solidFill>
                  <a:srgbClr val="000000"/>
                </a:solidFill>
                <a:latin typeface="Calibri"/>
                <a:ea typeface="Calibri"/>
                <a:cs typeface="Calibri"/>
                <a:sym typeface="Calibri"/>
              </a:rPr>
              <a:t> </a:t>
            </a:r>
            <a:r>
              <a:rPr lang="en-US" sz="2400" b="0" i="0" u="none" strike="noStrike" cap="none" dirty="0" err="1">
                <a:solidFill>
                  <a:srgbClr val="000000"/>
                </a:solidFill>
                <a:latin typeface="Calibri"/>
                <a:ea typeface="Calibri"/>
                <a:cs typeface="Calibri"/>
                <a:sym typeface="Calibri"/>
              </a:rPr>
              <a:t>orthometric</a:t>
            </a:r>
            <a:r>
              <a:rPr lang="en-US" sz="2400" b="0" i="0" u="none" strike="noStrike" cap="none" dirty="0">
                <a:solidFill>
                  <a:srgbClr val="000000"/>
                </a:solidFill>
                <a:latin typeface="Calibri"/>
                <a:ea typeface="Calibri"/>
                <a:cs typeface="Calibri"/>
                <a:sym typeface="Calibri"/>
              </a:rPr>
              <a:t> heights </a:t>
            </a:r>
            <a:endParaRPr sz="2400" b="0" i="0" u="none" strike="noStrike" cap="none" dirty="0">
              <a:solidFill>
                <a:schemeClr val="dk1"/>
              </a:solidFill>
              <a:latin typeface="Arial"/>
              <a:ea typeface="Arial"/>
              <a:cs typeface="Arial"/>
              <a:sym typeface="Arial"/>
            </a:endParaRPr>
          </a:p>
        </p:txBody>
      </p:sp>
      <p:sp>
        <p:nvSpPr>
          <p:cNvPr id="239" name="Google Shape;239;p31"/>
          <p:cNvSpPr/>
          <p:nvPr/>
        </p:nvSpPr>
        <p:spPr>
          <a:xfrm>
            <a:off x="0" y="3083402"/>
            <a:ext cx="9143999"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0" u="none" strike="noStrike" cap="none" dirty="0">
                <a:solidFill>
                  <a:srgbClr val="000000"/>
                </a:solidFill>
                <a:latin typeface="Calibri"/>
                <a:ea typeface="Calibri"/>
                <a:cs typeface="Calibri"/>
                <a:sym typeface="Calibri"/>
              </a:rPr>
              <a:t>Topography of Sea Surface (TSS) models </a:t>
            </a:r>
            <a:r>
              <a:rPr lang="en-US" sz="2400" b="0" i="0" u="none" strike="noStrike" cap="none" dirty="0">
                <a:solidFill>
                  <a:srgbClr val="000000"/>
                </a:solidFill>
                <a:latin typeface="Calibri"/>
                <a:ea typeface="Calibri"/>
                <a:cs typeface="Calibri"/>
                <a:sym typeface="Calibri"/>
              </a:rPr>
              <a:t/>
            </a:r>
            <a:br>
              <a:rPr lang="en-US" sz="2400" b="0" i="0" u="none" strike="noStrike" cap="none" dirty="0">
                <a:solidFill>
                  <a:srgbClr val="000000"/>
                </a:solidFill>
                <a:latin typeface="Calibri"/>
                <a:ea typeface="Calibri"/>
                <a:cs typeface="Calibri"/>
                <a:sym typeface="Calibri"/>
              </a:rPr>
            </a:br>
            <a:r>
              <a:rPr lang="en-US" sz="2400" b="0" i="1" u="none" strike="noStrike" cap="none" dirty="0">
                <a:solidFill>
                  <a:srgbClr val="C00000"/>
                </a:solidFill>
                <a:latin typeface="Calibri"/>
                <a:ea typeface="Calibri"/>
                <a:cs typeface="Calibri"/>
                <a:sym typeface="Calibri"/>
              </a:rPr>
              <a:t>provide GPS-based access or transformations to </a:t>
            </a:r>
            <a:r>
              <a:rPr lang="en-US" sz="2400" b="0" i="0" u="none" strike="noStrike" cap="none" dirty="0">
                <a:solidFill>
                  <a:srgbClr val="000000"/>
                </a:solidFill>
                <a:latin typeface="Calibri"/>
                <a:ea typeface="Calibri"/>
                <a:cs typeface="Calibri"/>
                <a:sym typeface="Calibri"/>
              </a:rPr>
              <a:t/>
            </a:r>
            <a:br>
              <a:rPr lang="en-US" sz="2400" b="0" i="0" u="none" strike="noStrike" cap="none" dirty="0">
                <a:solidFill>
                  <a:srgbClr val="000000"/>
                </a:solidFill>
                <a:latin typeface="Calibri"/>
                <a:ea typeface="Calibri"/>
                <a:cs typeface="Calibri"/>
                <a:sym typeface="Calibri"/>
              </a:rPr>
            </a:br>
            <a:r>
              <a:rPr lang="en-US" sz="2400" b="0" i="0" u="none" strike="noStrike" cap="none" dirty="0">
                <a:solidFill>
                  <a:srgbClr val="000000"/>
                </a:solidFill>
                <a:latin typeface="Calibri"/>
                <a:ea typeface="Calibri"/>
                <a:cs typeface="Calibri"/>
                <a:sym typeface="Calibri"/>
              </a:rPr>
              <a:t>heights relative to local tidal </a:t>
            </a:r>
            <a:r>
              <a:rPr lang="en-US" sz="2400" b="0" i="0" u="none" strike="noStrike" cap="none" dirty="0" err="1">
                <a:solidFill>
                  <a:srgbClr val="000000"/>
                </a:solidFill>
                <a:latin typeface="Calibri"/>
                <a:ea typeface="Calibri"/>
                <a:cs typeface="Calibri"/>
                <a:sym typeface="Calibri"/>
              </a:rPr>
              <a:t>datums</a:t>
            </a:r>
            <a:endParaRPr sz="2400" b="0" i="0" u="none" strike="noStrike" cap="none" dirty="0">
              <a:solidFill>
                <a:schemeClr val="dk1"/>
              </a:solidFill>
              <a:latin typeface="Arial"/>
              <a:ea typeface="Arial"/>
              <a:cs typeface="Arial"/>
              <a:sym typeface="Arial"/>
            </a:endParaRPr>
          </a:p>
        </p:txBody>
      </p:sp>
      <p:sp>
        <p:nvSpPr>
          <p:cNvPr id="240" name="Google Shape;240;p31"/>
          <p:cNvSpPr txBox="1"/>
          <p:nvPr/>
        </p:nvSpPr>
        <p:spPr>
          <a:xfrm rot="-326044">
            <a:off x="7250495" y="1573253"/>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1" u="none" strike="noStrike" cap="none">
                <a:solidFill>
                  <a:srgbClr val="00B050"/>
                </a:solidFill>
                <a:latin typeface="Arial Narrow"/>
                <a:ea typeface="Arial Narrow"/>
                <a:cs typeface="Arial Narrow"/>
                <a:sym typeface="Arial Narrow"/>
              </a:rPr>
              <a:t>topography</a:t>
            </a:r>
            <a:endParaRPr/>
          </a:p>
        </p:txBody>
      </p:sp>
      <p:sp>
        <p:nvSpPr>
          <p:cNvPr id="241" name="Google Shape;241;p31"/>
          <p:cNvSpPr txBox="1"/>
          <p:nvPr/>
        </p:nvSpPr>
        <p:spPr>
          <a:xfrm>
            <a:off x="7239000" y="4659868"/>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rgbClr val="0070C0"/>
                </a:solidFill>
                <a:latin typeface="Arial Narrow"/>
                <a:ea typeface="Arial Narrow"/>
                <a:cs typeface="Arial Narrow"/>
                <a:sym typeface="Arial Narrow"/>
              </a:rPr>
              <a:t>ocean surface</a:t>
            </a:r>
            <a:endParaRPr/>
          </a:p>
        </p:txBody>
      </p:sp>
      <p:sp>
        <p:nvSpPr>
          <p:cNvPr id="242" name="Google Shape;242;p31"/>
          <p:cNvSpPr txBox="1"/>
          <p:nvPr/>
        </p:nvSpPr>
        <p:spPr>
          <a:xfrm>
            <a:off x="7226420" y="5521912"/>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rgbClr val="A5A5A5"/>
                </a:solidFill>
                <a:latin typeface="Arial Narrow"/>
                <a:ea typeface="Arial Narrow"/>
                <a:cs typeface="Arial Narrow"/>
                <a:sym typeface="Arial Narrow"/>
              </a:rPr>
              <a:t>ellipsoid</a:t>
            </a:r>
            <a:endParaRPr/>
          </a:p>
        </p:txBody>
      </p:sp>
      <p:sp>
        <p:nvSpPr>
          <p:cNvPr id="243" name="Google Shape;243;p31"/>
          <p:cNvSpPr txBox="1"/>
          <p:nvPr/>
        </p:nvSpPr>
        <p:spPr>
          <a:xfrm>
            <a:off x="7239000" y="2415468"/>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rgbClr val="A5A5A5"/>
                </a:solidFill>
                <a:latin typeface="Arial Narrow"/>
                <a:ea typeface="Arial Narrow"/>
                <a:cs typeface="Arial Narrow"/>
                <a:sym typeface="Arial Narrow"/>
              </a:rPr>
              <a:t>ellipsoid</a:t>
            </a:r>
            <a:endParaRPr/>
          </a:p>
        </p:txBody>
      </p:sp>
      <p:sp>
        <p:nvSpPr>
          <p:cNvPr id="244" name="Google Shape;244;p31"/>
          <p:cNvSpPr txBox="1"/>
          <p:nvPr/>
        </p:nvSpPr>
        <p:spPr>
          <a:xfrm>
            <a:off x="7239000" y="2084034"/>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rgbClr val="595959"/>
                </a:solidFill>
                <a:latin typeface="Arial Narrow"/>
                <a:ea typeface="Arial Narrow"/>
                <a:cs typeface="Arial Narrow"/>
                <a:sym typeface="Arial Narrow"/>
              </a:rPr>
              <a:t>geoid model</a:t>
            </a:r>
            <a:endParaRPr/>
          </a:p>
        </p:txBody>
      </p:sp>
      <p:sp>
        <p:nvSpPr>
          <p:cNvPr id="245" name="Google Shape;245;p31"/>
          <p:cNvSpPr txBox="1"/>
          <p:nvPr/>
        </p:nvSpPr>
        <p:spPr>
          <a:xfrm>
            <a:off x="7239000" y="4857234"/>
            <a:ext cx="2667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a:solidFill>
                  <a:srgbClr val="595959"/>
                </a:solidFill>
                <a:latin typeface="Arial Narrow"/>
                <a:ea typeface="Arial Narrow"/>
                <a:cs typeface="Arial Narrow"/>
                <a:sym typeface="Arial Narrow"/>
              </a:rPr>
              <a:t>TSS model</a:t>
            </a:r>
            <a:endParaRPr/>
          </a:p>
        </p:txBody>
      </p:sp>
      <p:sp>
        <p:nvSpPr>
          <p:cNvPr id="246" name="Google Shape;246;p31"/>
          <p:cNvSpPr txBox="1">
            <a:spLocks noGrp="1"/>
          </p:cNvSpPr>
          <p:nvPr>
            <p:ph type="sldNum" idx="12"/>
          </p:nvPr>
        </p:nvSpPr>
        <p:spPr>
          <a:xfrm>
            <a:off x="7010400" y="6019800"/>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rgbClr val="000000"/>
                </a:solidFill>
                <a:latin typeface="Arial"/>
                <a:ea typeface="Arial"/>
                <a:cs typeface="Arial"/>
                <a:sym typeface="Arial"/>
              </a:rPr>
              <a:t>9</a:t>
            </a:fld>
            <a:endParaRPr sz="1400">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1585</Words>
  <Application>Microsoft Office PowerPoint</Application>
  <PresentationFormat>On-screen Show (4:3)</PresentationFormat>
  <Paragraphs>208</Paragraphs>
  <Slides>16</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Verdana</vt:lpstr>
      <vt:lpstr>Noto Sans Symbols</vt:lpstr>
      <vt:lpstr>Arial</vt:lpstr>
      <vt:lpstr>Cabin</vt:lpstr>
      <vt:lpstr>Cambria</vt:lpstr>
      <vt:lpstr>Questrial</vt:lpstr>
      <vt:lpstr>Arial Narrow</vt:lpstr>
      <vt:lpstr>Calibri</vt:lpstr>
      <vt:lpstr>Default Design</vt:lpstr>
      <vt:lpstr>1_Default Design</vt:lpstr>
      <vt:lpstr>PowerPoint Presentation</vt:lpstr>
      <vt:lpstr>The mission of the National Geodetic Survey (NGS) is to define, maintain and provide access to the National Spatial Reference System (NSRS)  </vt:lpstr>
      <vt:lpstr>Alaska project areas can be remote, unstable, and difficult to access…</vt:lpstr>
      <vt:lpstr>Access to Heights in Alaska – Before GPS</vt:lpstr>
      <vt:lpstr>The National Geodetic Survey provides access to the NSRS through data, models, and tools:  Foundation CORS GRAV-D Geoid models VDatum tool </vt:lpstr>
      <vt:lpstr>Foundation CORS - The Backbone of the NSRS</vt:lpstr>
      <vt:lpstr>Gravity for the Redefinition of the American Vertical Datum (GRAV-D) Airborne Survey </vt:lpstr>
      <vt:lpstr>xGEOID2018</vt:lpstr>
      <vt:lpstr>PowerPoint Presentation</vt:lpstr>
      <vt:lpstr>Access to (and Gaps in) Local MLLW</vt:lpstr>
      <vt:lpstr>Topography of the Sea Surface (TSS) Model for Southeast Alaska VDatum</vt:lpstr>
      <vt:lpstr>PowerPoint Presentation</vt:lpstr>
      <vt:lpstr>Vertical Datum Transformation (VDatum) Tool</vt:lpstr>
      <vt:lpstr>PowerPoint Presentation</vt:lpstr>
      <vt:lpstr>Actionable Plans at NGS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 Mersfelder</dc:creator>
  <cp:lastModifiedBy>Lynne Mersfelder</cp:lastModifiedBy>
  <cp:revision>4</cp:revision>
  <cp:lastPrinted>2018-08-22T14:57:18Z</cp:lastPrinted>
  <dcterms:modified xsi:type="dcterms:W3CDTF">2018-08-22T20:24:49Z</dcterms:modified>
</cp:coreProperties>
</file>