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59" r:id="rId4"/>
    <p:sldId id="260" r:id="rId5"/>
    <p:sldId id="256" r:id="rId6"/>
    <p:sldId id="262" r:id="rId7"/>
    <p:sldId id="263" r:id="rId8"/>
    <p:sldId id="257" r:id="rId9"/>
    <p:sldId id="258" r:id="rId10"/>
    <p:sldId id="261" r:id="rId1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55" d="100"/>
          <a:sy n="55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B72-3FCB-4C43-BF79-2DA7DB1A9924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7213-18DD-4FF9-848F-D58986BF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9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B72-3FCB-4C43-BF79-2DA7DB1A9924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7213-18DD-4FF9-848F-D58986BF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5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B72-3FCB-4C43-BF79-2DA7DB1A9924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7213-18DD-4FF9-848F-D58986BF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B72-3FCB-4C43-BF79-2DA7DB1A9924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7213-18DD-4FF9-848F-D58986BF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8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B72-3FCB-4C43-BF79-2DA7DB1A9924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7213-18DD-4FF9-848F-D58986BF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6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B72-3FCB-4C43-BF79-2DA7DB1A9924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7213-18DD-4FF9-848F-D58986BF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0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B72-3FCB-4C43-BF79-2DA7DB1A9924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7213-18DD-4FF9-848F-D58986BF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8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B72-3FCB-4C43-BF79-2DA7DB1A9924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7213-18DD-4FF9-848F-D58986BF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2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B72-3FCB-4C43-BF79-2DA7DB1A9924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7213-18DD-4FF9-848F-D58986BF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3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B72-3FCB-4C43-BF79-2DA7DB1A9924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7213-18DD-4FF9-848F-D58986BF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B72-3FCB-4C43-BF79-2DA7DB1A9924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7213-18DD-4FF9-848F-D58986BF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1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1B72-3FCB-4C43-BF79-2DA7DB1A9924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A7213-18DD-4FF9-848F-D58986BF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1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NOAA Fleet Recapitalization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Captain Rick Brennan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8"/>
          <a:stretch/>
        </p:blipFill>
        <p:spPr>
          <a:xfrm>
            <a:off x="1348154" y="827107"/>
            <a:ext cx="6141848" cy="2807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9184" y="200660"/>
            <a:ext cx="340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Modification of FSV Model (cont.)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05559"/>
              </p:ext>
            </p:extLst>
          </p:nvPr>
        </p:nvGraphicFramePr>
        <p:xfrm>
          <a:off x="1861883" y="3713469"/>
          <a:ext cx="5114389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989">
                  <a:extLst>
                    <a:ext uri="{9D8B030D-6E8A-4147-A177-3AD203B41FA5}">
                      <a16:colId xmlns:a16="http://schemas.microsoft.com/office/drawing/2014/main" val="1074069101"/>
                    </a:ext>
                  </a:extLst>
                </a:gridCol>
                <a:gridCol w="1490133">
                  <a:extLst>
                    <a:ext uri="{9D8B030D-6E8A-4147-A177-3AD203B41FA5}">
                      <a16:colId xmlns:a16="http://schemas.microsoft.com/office/drawing/2014/main" val="3869726922"/>
                    </a:ext>
                  </a:extLst>
                </a:gridCol>
                <a:gridCol w="1583267">
                  <a:extLst>
                    <a:ext uri="{9D8B030D-6E8A-4147-A177-3AD203B41FA5}">
                      <a16:colId xmlns:a16="http://schemas.microsoft.com/office/drawing/2014/main" val="28165787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Summary of changes to FSV Hull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17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Original</a:t>
                      </a:r>
                      <a:r>
                        <a:rPr lang="en-US" b="1" u="sng" baseline="0" dirty="0" smtClean="0"/>
                        <a:t> FSV</a:t>
                      </a:r>
                      <a:endParaRPr lang="en-US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Modified FSV</a:t>
                      </a:r>
                      <a:endParaRPr lang="en-US" b="1" u="sn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71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Displacement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(@</a:t>
                      </a:r>
                      <a:r>
                        <a:rPr lang="en-US" baseline="0" dirty="0" smtClean="0"/>
                        <a:t> Design Draft)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≈2,400 </a:t>
                      </a:r>
                      <a:r>
                        <a:rPr lang="en-US" dirty="0" err="1" smtClean="0"/>
                        <a:t>tonne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≈3,250 tonne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394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Length,</a:t>
                      </a:r>
                      <a:r>
                        <a:rPr lang="en-US" baseline="0" dirty="0" smtClean="0"/>
                        <a:t> Waterline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 m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≈200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73.6 m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≈241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25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3083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Draft, Design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 m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≈19.4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 m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≈17.6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9393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0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563" y="221769"/>
            <a:ext cx="6656294" cy="60501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Class “B”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962" y="826782"/>
            <a:ext cx="7879496" cy="515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8021" indent="-208021">
              <a:spcAft>
                <a:spcPts val="529"/>
              </a:spcAft>
              <a:buFont typeface="Arial" panose="020B0604020202020204" pitchFamily="34" charset="0"/>
              <a:buChar char="•"/>
            </a:pPr>
            <a:r>
              <a:rPr lang="en-US" sz="1765" u="sng" dirty="0">
                <a:latin typeface="Arial" panose="020B0604020202020204" pitchFamily="34" charset="0"/>
                <a:cs typeface="Arial" panose="020B0604020202020204" pitchFamily="34" charset="0"/>
              </a:rPr>
              <a:t>Primary mission</a:t>
            </a:r>
            <a:r>
              <a:rPr lang="en-US" sz="1765" dirty="0">
                <a:latin typeface="Arial" panose="020B0604020202020204" pitchFamily="34" charset="0"/>
                <a:cs typeface="Arial" panose="020B0604020202020204" pitchFamily="34" charset="0"/>
              </a:rPr>
              <a:t>: Charting and Surveying.  </a:t>
            </a:r>
          </a:p>
          <a:p>
            <a:pPr marL="611454" lvl="1" indent="-208021">
              <a:spcAft>
                <a:spcPts val="529"/>
              </a:spcAft>
              <a:buFont typeface="Arial" panose="020B0604020202020204" pitchFamily="34" charset="0"/>
              <a:buChar char="•"/>
              <a:tabLst>
                <a:tab pos="2420600" algn="l"/>
              </a:tabLst>
            </a:pPr>
            <a:r>
              <a:rPr lang="en-US" sz="1588" u="sng" dirty="0">
                <a:latin typeface="Arial" panose="020B0604020202020204" pitchFamily="34" charset="0"/>
                <a:cs typeface="Arial" panose="020B0604020202020204" pitchFamily="34" charset="0"/>
              </a:rPr>
              <a:t>Secondary mission</a:t>
            </a: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: Assessment and Management of Living Marine Resources 	(no trawl) and Oceanographic Research.</a:t>
            </a:r>
          </a:p>
          <a:p>
            <a:pPr marL="208021" indent="-208021">
              <a:spcAft>
                <a:spcPts val="529"/>
              </a:spcAft>
              <a:buFont typeface="Arial" panose="020B0604020202020204" pitchFamily="34" charset="0"/>
              <a:buChar char="•"/>
            </a:pPr>
            <a:r>
              <a:rPr lang="en-US" sz="1765" dirty="0">
                <a:latin typeface="Arial" panose="020B0604020202020204" pitchFamily="34" charset="0"/>
                <a:cs typeface="Arial" panose="020B0604020202020204" pitchFamily="34" charset="0"/>
              </a:rPr>
              <a:t>Organic handling of multiple launches or small craft, both manned and unmanned.</a:t>
            </a:r>
          </a:p>
          <a:p>
            <a:pPr marL="208021" indent="-208021">
              <a:spcAft>
                <a:spcPts val="529"/>
              </a:spcAft>
              <a:buFont typeface="Arial" panose="020B0604020202020204" pitchFamily="34" charset="0"/>
              <a:buChar char="•"/>
            </a:pPr>
            <a:r>
              <a:rPr lang="en-US" sz="1765" dirty="0">
                <a:latin typeface="Arial" panose="020B0604020202020204" pitchFamily="34" charset="0"/>
                <a:cs typeface="Arial" panose="020B0604020202020204" pitchFamily="34" charset="0"/>
              </a:rPr>
              <a:t>Infrastructure to support unmanned systems.</a:t>
            </a:r>
          </a:p>
          <a:p>
            <a:pPr>
              <a:spcAft>
                <a:spcPts val="529"/>
              </a:spcAft>
            </a:pPr>
            <a:endParaRPr lang="en-US" sz="1765" b="1" u="sng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529"/>
              </a:spcAft>
            </a:pPr>
            <a:r>
              <a:rPr lang="en-US" sz="1765" b="1" u="sng" dirty="0">
                <a:latin typeface="Arial" panose="020B0604020202020204" pitchFamily="34" charset="0"/>
                <a:cs typeface="Arial" panose="020B0604020202020204" pitchFamily="34" charset="0"/>
              </a:rPr>
              <a:t>Program Status</a:t>
            </a:r>
          </a:p>
          <a:p>
            <a:pPr marL="208021" indent="-208021">
              <a:spcAft>
                <a:spcPts val="529"/>
              </a:spcAft>
              <a:buFont typeface="Arial" panose="020B0604020202020204" pitchFamily="34" charset="0"/>
              <a:buChar char="•"/>
            </a:pPr>
            <a:r>
              <a:rPr lang="en-US" sz="1765" dirty="0">
                <a:latin typeface="Arial" panose="020B0604020202020204" pitchFamily="34" charset="0"/>
                <a:cs typeface="Arial" panose="020B0604020202020204" pitchFamily="34" charset="0"/>
              </a:rPr>
              <a:t>Class B IPT has met and the Top level requirements for Class B are being finalized.</a:t>
            </a:r>
          </a:p>
          <a:p>
            <a:pPr marL="208021" indent="-208021">
              <a:spcAft>
                <a:spcPts val="529"/>
              </a:spcAft>
              <a:buFont typeface="Arial" panose="020B0604020202020204" pitchFamily="34" charset="0"/>
              <a:buChar char="•"/>
            </a:pPr>
            <a:r>
              <a:rPr lang="en-US" sz="1765" dirty="0">
                <a:latin typeface="Arial" panose="020B0604020202020204" pitchFamily="34" charset="0"/>
                <a:cs typeface="Arial" panose="020B0604020202020204" pitchFamily="34" charset="0"/>
              </a:rPr>
              <a:t>Developing Milestone 1 documentation, anticipate DOC approval before end of FY19.</a:t>
            </a:r>
          </a:p>
          <a:p>
            <a:pPr marL="208021" indent="-208021">
              <a:spcAft>
                <a:spcPts val="529"/>
              </a:spcAft>
              <a:buFont typeface="Arial" panose="020B0604020202020204" pitchFamily="34" charset="0"/>
              <a:buChar char="•"/>
            </a:pPr>
            <a:r>
              <a:rPr lang="en-US" sz="1765" dirty="0">
                <a:latin typeface="Arial" panose="020B0604020202020204" pitchFamily="34" charset="0"/>
                <a:cs typeface="Arial" panose="020B0604020202020204" pitchFamily="34" charset="0"/>
              </a:rPr>
              <a:t>Investigating various acquisition approaches with NOAA contracting to expedite procurement schedule.</a:t>
            </a:r>
          </a:p>
          <a:p>
            <a:pPr marL="540853" lvl="1" indent="-208021">
              <a:spcAft>
                <a:spcPts val="529"/>
              </a:spcAft>
              <a:buFont typeface="Arial" panose="020B0604020202020204" pitchFamily="34" charset="0"/>
              <a:buChar char="•"/>
            </a:pP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Includes working with </a:t>
            </a:r>
            <a:r>
              <a:rPr lang="en-US" sz="1588" dirty="0" err="1">
                <a:latin typeface="Arial" panose="020B0604020202020204" pitchFamily="34" charset="0"/>
                <a:cs typeface="Arial" panose="020B0604020202020204" pitchFamily="34" charset="0"/>
              </a:rPr>
              <a:t>Carderock</a:t>
            </a: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 to develop a hull shape that minimizes bubble sweep down an improves sensor performance.  One version, which is being </a:t>
            </a:r>
            <a:r>
              <a:rPr lang="en-US" sz="1588">
                <a:latin typeface="Arial" panose="020B0604020202020204" pitchFamily="34" charset="0"/>
                <a:cs typeface="Arial" panose="020B0604020202020204" pitchFamily="34" charset="0"/>
              </a:rPr>
              <a:t>model tested, </a:t>
            </a: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is a modified and extended FSV hull form.</a:t>
            </a:r>
          </a:p>
        </p:txBody>
      </p:sp>
    </p:spTree>
    <p:extLst>
      <p:ext uri="{BB962C8B-B14F-4D97-AF65-F5344CB8AC3E}">
        <p14:creationId xmlns:p14="http://schemas.microsoft.com/office/powerpoint/2010/main" val="424316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  <a:alphaModFix/>
          </a:blip>
          <a:srcRect t="21513" b="24508"/>
          <a:stretch/>
        </p:blipFill>
        <p:spPr>
          <a:xfrm>
            <a:off x="540506" y="820616"/>
            <a:ext cx="7999947" cy="26376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60528" y="4211173"/>
            <a:ext cx="5959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Modified FSV Hull being evaluated for use as a Class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12.6 m parallel </a:t>
            </a:r>
            <a:r>
              <a:rPr lang="en-US" dirty="0" err="1" smtClean="0"/>
              <a:t>midbody</a:t>
            </a:r>
            <a:r>
              <a:rPr lang="en-US" dirty="0" smtClean="0"/>
              <a:t> plug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Skeg</a:t>
            </a:r>
            <a:r>
              <a:rPr lang="en-US" dirty="0" smtClean="0"/>
              <a:t> simplified to ease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991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37"/>
          <a:stretch/>
        </p:blipFill>
        <p:spPr>
          <a:xfrm>
            <a:off x="873766" y="756116"/>
            <a:ext cx="7333431" cy="427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0530" y="5388040"/>
            <a:ext cx="5959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Modified FSV Hull being evaluated for use as a Class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12.6 m parallel </a:t>
            </a:r>
            <a:r>
              <a:rPr lang="en-US" dirty="0" err="1" smtClean="0"/>
              <a:t>midbody</a:t>
            </a:r>
            <a:r>
              <a:rPr lang="en-US" dirty="0" smtClean="0"/>
              <a:t> plug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Skeg</a:t>
            </a:r>
            <a:r>
              <a:rPr lang="en-US" dirty="0" smtClean="0"/>
              <a:t> simplified to ease construction</a:t>
            </a:r>
          </a:p>
        </p:txBody>
      </p:sp>
    </p:spTree>
    <p:extLst>
      <p:ext uri="{BB962C8B-B14F-4D97-AF65-F5344CB8AC3E}">
        <p14:creationId xmlns:p14="http://schemas.microsoft.com/office/powerpoint/2010/main" val="19861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16127" y="581331"/>
            <a:ext cx="7713309" cy="4250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21322" y="5388040"/>
            <a:ext cx="583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CFD Model Screen Shot showing stream lines along the hull</a:t>
            </a:r>
          </a:p>
        </p:txBody>
      </p:sp>
    </p:spTree>
    <p:extLst>
      <p:ext uri="{BB962C8B-B14F-4D97-AF65-F5344CB8AC3E}">
        <p14:creationId xmlns:p14="http://schemas.microsoft.com/office/powerpoint/2010/main" val="16827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409" b="16935"/>
          <a:stretch/>
        </p:blipFill>
        <p:spPr>
          <a:xfrm>
            <a:off x="624551" y="1289539"/>
            <a:ext cx="8012129" cy="2203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3724"/>
          <a:stretch/>
        </p:blipFill>
        <p:spPr>
          <a:xfrm>
            <a:off x="624551" y="3624100"/>
            <a:ext cx="3783326" cy="2933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877" y="3927397"/>
            <a:ext cx="4228803" cy="2102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6464" y="486287"/>
            <a:ext cx="200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Original FSV Model</a:t>
            </a:r>
          </a:p>
        </p:txBody>
      </p:sp>
    </p:spTree>
    <p:extLst>
      <p:ext uri="{BB962C8B-B14F-4D97-AF65-F5344CB8AC3E}">
        <p14:creationId xmlns:p14="http://schemas.microsoft.com/office/powerpoint/2010/main" val="18820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72" y="650667"/>
            <a:ext cx="3897661" cy="2918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54" y="650668"/>
            <a:ext cx="3930070" cy="2918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72" y="3748600"/>
            <a:ext cx="3897661" cy="2912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954" y="3730686"/>
            <a:ext cx="3930070" cy="2930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8185" y="200660"/>
            <a:ext cx="273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Modification of FSV Model</a:t>
            </a:r>
          </a:p>
        </p:txBody>
      </p:sp>
    </p:spTree>
    <p:extLst>
      <p:ext uri="{BB962C8B-B14F-4D97-AF65-F5344CB8AC3E}">
        <p14:creationId xmlns:p14="http://schemas.microsoft.com/office/powerpoint/2010/main" val="5644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7" y="722008"/>
            <a:ext cx="3820078" cy="2865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23" y="722008"/>
            <a:ext cx="3820077" cy="2865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7" y="3739082"/>
            <a:ext cx="3764806" cy="2823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7" y="3739082"/>
            <a:ext cx="3764804" cy="2823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09184" y="200660"/>
            <a:ext cx="340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Modification of FSV Model (cont.)</a:t>
            </a:r>
          </a:p>
        </p:txBody>
      </p:sp>
    </p:spTree>
    <p:extLst>
      <p:ext uri="{BB962C8B-B14F-4D97-AF65-F5344CB8AC3E}">
        <p14:creationId xmlns:p14="http://schemas.microsoft.com/office/powerpoint/2010/main" val="18724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0" y="3549430"/>
            <a:ext cx="3715904" cy="2786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59" y="3549432"/>
            <a:ext cx="3715904" cy="2786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0" y="651548"/>
            <a:ext cx="3715904" cy="2786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58" y="651548"/>
            <a:ext cx="3715904" cy="2786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9184" y="200660"/>
            <a:ext cx="340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Modification of FSV Model (cont.)</a:t>
            </a:r>
          </a:p>
        </p:txBody>
      </p:sp>
    </p:spTree>
    <p:extLst>
      <p:ext uri="{BB962C8B-B14F-4D97-AF65-F5344CB8AC3E}">
        <p14:creationId xmlns:p14="http://schemas.microsoft.com/office/powerpoint/2010/main" val="16429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146</Words>
  <Application>Microsoft Office PowerPoint</Application>
  <PresentationFormat>Letter Paper (8.5x11 in)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NOAA Fleet Recapitalization Update</vt:lpstr>
      <vt:lpstr>Class “B”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Andrew.Traugh</dc:creator>
  <cp:lastModifiedBy>Virginia Dentler</cp:lastModifiedBy>
  <cp:revision>9</cp:revision>
  <dcterms:created xsi:type="dcterms:W3CDTF">2019-07-18T12:18:20Z</dcterms:created>
  <dcterms:modified xsi:type="dcterms:W3CDTF">2019-08-28T17:01:14Z</dcterms:modified>
</cp:coreProperties>
</file>