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76"/>
  </p:notesMasterIdLst>
  <p:sldIdLst>
    <p:sldId id="721" r:id="rId3"/>
    <p:sldId id="1002" r:id="rId4"/>
    <p:sldId id="1003" r:id="rId5"/>
    <p:sldId id="995" r:id="rId6"/>
    <p:sldId id="709" r:id="rId7"/>
    <p:sldId id="705" r:id="rId8"/>
    <p:sldId id="707" r:id="rId9"/>
    <p:sldId id="970" r:id="rId10"/>
    <p:sldId id="925" r:id="rId11"/>
    <p:sldId id="926" r:id="rId12"/>
    <p:sldId id="980" r:id="rId13"/>
    <p:sldId id="988" r:id="rId14"/>
    <p:sldId id="785" r:id="rId15"/>
    <p:sldId id="973" r:id="rId16"/>
    <p:sldId id="982" r:id="rId17"/>
    <p:sldId id="904" r:id="rId18"/>
    <p:sldId id="817" r:id="rId19"/>
    <p:sldId id="861" r:id="rId20"/>
    <p:sldId id="793" r:id="rId21"/>
    <p:sldId id="784" r:id="rId22"/>
    <p:sldId id="969" r:id="rId23"/>
    <p:sldId id="779" r:id="rId24"/>
    <p:sldId id="971" r:id="rId25"/>
    <p:sldId id="781" r:id="rId26"/>
    <p:sldId id="773" r:id="rId27"/>
    <p:sldId id="711" r:id="rId28"/>
    <p:sldId id="910" r:id="rId29"/>
    <p:sldId id="802" r:id="rId30"/>
    <p:sldId id="771" r:id="rId31"/>
    <p:sldId id="811" r:id="rId32"/>
    <p:sldId id="810" r:id="rId33"/>
    <p:sldId id="791" r:id="rId34"/>
    <p:sldId id="877" r:id="rId35"/>
    <p:sldId id="878" r:id="rId36"/>
    <p:sldId id="787" r:id="rId37"/>
    <p:sldId id="956" r:id="rId38"/>
    <p:sldId id="723" r:id="rId39"/>
    <p:sldId id="972" r:id="rId40"/>
    <p:sldId id="725" r:id="rId41"/>
    <p:sldId id="727" r:id="rId42"/>
    <p:sldId id="686" r:id="rId43"/>
    <p:sldId id="979" r:id="rId44"/>
    <p:sldId id="978" r:id="rId45"/>
    <p:sldId id="984" r:id="rId46"/>
    <p:sldId id="968" r:id="rId47"/>
    <p:sldId id="990" r:id="rId48"/>
    <p:sldId id="967" r:id="rId49"/>
    <p:sldId id="987" r:id="rId50"/>
    <p:sldId id="981" r:id="rId51"/>
    <p:sldId id="985" r:id="rId52"/>
    <p:sldId id="353" r:id="rId53"/>
    <p:sldId id="488" r:id="rId54"/>
    <p:sldId id="991" r:id="rId55"/>
    <p:sldId id="989" r:id="rId56"/>
    <p:sldId id="992" r:id="rId57"/>
    <p:sldId id="993" r:id="rId58"/>
    <p:sldId id="734" r:id="rId59"/>
    <p:sldId id="957" r:id="rId60"/>
    <p:sldId id="261" r:id="rId61"/>
    <p:sldId id="698" r:id="rId62"/>
    <p:sldId id="699" r:id="rId63"/>
    <p:sldId id="525" r:id="rId64"/>
    <p:sldId id="996" r:id="rId65"/>
    <p:sldId id="994" r:id="rId66"/>
    <p:sldId id="486" r:id="rId67"/>
    <p:sldId id="487" r:id="rId68"/>
    <p:sldId id="1000" r:id="rId69"/>
    <p:sldId id="1001" r:id="rId70"/>
    <p:sldId id="1007" r:id="rId71"/>
    <p:sldId id="966" r:id="rId72"/>
    <p:sldId id="1004" r:id="rId73"/>
    <p:sldId id="1005" r:id="rId74"/>
    <p:sldId id="1006"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0099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p:cViewPr varScale="1">
        <p:scale>
          <a:sx n="108" d="100"/>
          <a:sy n="108" d="100"/>
        </p:scale>
        <p:origin x="1864" y="200"/>
      </p:cViewPr>
      <p:guideLst>
        <p:guide orient="horz" pos="2160"/>
        <p:guide pos="2880"/>
      </p:guideLst>
    </p:cSldViewPr>
  </p:slideViewPr>
  <p:notesTextViewPr>
    <p:cViewPr>
      <p:scale>
        <a:sx n="1" d="1"/>
        <a:sy n="1" d="1"/>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9B29E7-C491-43DA-94CE-89511AD1DAF6}" type="datetimeFigureOut">
              <a:rPr lang="en-US" smtClean="0"/>
              <a:t>3/7/19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A76153-E3B5-4FC8-8E9E-B6DBAF1ACFFF}" type="slidenum">
              <a:rPr lang="en-US" smtClean="0"/>
              <a:t>‹#›</a:t>
            </a:fld>
            <a:endParaRPr lang="en-US"/>
          </a:p>
        </p:txBody>
      </p:sp>
    </p:spTree>
    <p:extLst>
      <p:ext uri="{BB962C8B-B14F-4D97-AF65-F5344CB8AC3E}">
        <p14:creationId xmlns:p14="http://schemas.microsoft.com/office/powerpoint/2010/main" val="2462400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185863" y="706438"/>
            <a:ext cx="4714875" cy="3536950"/>
          </a:xfrm>
          <a:ln/>
        </p:spPr>
      </p:sp>
      <p:sp>
        <p:nvSpPr>
          <p:cNvPr id="3" name="Notes Placeholder 2"/>
          <p:cNvSpPr>
            <a:spLocks noGrp="1"/>
          </p:cNvSpPr>
          <p:nvPr>
            <p:ph type="body" idx="1"/>
          </p:nvPr>
        </p:nvSpPr>
        <p:spPr/>
        <p:txBody>
          <a:bodyPr/>
          <a:lstStyle/>
          <a:p>
            <a:pPr>
              <a:defRPr/>
            </a:pPr>
            <a:r>
              <a:rPr lang="en-US" dirty="0"/>
              <a:t>Top Row: Aiviq (Ice Class A3), Timofey Guzhenko (Ice Class Arc6)</a:t>
            </a:r>
          </a:p>
          <a:p>
            <a:pPr>
              <a:defRPr/>
            </a:pPr>
            <a:r>
              <a:rPr lang="en-US" dirty="0"/>
              <a:t>Middle Row: </a:t>
            </a:r>
            <a:r>
              <a:rPr lang="en-US" dirty="0" err="1"/>
              <a:t>Nanuq</a:t>
            </a:r>
            <a:r>
              <a:rPr lang="en-US" dirty="0"/>
              <a:t> (Ice Class A0), Nathaniel B. Palmer (Ice Class A2)</a:t>
            </a:r>
          </a:p>
          <a:p>
            <a:pPr>
              <a:defRPr/>
            </a:pPr>
            <a:r>
              <a:rPr lang="en-US" dirty="0"/>
              <a:t>Bottom Row: Miss </a:t>
            </a:r>
            <a:r>
              <a:rPr lang="en-US" dirty="0" err="1"/>
              <a:t>Marilene</a:t>
            </a:r>
            <a:r>
              <a:rPr lang="en-US" dirty="0"/>
              <a:t> Tide (Ice Class PC7), Costa </a:t>
            </a:r>
            <a:r>
              <a:rPr lang="en-US" dirty="0" err="1">
                <a:latin typeface="+mn-lt"/>
              </a:rPr>
              <a:t>Deliziosa</a:t>
            </a:r>
            <a:r>
              <a:rPr lang="en-US" dirty="0">
                <a:latin typeface="+mn-lt"/>
              </a:rPr>
              <a:t> (no ice class)</a:t>
            </a:r>
            <a:endParaRPr 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a:solidFill>
                  <a:schemeClr val="tx1"/>
                </a:solidFill>
                <a:latin typeface="Arial" charset="0"/>
              </a:defRPr>
            </a:lvl1pPr>
            <a:lvl2pPr marL="742950" indent="-285750" defTabSz="946150" eaLnBrk="0" hangingPunct="0">
              <a:defRPr>
                <a:solidFill>
                  <a:schemeClr val="tx1"/>
                </a:solidFill>
                <a:latin typeface="Arial" charset="0"/>
              </a:defRPr>
            </a:lvl2pPr>
            <a:lvl3pPr marL="1143000" indent="-228600" defTabSz="946150" eaLnBrk="0" hangingPunct="0">
              <a:defRPr>
                <a:solidFill>
                  <a:schemeClr val="tx1"/>
                </a:solidFill>
                <a:latin typeface="Arial" charset="0"/>
              </a:defRPr>
            </a:lvl3pPr>
            <a:lvl4pPr marL="1600200" indent="-228600" defTabSz="946150" eaLnBrk="0" hangingPunct="0">
              <a:defRPr>
                <a:solidFill>
                  <a:schemeClr val="tx1"/>
                </a:solidFill>
                <a:latin typeface="Arial" charset="0"/>
              </a:defRPr>
            </a:lvl4pPr>
            <a:lvl5pPr marL="2057400" indent="-228600" defTabSz="946150" eaLnBrk="0" hangingPunct="0">
              <a:defRPr>
                <a:solidFill>
                  <a:schemeClr val="tx1"/>
                </a:solidFill>
                <a:latin typeface="Arial" charset="0"/>
              </a:defRPr>
            </a:lvl5pPr>
            <a:lvl6pPr marL="2514600" indent="-228600" algn="ctr" defTabSz="946150" eaLnBrk="0" fontAlgn="base" hangingPunct="0">
              <a:spcBef>
                <a:spcPct val="0"/>
              </a:spcBef>
              <a:spcAft>
                <a:spcPct val="0"/>
              </a:spcAft>
              <a:defRPr>
                <a:solidFill>
                  <a:schemeClr val="tx1"/>
                </a:solidFill>
                <a:latin typeface="Arial" charset="0"/>
              </a:defRPr>
            </a:lvl6pPr>
            <a:lvl7pPr marL="2971800" indent="-228600" algn="ctr" defTabSz="946150" eaLnBrk="0" fontAlgn="base" hangingPunct="0">
              <a:spcBef>
                <a:spcPct val="0"/>
              </a:spcBef>
              <a:spcAft>
                <a:spcPct val="0"/>
              </a:spcAft>
              <a:defRPr>
                <a:solidFill>
                  <a:schemeClr val="tx1"/>
                </a:solidFill>
                <a:latin typeface="Arial" charset="0"/>
              </a:defRPr>
            </a:lvl7pPr>
            <a:lvl8pPr marL="3429000" indent="-228600" algn="ctr" defTabSz="946150" eaLnBrk="0" fontAlgn="base" hangingPunct="0">
              <a:spcBef>
                <a:spcPct val="0"/>
              </a:spcBef>
              <a:spcAft>
                <a:spcPct val="0"/>
              </a:spcAft>
              <a:defRPr>
                <a:solidFill>
                  <a:schemeClr val="tx1"/>
                </a:solidFill>
                <a:latin typeface="Arial" charset="0"/>
              </a:defRPr>
            </a:lvl8pPr>
            <a:lvl9pPr marL="3886200" indent="-228600" algn="ctr" defTabSz="946150" eaLnBrk="0" fontAlgn="base" hangingPunct="0">
              <a:spcBef>
                <a:spcPct val="0"/>
              </a:spcBef>
              <a:spcAft>
                <a:spcPct val="0"/>
              </a:spcAft>
              <a:defRPr>
                <a:solidFill>
                  <a:schemeClr val="tx1"/>
                </a:solidFill>
                <a:latin typeface="Arial" charset="0"/>
              </a:defRPr>
            </a:lvl9pPr>
          </a:lstStyle>
          <a:p>
            <a:pPr eaLnBrk="1" hangingPunct="1"/>
            <a:fld id="{309B49E5-977D-B948-A8EC-E3538CB649F9}" type="slidenum">
              <a:rPr lang="en-US" altLang="en-US">
                <a:solidFill>
                  <a:srgbClr val="000000"/>
                </a:solidFill>
              </a:rPr>
              <a:pPr eaLnBrk="1" hangingPunct="1"/>
              <a:t>30</a:t>
            </a:fld>
            <a:endParaRPr lang="en-US" altLang="en-US">
              <a:solidFill>
                <a:srgbClr val="000000"/>
              </a:solidFill>
            </a:endParaRPr>
          </a:p>
        </p:txBody>
      </p:sp>
    </p:spTree>
    <p:extLst>
      <p:ext uri="{BB962C8B-B14F-4D97-AF65-F5344CB8AC3E}">
        <p14:creationId xmlns:p14="http://schemas.microsoft.com/office/powerpoint/2010/main" val="175393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185863" y="706438"/>
            <a:ext cx="4714875" cy="3536950"/>
          </a:xfrm>
          <a:ln/>
        </p:spPr>
      </p:sp>
      <p:sp>
        <p:nvSpPr>
          <p:cNvPr id="3" name="Notes Placeholder 2"/>
          <p:cNvSpPr>
            <a:spLocks noGrp="1"/>
          </p:cNvSpPr>
          <p:nvPr>
            <p:ph type="body" idx="1"/>
          </p:nvPr>
        </p:nvSpPr>
        <p:spPr/>
        <p:txBody>
          <a:bodyPr/>
          <a:lstStyle/>
          <a:p>
            <a:pPr>
              <a:defRPr/>
            </a:pPr>
            <a:r>
              <a:rPr lang="en-US" dirty="0"/>
              <a:t>Top Row: Aiviq (Ice Class A3), Timofey Guzhenko (Ice Class Arc6)</a:t>
            </a:r>
          </a:p>
          <a:p>
            <a:pPr>
              <a:defRPr/>
            </a:pPr>
            <a:r>
              <a:rPr lang="en-US" dirty="0"/>
              <a:t>Middle Row: </a:t>
            </a:r>
            <a:r>
              <a:rPr lang="en-US" dirty="0" err="1"/>
              <a:t>Nanuq</a:t>
            </a:r>
            <a:r>
              <a:rPr lang="en-US" dirty="0"/>
              <a:t> (Ice Class A0), Nathaniel B. Palmer (Ice Class A2)</a:t>
            </a:r>
          </a:p>
          <a:p>
            <a:pPr>
              <a:defRPr/>
            </a:pPr>
            <a:r>
              <a:rPr lang="en-US" dirty="0"/>
              <a:t>Bottom Row: Miss </a:t>
            </a:r>
            <a:r>
              <a:rPr lang="en-US" dirty="0" err="1"/>
              <a:t>Marilene</a:t>
            </a:r>
            <a:r>
              <a:rPr lang="en-US" dirty="0"/>
              <a:t> Tide (Ice Class PC7), Costa </a:t>
            </a:r>
            <a:r>
              <a:rPr lang="en-US" dirty="0" err="1">
                <a:latin typeface="+mn-lt"/>
              </a:rPr>
              <a:t>Deliziosa</a:t>
            </a:r>
            <a:r>
              <a:rPr lang="en-US" dirty="0">
                <a:latin typeface="+mn-lt"/>
              </a:rPr>
              <a:t> (no ice class)</a:t>
            </a:r>
            <a:endParaRPr 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a:solidFill>
                  <a:schemeClr val="tx1"/>
                </a:solidFill>
                <a:latin typeface="Arial" charset="0"/>
              </a:defRPr>
            </a:lvl1pPr>
            <a:lvl2pPr marL="742950" indent="-285750" defTabSz="946150" eaLnBrk="0" hangingPunct="0">
              <a:defRPr>
                <a:solidFill>
                  <a:schemeClr val="tx1"/>
                </a:solidFill>
                <a:latin typeface="Arial" charset="0"/>
              </a:defRPr>
            </a:lvl2pPr>
            <a:lvl3pPr marL="1143000" indent="-228600" defTabSz="946150" eaLnBrk="0" hangingPunct="0">
              <a:defRPr>
                <a:solidFill>
                  <a:schemeClr val="tx1"/>
                </a:solidFill>
                <a:latin typeface="Arial" charset="0"/>
              </a:defRPr>
            </a:lvl3pPr>
            <a:lvl4pPr marL="1600200" indent="-228600" defTabSz="946150" eaLnBrk="0" hangingPunct="0">
              <a:defRPr>
                <a:solidFill>
                  <a:schemeClr val="tx1"/>
                </a:solidFill>
                <a:latin typeface="Arial" charset="0"/>
              </a:defRPr>
            </a:lvl4pPr>
            <a:lvl5pPr marL="2057400" indent="-228600" defTabSz="946150" eaLnBrk="0" hangingPunct="0">
              <a:defRPr>
                <a:solidFill>
                  <a:schemeClr val="tx1"/>
                </a:solidFill>
                <a:latin typeface="Arial" charset="0"/>
              </a:defRPr>
            </a:lvl5pPr>
            <a:lvl6pPr marL="2514600" indent="-228600" algn="ctr" defTabSz="946150" eaLnBrk="0" fontAlgn="base" hangingPunct="0">
              <a:spcBef>
                <a:spcPct val="0"/>
              </a:spcBef>
              <a:spcAft>
                <a:spcPct val="0"/>
              </a:spcAft>
              <a:defRPr>
                <a:solidFill>
                  <a:schemeClr val="tx1"/>
                </a:solidFill>
                <a:latin typeface="Arial" charset="0"/>
              </a:defRPr>
            </a:lvl6pPr>
            <a:lvl7pPr marL="2971800" indent="-228600" algn="ctr" defTabSz="946150" eaLnBrk="0" fontAlgn="base" hangingPunct="0">
              <a:spcBef>
                <a:spcPct val="0"/>
              </a:spcBef>
              <a:spcAft>
                <a:spcPct val="0"/>
              </a:spcAft>
              <a:defRPr>
                <a:solidFill>
                  <a:schemeClr val="tx1"/>
                </a:solidFill>
                <a:latin typeface="Arial" charset="0"/>
              </a:defRPr>
            </a:lvl7pPr>
            <a:lvl8pPr marL="3429000" indent="-228600" algn="ctr" defTabSz="946150" eaLnBrk="0" fontAlgn="base" hangingPunct="0">
              <a:spcBef>
                <a:spcPct val="0"/>
              </a:spcBef>
              <a:spcAft>
                <a:spcPct val="0"/>
              </a:spcAft>
              <a:defRPr>
                <a:solidFill>
                  <a:schemeClr val="tx1"/>
                </a:solidFill>
                <a:latin typeface="Arial" charset="0"/>
              </a:defRPr>
            </a:lvl8pPr>
            <a:lvl9pPr marL="3886200" indent="-228600" algn="ctr" defTabSz="946150" eaLnBrk="0" fontAlgn="base" hangingPunct="0">
              <a:spcBef>
                <a:spcPct val="0"/>
              </a:spcBef>
              <a:spcAft>
                <a:spcPct val="0"/>
              </a:spcAft>
              <a:defRPr>
                <a:solidFill>
                  <a:schemeClr val="tx1"/>
                </a:solidFill>
                <a:latin typeface="Arial" charset="0"/>
              </a:defRPr>
            </a:lvl9pPr>
          </a:lstStyle>
          <a:p>
            <a:pPr eaLnBrk="1" hangingPunct="1"/>
            <a:fld id="{309B49E5-977D-B948-A8EC-E3538CB649F9}" type="slidenum">
              <a:rPr lang="en-US" altLang="en-US">
                <a:solidFill>
                  <a:srgbClr val="000000"/>
                </a:solidFill>
              </a:rPr>
              <a:pPr eaLnBrk="1" hangingPunct="1"/>
              <a:t>31</a:t>
            </a:fld>
            <a:endParaRPr lang="en-US" altLang="en-US">
              <a:solidFill>
                <a:srgbClr val="000000"/>
              </a:solidFill>
            </a:endParaRPr>
          </a:p>
        </p:txBody>
      </p:sp>
    </p:spTree>
    <p:extLst>
      <p:ext uri="{BB962C8B-B14F-4D97-AF65-F5344CB8AC3E}">
        <p14:creationId xmlns:p14="http://schemas.microsoft.com/office/powerpoint/2010/main" val="414065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185863" y="706438"/>
            <a:ext cx="4714875" cy="3536950"/>
          </a:xfrm>
          <a:ln/>
        </p:spPr>
      </p:sp>
      <p:sp>
        <p:nvSpPr>
          <p:cNvPr id="3" name="Notes Placeholder 2"/>
          <p:cNvSpPr>
            <a:spLocks noGrp="1"/>
          </p:cNvSpPr>
          <p:nvPr>
            <p:ph type="body" idx="1"/>
          </p:nvPr>
        </p:nvSpPr>
        <p:spPr/>
        <p:txBody>
          <a:bodyPr/>
          <a:lstStyle/>
          <a:p>
            <a:pPr>
              <a:defRPr/>
            </a:pPr>
            <a:r>
              <a:rPr lang="en-US" dirty="0"/>
              <a:t>Top Row: Aiviq (Ice Class A3), Timofey Guzhenko (Ice Class Arc6)</a:t>
            </a:r>
          </a:p>
          <a:p>
            <a:pPr>
              <a:defRPr/>
            </a:pPr>
            <a:r>
              <a:rPr lang="en-US" dirty="0"/>
              <a:t>Middle Row: </a:t>
            </a:r>
            <a:r>
              <a:rPr lang="en-US" dirty="0" err="1"/>
              <a:t>Nanuq</a:t>
            </a:r>
            <a:r>
              <a:rPr lang="en-US" dirty="0"/>
              <a:t> (Ice Class A0), Nathaniel B. Palmer (Ice Class A2)</a:t>
            </a:r>
          </a:p>
          <a:p>
            <a:pPr>
              <a:defRPr/>
            </a:pPr>
            <a:r>
              <a:rPr lang="en-US" dirty="0"/>
              <a:t>Bottom Row: Miss </a:t>
            </a:r>
            <a:r>
              <a:rPr lang="en-US" dirty="0" err="1"/>
              <a:t>Marilene</a:t>
            </a:r>
            <a:r>
              <a:rPr lang="en-US" dirty="0"/>
              <a:t> Tide (Ice Class PC7), Costa </a:t>
            </a:r>
            <a:r>
              <a:rPr lang="en-US" dirty="0" err="1">
                <a:latin typeface="+mn-lt"/>
              </a:rPr>
              <a:t>Deliziosa</a:t>
            </a:r>
            <a:r>
              <a:rPr lang="en-US" dirty="0">
                <a:latin typeface="+mn-lt"/>
              </a:rPr>
              <a:t> (no ice class)</a:t>
            </a:r>
            <a:endParaRPr 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a:solidFill>
                  <a:schemeClr val="tx1"/>
                </a:solidFill>
                <a:latin typeface="Arial" charset="0"/>
              </a:defRPr>
            </a:lvl1pPr>
            <a:lvl2pPr marL="742950" indent="-285750" defTabSz="946150" eaLnBrk="0" hangingPunct="0">
              <a:defRPr>
                <a:solidFill>
                  <a:schemeClr val="tx1"/>
                </a:solidFill>
                <a:latin typeface="Arial" charset="0"/>
              </a:defRPr>
            </a:lvl2pPr>
            <a:lvl3pPr marL="1143000" indent="-228600" defTabSz="946150" eaLnBrk="0" hangingPunct="0">
              <a:defRPr>
                <a:solidFill>
                  <a:schemeClr val="tx1"/>
                </a:solidFill>
                <a:latin typeface="Arial" charset="0"/>
              </a:defRPr>
            </a:lvl3pPr>
            <a:lvl4pPr marL="1600200" indent="-228600" defTabSz="946150" eaLnBrk="0" hangingPunct="0">
              <a:defRPr>
                <a:solidFill>
                  <a:schemeClr val="tx1"/>
                </a:solidFill>
                <a:latin typeface="Arial" charset="0"/>
              </a:defRPr>
            </a:lvl4pPr>
            <a:lvl5pPr marL="2057400" indent="-228600" defTabSz="946150" eaLnBrk="0" hangingPunct="0">
              <a:defRPr>
                <a:solidFill>
                  <a:schemeClr val="tx1"/>
                </a:solidFill>
                <a:latin typeface="Arial" charset="0"/>
              </a:defRPr>
            </a:lvl5pPr>
            <a:lvl6pPr marL="2514600" indent="-228600" algn="ctr" defTabSz="946150" eaLnBrk="0" fontAlgn="base" hangingPunct="0">
              <a:spcBef>
                <a:spcPct val="0"/>
              </a:spcBef>
              <a:spcAft>
                <a:spcPct val="0"/>
              </a:spcAft>
              <a:defRPr>
                <a:solidFill>
                  <a:schemeClr val="tx1"/>
                </a:solidFill>
                <a:latin typeface="Arial" charset="0"/>
              </a:defRPr>
            </a:lvl6pPr>
            <a:lvl7pPr marL="2971800" indent="-228600" algn="ctr" defTabSz="946150" eaLnBrk="0" fontAlgn="base" hangingPunct="0">
              <a:spcBef>
                <a:spcPct val="0"/>
              </a:spcBef>
              <a:spcAft>
                <a:spcPct val="0"/>
              </a:spcAft>
              <a:defRPr>
                <a:solidFill>
                  <a:schemeClr val="tx1"/>
                </a:solidFill>
                <a:latin typeface="Arial" charset="0"/>
              </a:defRPr>
            </a:lvl7pPr>
            <a:lvl8pPr marL="3429000" indent="-228600" algn="ctr" defTabSz="946150" eaLnBrk="0" fontAlgn="base" hangingPunct="0">
              <a:spcBef>
                <a:spcPct val="0"/>
              </a:spcBef>
              <a:spcAft>
                <a:spcPct val="0"/>
              </a:spcAft>
              <a:defRPr>
                <a:solidFill>
                  <a:schemeClr val="tx1"/>
                </a:solidFill>
                <a:latin typeface="Arial" charset="0"/>
              </a:defRPr>
            </a:lvl8pPr>
            <a:lvl9pPr marL="3886200" indent="-228600" algn="ctr" defTabSz="946150" eaLnBrk="0" fontAlgn="base" hangingPunct="0">
              <a:spcBef>
                <a:spcPct val="0"/>
              </a:spcBef>
              <a:spcAft>
                <a:spcPct val="0"/>
              </a:spcAft>
              <a:defRPr>
                <a:solidFill>
                  <a:schemeClr val="tx1"/>
                </a:solidFill>
                <a:latin typeface="Arial" charset="0"/>
              </a:defRPr>
            </a:lvl9pPr>
          </a:lstStyle>
          <a:p>
            <a:pPr eaLnBrk="1" hangingPunct="1"/>
            <a:fld id="{309B49E5-977D-B948-A8EC-E3538CB649F9}" type="slidenum">
              <a:rPr lang="en-US" altLang="en-US">
                <a:solidFill>
                  <a:srgbClr val="000000"/>
                </a:solidFill>
              </a:rPr>
              <a:pPr eaLnBrk="1" hangingPunct="1"/>
              <a:t>32</a:t>
            </a:fld>
            <a:endParaRPr lang="en-US" altLang="en-US">
              <a:solidFill>
                <a:srgbClr val="000000"/>
              </a:solidFill>
            </a:endParaRPr>
          </a:p>
        </p:txBody>
      </p:sp>
    </p:spTree>
    <p:extLst>
      <p:ext uri="{BB962C8B-B14F-4D97-AF65-F5344CB8AC3E}">
        <p14:creationId xmlns:p14="http://schemas.microsoft.com/office/powerpoint/2010/main" val="4126596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u="sng">
                <a:ea typeface="+mn-ea"/>
              </a:defRPr>
            </a:lvl1pPr>
          </a:lstStyle>
          <a:p>
            <a:pPr>
              <a:defRPr/>
            </a:pPr>
            <a:fld id="{B351E4D7-0BB5-472A-9E4A-AF8B9129CF65}" type="datetime1">
              <a:rPr lang="en-US"/>
              <a:pPr>
                <a:defRPr/>
              </a:pPr>
              <a:t>3/7/19</a:t>
            </a:fld>
            <a:endParaRPr lang="en-US"/>
          </a:p>
        </p:txBody>
      </p:sp>
      <p:sp>
        <p:nvSpPr>
          <p:cNvPr id="5" name="Footer Placeholder 4"/>
          <p:cNvSpPr>
            <a:spLocks noGrp="1"/>
          </p:cNvSpPr>
          <p:nvPr>
            <p:ph type="ftr" sz="quarter" idx="11"/>
          </p:nvPr>
        </p:nvSpPr>
        <p:spPr/>
        <p:txBody>
          <a:bodyPr/>
          <a:lstStyle>
            <a:lvl1pPr defTabSz="914400">
              <a:defRPr u="sng"/>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u="sng">
                <a:ea typeface="+mn-ea"/>
              </a:defRPr>
            </a:lvl1pPr>
          </a:lstStyle>
          <a:p>
            <a:pPr>
              <a:defRPr/>
            </a:pPr>
            <a:fld id="{9D17979A-E162-49E4-976A-3F346C5EC323}" type="slidenum">
              <a:rPr lang="en-US"/>
              <a:pPr>
                <a:defRPr/>
              </a:pPr>
              <a:t>‹#›</a:t>
            </a:fld>
            <a:endParaRPr lang="en-US"/>
          </a:p>
        </p:txBody>
      </p:sp>
    </p:spTree>
    <p:extLst>
      <p:ext uri="{BB962C8B-B14F-4D97-AF65-F5344CB8AC3E}">
        <p14:creationId xmlns:p14="http://schemas.microsoft.com/office/powerpoint/2010/main" val="4105397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u="sng">
                <a:ea typeface="+mn-ea"/>
              </a:defRPr>
            </a:lvl1pPr>
          </a:lstStyle>
          <a:p>
            <a:pPr>
              <a:defRPr/>
            </a:pPr>
            <a:fld id="{9EC9B1D1-60B8-46F0-AF4E-00CF0B809C00}" type="datetime1">
              <a:rPr lang="en-US"/>
              <a:pPr>
                <a:defRPr/>
              </a:pPr>
              <a:t>3/7/19</a:t>
            </a:fld>
            <a:endParaRPr lang="en-US"/>
          </a:p>
        </p:txBody>
      </p:sp>
      <p:sp>
        <p:nvSpPr>
          <p:cNvPr id="5" name="Footer Placeholder 4"/>
          <p:cNvSpPr>
            <a:spLocks noGrp="1"/>
          </p:cNvSpPr>
          <p:nvPr>
            <p:ph type="ftr" sz="quarter" idx="11"/>
          </p:nvPr>
        </p:nvSpPr>
        <p:spPr/>
        <p:txBody>
          <a:bodyPr/>
          <a:lstStyle>
            <a:lvl1pPr defTabSz="914400">
              <a:defRPr u="sng"/>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u="sng">
                <a:ea typeface="+mn-ea"/>
              </a:defRPr>
            </a:lvl1pPr>
          </a:lstStyle>
          <a:p>
            <a:pPr>
              <a:defRPr/>
            </a:pPr>
            <a:fld id="{C7648FA1-A719-47FB-965C-21A4C6B22428}" type="slidenum">
              <a:rPr lang="en-US"/>
              <a:pPr>
                <a:defRPr/>
              </a:pPr>
              <a:t>‹#›</a:t>
            </a:fld>
            <a:endParaRPr lang="en-US"/>
          </a:p>
        </p:txBody>
      </p:sp>
    </p:spTree>
    <p:extLst>
      <p:ext uri="{BB962C8B-B14F-4D97-AF65-F5344CB8AC3E}">
        <p14:creationId xmlns:p14="http://schemas.microsoft.com/office/powerpoint/2010/main" val="2571408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u="sng">
                <a:ea typeface="+mn-ea"/>
              </a:defRPr>
            </a:lvl1pPr>
          </a:lstStyle>
          <a:p>
            <a:pPr>
              <a:defRPr/>
            </a:pPr>
            <a:fld id="{D305AB09-D2A9-4ADC-8A89-57662F57A1D8}" type="datetime1">
              <a:rPr lang="en-US"/>
              <a:pPr>
                <a:defRPr/>
              </a:pPr>
              <a:t>3/7/19</a:t>
            </a:fld>
            <a:endParaRPr lang="en-US"/>
          </a:p>
        </p:txBody>
      </p:sp>
      <p:sp>
        <p:nvSpPr>
          <p:cNvPr id="5" name="Footer Placeholder 4"/>
          <p:cNvSpPr>
            <a:spLocks noGrp="1"/>
          </p:cNvSpPr>
          <p:nvPr>
            <p:ph type="ftr" sz="quarter" idx="11"/>
          </p:nvPr>
        </p:nvSpPr>
        <p:spPr/>
        <p:txBody>
          <a:bodyPr/>
          <a:lstStyle>
            <a:lvl1pPr defTabSz="914400">
              <a:defRPr u="sng"/>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u="sng">
                <a:ea typeface="+mn-ea"/>
              </a:defRPr>
            </a:lvl1pPr>
          </a:lstStyle>
          <a:p>
            <a:pPr>
              <a:defRPr/>
            </a:pPr>
            <a:fld id="{08FB0627-7A9F-4405-BE3C-9B199F9CA904}" type="slidenum">
              <a:rPr lang="en-US"/>
              <a:pPr>
                <a:defRPr/>
              </a:pPr>
              <a:t>‹#›</a:t>
            </a:fld>
            <a:endParaRPr lang="en-US"/>
          </a:p>
        </p:txBody>
      </p:sp>
    </p:spTree>
    <p:extLst>
      <p:ext uri="{BB962C8B-B14F-4D97-AF65-F5344CB8AC3E}">
        <p14:creationId xmlns:p14="http://schemas.microsoft.com/office/powerpoint/2010/main" val="3424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latin typeface="Arial" charset="0"/>
                <a:ea typeface="ＭＳ Ｐゴシック" charset="-128"/>
              </a:defRPr>
            </a:lvl1pPr>
          </a:lstStyle>
          <a:p>
            <a:pPr>
              <a:defRPr/>
            </a:pPr>
            <a:fld id="{8F7686C7-7F92-422E-808F-E936084D1310}" type="datetime1">
              <a:rPr lang="en-US"/>
              <a:pPr>
                <a:defRPr/>
              </a:pPr>
              <a:t>3/7/19</a:t>
            </a:fld>
            <a:endParaRPr lang="en-US"/>
          </a:p>
        </p:txBody>
      </p:sp>
      <p:sp>
        <p:nvSpPr>
          <p:cNvPr id="3" name="Footer Placeholder 4"/>
          <p:cNvSpPr>
            <a:spLocks noGrp="1"/>
          </p:cNvSpPr>
          <p:nvPr>
            <p:ph type="ftr" sz="quarter" idx="11"/>
          </p:nvPr>
        </p:nvSpPr>
        <p:spPr/>
        <p:txBody>
          <a:bodyPr/>
          <a:lstStyle>
            <a:lvl1pPr defTabSz="457200">
              <a:defRPr>
                <a:latin typeface="Arial" charset="0"/>
                <a:ea typeface="ＭＳ Ｐゴシック" charset="-128"/>
              </a:defRPr>
            </a:lvl1pPr>
          </a:lstStyle>
          <a:p>
            <a:pPr>
              <a:defRPr/>
            </a:pPr>
            <a:endParaRPr lang="en-US"/>
          </a:p>
        </p:txBody>
      </p:sp>
      <p:sp>
        <p:nvSpPr>
          <p:cNvPr id="4" name="Slide Number Placeholder 5"/>
          <p:cNvSpPr>
            <a:spLocks noGrp="1"/>
          </p:cNvSpPr>
          <p:nvPr>
            <p:ph type="sldNum" sz="quarter" idx="12"/>
          </p:nvPr>
        </p:nvSpPr>
        <p:spPr/>
        <p:txBody>
          <a:bodyPr/>
          <a:lstStyle>
            <a:lvl1pPr defTabSz="457200">
              <a:defRPr>
                <a:latin typeface="Arial" charset="0"/>
                <a:ea typeface="ＭＳ Ｐゴシック" charset="-128"/>
              </a:defRPr>
            </a:lvl1pPr>
          </a:lstStyle>
          <a:p>
            <a:pPr>
              <a:defRPr/>
            </a:pPr>
            <a:fld id="{A4D3BDB9-0D2C-4B37-8E81-1F8CE57AA8B3}" type="slidenum">
              <a:rPr lang="en-US"/>
              <a:pPr>
                <a:defRPr/>
              </a:pPr>
              <a:t>‹#›</a:t>
            </a:fld>
            <a:endParaRPr lang="en-US"/>
          </a:p>
        </p:txBody>
      </p:sp>
    </p:spTree>
    <p:extLst>
      <p:ext uri="{BB962C8B-B14F-4D97-AF65-F5344CB8AC3E}">
        <p14:creationId xmlns:p14="http://schemas.microsoft.com/office/powerpoint/2010/main" val="3254581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95EC40-3C63-45C6-B521-7A4A585F18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62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A915E-2B88-435E-A770-C7C8AB7B12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541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97BCA9-8C92-4F03-90EC-DF0F9223F6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162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155AE-FA4E-4BD0-917E-EC35D948B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950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767B773-E5EA-4D4A-B415-D526FCDD71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897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6F58C9-74E1-4DEE-AEDC-56EBAF7DC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5167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ABA0CD8-C21A-48EF-A235-7893A8FFCB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8881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u="sng">
                <a:ea typeface="+mn-ea"/>
              </a:defRPr>
            </a:lvl1pPr>
          </a:lstStyle>
          <a:p>
            <a:pPr>
              <a:defRPr/>
            </a:pPr>
            <a:fld id="{AC94FDAD-F655-4867-90FB-66039AA2B6D0}" type="datetime1">
              <a:rPr lang="en-US"/>
              <a:pPr>
                <a:defRPr/>
              </a:pPr>
              <a:t>3/7/19</a:t>
            </a:fld>
            <a:endParaRPr lang="en-US"/>
          </a:p>
        </p:txBody>
      </p:sp>
      <p:sp>
        <p:nvSpPr>
          <p:cNvPr id="5" name="Footer Placeholder 4"/>
          <p:cNvSpPr>
            <a:spLocks noGrp="1"/>
          </p:cNvSpPr>
          <p:nvPr>
            <p:ph type="ftr" sz="quarter" idx="11"/>
          </p:nvPr>
        </p:nvSpPr>
        <p:spPr/>
        <p:txBody>
          <a:bodyPr/>
          <a:lstStyle>
            <a:lvl1pPr defTabSz="914400">
              <a:defRPr u="sng"/>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u="sng">
                <a:ea typeface="+mn-ea"/>
              </a:defRPr>
            </a:lvl1pPr>
          </a:lstStyle>
          <a:p>
            <a:pPr>
              <a:defRPr/>
            </a:pPr>
            <a:fld id="{B4883EF1-B1D4-4100-8EB6-3D21DF20ECEF}" type="slidenum">
              <a:rPr lang="en-US"/>
              <a:pPr>
                <a:defRPr/>
              </a:pPr>
              <a:t>‹#›</a:t>
            </a:fld>
            <a:endParaRPr lang="en-US"/>
          </a:p>
        </p:txBody>
      </p:sp>
    </p:spTree>
    <p:extLst>
      <p:ext uri="{BB962C8B-B14F-4D97-AF65-F5344CB8AC3E}">
        <p14:creationId xmlns:p14="http://schemas.microsoft.com/office/powerpoint/2010/main" val="3324853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B440EC-3301-48AB-92F8-DECE3C1653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721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2C1B7C-4681-46D5-95E5-CB88E97E16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622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9319D4-1AD8-42F9-B7D6-32EFE62A07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639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C20E2B-459F-4AC8-A995-CE47E0FC11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1664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952E8A1-661F-4242-B2A0-9004927F7E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506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0C9726-DFC8-46C4-B736-8958806A71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985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u="sng">
                <a:ea typeface="+mn-ea"/>
              </a:defRPr>
            </a:lvl1pPr>
          </a:lstStyle>
          <a:p>
            <a:pPr>
              <a:defRPr/>
            </a:pPr>
            <a:fld id="{3A0804D6-AF90-4B2F-86F8-131E8A28B4A0}" type="datetime1">
              <a:rPr lang="en-US"/>
              <a:pPr>
                <a:defRPr/>
              </a:pPr>
              <a:t>3/7/19</a:t>
            </a:fld>
            <a:endParaRPr lang="en-US"/>
          </a:p>
        </p:txBody>
      </p:sp>
      <p:sp>
        <p:nvSpPr>
          <p:cNvPr id="5" name="Footer Placeholder 4"/>
          <p:cNvSpPr>
            <a:spLocks noGrp="1"/>
          </p:cNvSpPr>
          <p:nvPr>
            <p:ph type="ftr" sz="quarter" idx="11"/>
          </p:nvPr>
        </p:nvSpPr>
        <p:spPr/>
        <p:txBody>
          <a:bodyPr/>
          <a:lstStyle>
            <a:lvl1pPr defTabSz="914400">
              <a:defRPr u="sng"/>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u="sng">
                <a:ea typeface="+mn-ea"/>
              </a:defRPr>
            </a:lvl1pPr>
          </a:lstStyle>
          <a:p>
            <a:pPr>
              <a:defRPr/>
            </a:pPr>
            <a:fld id="{8F2B5709-D1F5-4DDD-A0A4-D81ACE9C3368}" type="slidenum">
              <a:rPr lang="en-US"/>
              <a:pPr>
                <a:defRPr/>
              </a:pPr>
              <a:t>‹#›</a:t>
            </a:fld>
            <a:endParaRPr lang="en-US"/>
          </a:p>
        </p:txBody>
      </p:sp>
    </p:spTree>
    <p:extLst>
      <p:ext uri="{BB962C8B-B14F-4D97-AF65-F5344CB8AC3E}">
        <p14:creationId xmlns:p14="http://schemas.microsoft.com/office/powerpoint/2010/main" val="1034626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u="sng">
                <a:ea typeface="+mn-ea"/>
              </a:defRPr>
            </a:lvl1pPr>
          </a:lstStyle>
          <a:p>
            <a:pPr>
              <a:defRPr/>
            </a:pPr>
            <a:fld id="{9891A5C5-EBB1-40AC-ABAA-EDCC875B8577}" type="datetime1">
              <a:rPr lang="en-US"/>
              <a:pPr>
                <a:defRPr/>
              </a:pPr>
              <a:t>3/7/19</a:t>
            </a:fld>
            <a:endParaRPr lang="en-US"/>
          </a:p>
        </p:txBody>
      </p:sp>
      <p:sp>
        <p:nvSpPr>
          <p:cNvPr id="6" name="Footer Placeholder 4"/>
          <p:cNvSpPr>
            <a:spLocks noGrp="1"/>
          </p:cNvSpPr>
          <p:nvPr>
            <p:ph type="ftr" sz="quarter" idx="11"/>
          </p:nvPr>
        </p:nvSpPr>
        <p:spPr/>
        <p:txBody>
          <a:bodyPr/>
          <a:lstStyle>
            <a:lvl1pPr defTabSz="914400">
              <a:defRPr u="sng"/>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u="sng">
                <a:ea typeface="+mn-ea"/>
              </a:defRPr>
            </a:lvl1pPr>
          </a:lstStyle>
          <a:p>
            <a:pPr>
              <a:defRPr/>
            </a:pPr>
            <a:fld id="{06E5BDBC-89AF-45F6-914D-C19EEBF30291}" type="slidenum">
              <a:rPr lang="en-US"/>
              <a:pPr>
                <a:defRPr/>
              </a:pPr>
              <a:t>‹#›</a:t>
            </a:fld>
            <a:endParaRPr lang="en-US"/>
          </a:p>
        </p:txBody>
      </p:sp>
    </p:spTree>
    <p:extLst>
      <p:ext uri="{BB962C8B-B14F-4D97-AF65-F5344CB8AC3E}">
        <p14:creationId xmlns:p14="http://schemas.microsoft.com/office/powerpoint/2010/main" val="269465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u="sng">
                <a:ea typeface="+mn-ea"/>
              </a:defRPr>
            </a:lvl1pPr>
          </a:lstStyle>
          <a:p>
            <a:pPr>
              <a:defRPr/>
            </a:pPr>
            <a:fld id="{00FDF8BC-743F-4B14-B4FE-24DD7785BAE4}" type="datetime1">
              <a:rPr lang="en-US"/>
              <a:pPr>
                <a:defRPr/>
              </a:pPr>
              <a:t>3/7/19</a:t>
            </a:fld>
            <a:endParaRPr lang="en-US"/>
          </a:p>
        </p:txBody>
      </p:sp>
      <p:sp>
        <p:nvSpPr>
          <p:cNvPr id="8" name="Footer Placeholder 4"/>
          <p:cNvSpPr>
            <a:spLocks noGrp="1"/>
          </p:cNvSpPr>
          <p:nvPr>
            <p:ph type="ftr" sz="quarter" idx="11"/>
          </p:nvPr>
        </p:nvSpPr>
        <p:spPr/>
        <p:txBody>
          <a:bodyPr/>
          <a:lstStyle>
            <a:lvl1pPr defTabSz="914400">
              <a:defRPr u="sng"/>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u="sng">
                <a:ea typeface="+mn-ea"/>
              </a:defRPr>
            </a:lvl1pPr>
          </a:lstStyle>
          <a:p>
            <a:pPr>
              <a:defRPr/>
            </a:pPr>
            <a:fld id="{FEC1861D-A9B2-4094-B19D-98DDE3F336CF}" type="slidenum">
              <a:rPr lang="en-US"/>
              <a:pPr>
                <a:defRPr/>
              </a:pPr>
              <a:t>‹#›</a:t>
            </a:fld>
            <a:endParaRPr lang="en-US"/>
          </a:p>
        </p:txBody>
      </p:sp>
    </p:spTree>
    <p:extLst>
      <p:ext uri="{BB962C8B-B14F-4D97-AF65-F5344CB8AC3E}">
        <p14:creationId xmlns:p14="http://schemas.microsoft.com/office/powerpoint/2010/main" val="2544040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u="sng">
                <a:ea typeface="+mn-ea"/>
              </a:defRPr>
            </a:lvl1pPr>
          </a:lstStyle>
          <a:p>
            <a:pPr>
              <a:defRPr/>
            </a:pPr>
            <a:fld id="{1040823E-E6F6-4D73-B777-887203378AC7}" type="datetime1">
              <a:rPr lang="en-US"/>
              <a:pPr>
                <a:defRPr/>
              </a:pPr>
              <a:t>3/7/19</a:t>
            </a:fld>
            <a:endParaRPr lang="en-US"/>
          </a:p>
        </p:txBody>
      </p:sp>
      <p:sp>
        <p:nvSpPr>
          <p:cNvPr id="4" name="Footer Placeholder 4"/>
          <p:cNvSpPr>
            <a:spLocks noGrp="1"/>
          </p:cNvSpPr>
          <p:nvPr>
            <p:ph type="ftr" sz="quarter" idx="11"/>
          </p:nvPr>
        </p:nvSpPr>
        <p:spPr/>
        <p:txBody>
          <a:bodyPr/>
          <a:lstStyle>
            <a:lvl1pPr defTabSz="914400">
              <a:defRPr u="sng"/>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u="sng">
                <a:ea typeface="+mn-ea"/>
              </a:defRPr>
            </a:lvl1pPr>
          </a:lstStyle>
          <a:p>
            <a:pPr>
              <a:defRPr/>
            </a:pPr>
            <a:fld id="{F82C0372-207B-4AE8-ABD9-9338CCAB0672}" type="slidenum">
              <a:rPr lang="en-US"/>
              <a:pPr>
                <a:defRPr/>
              </a:pPr>
              <a:t>‹#›</a:t>
            </a:fld>
            <a:endParaRPr lang="en-US"/>
          </a:p>
        </p:txBody>
      </p:sp>
    </p:spTree>
    <p:extLst>
      <p:ext uri="{BB962C8B-B14F-4D97-AF65-F5344CB8AC3E}">
        <p14:creationId xmlns:p14="http://schemas.microsoft.com/office/powerpoint/2010/main" val="3992287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u="sng">
                <a:ea typeface="+mn-ea"/>
              </a:defRPr>
            </a:lvl1pPr>
          </a:lstStyle>
          <a:p>
            <a:pPr>
              <a:defRPr/>
            </a:pPr>
            <a:fld id="{555F72CA-C774-4183-8B21-3FBC38A663D8}" type="datetime1">
              <a:rPr lang="en-US"/>
              <a:pPr>
                <a:defRPr/>
              </a:pPr>
              <a:t>3/7/19</a:t>
            </a:fld>
            <a:endParaRPr lang="en-US"/>
          </a:p>
        </p:txBody>
      </p:sp>
      <p:sp>
        <p:nvSpPr>
          <p:cNvPr id="3" name="Footer Placeholder 4"/>
          <p:cNvSpPr>
            <a:spLocks noGrp="1"/>
          </p:cNvSpPr>
          <p:nvPr>
            <p:ph type="ftr" sz="quarter" idx="11"/>
          </p:nvPr>
        </p:nvSpPr>
        <p:spPr/>
        <p:txBody>
          <a:bodyPr/>
          <a:lstStyle>
            <a:lvl1pPr defTabSz="914400">
              <a:defRPr u="sng"/>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u="sng">
                <a:ea typeface="+mn-ea"/>
              </a:defRPr>
            </a:lvl1pPr>
          </a:lstStyle>
          <a:p>
            <a:pPr>
              <a:defRPr/>
            </a:pPr>
            <a:fld id="{C69E2CBC-7066-48CC-B861-7669C3FBE45C}" type="slidenum">
              <a:rPr lang="en-US"/>
              <a:pPr>
                <a:defRPr/>
              </a:pPr>
              <a:t>‹#›</a:t>
            </a:fld>
            <a:endParaRPr lang="en-US"/>
          </a:p>
        </p:txBody>
      </p:sp>
    </p:spTree>
    <p:extLst>
      <p:ext uri="{BB962C8B-B14F-4D97-AF65-F5344CB8AC3E}">
        <p14:creationId xmlns:p14="http://schemas.microsoft.com/office/powerpoint/2010/main" val="3741737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u="sng">
                <a:ea typeface="+mn-ea"/>
              </a:defRPr>
            </a:lvl1pPr>
          </a:lstStyle>
          <a:p>
            <a:pPr>
              <a:defRPr/>
            </a:pPr>
            <a:fld id="{35169347-2421-46C2-904A-A8790E19F2FA}" type="datetime1">
              <a:rPr lang="en-US"/>
              <a:pPr>
                <a:defRPr/>
              </a:pPr>
              <a:t>3/7/19</a:t>
            </a:fld>
            <a:endParaRPr lang="en-US"/>
          </a:p>
        </p:txBody>
      </p:sp>
      <p:sp>
        <p:nvSpPr>
          <p:cNvPr id="6" name="Footer Placeholder 4"/>
          <p:cNvSpPr>
            <a:spLocks noGrp="1"/>
          </p:cNvSpPr>
          <p:nvPr>
            <p:ph type="ftr" sz="quarter" idx="11"/>
          </p:nvPr>
        </p:nvSpPr>
        <p:spPr/>
        <p:txBody>
          <a:bodyPr/>
          <a:lstStyle>
            <a:lvl1pPr defTabSz="914400">
              <a:defRPr u="sng"/>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u="sng">
                <a:ea typeface="+mn-ea"/>
              </a:defRPr>
            </a:lvl1pPr>
          </a:lstStyle>
          <a:p>
            <a:pPr>
              <a:defRPr/>
            </a:pPr>
            <a:fld id="{0EBC3550-54B9-4E10-94B2-977EB613FD9E}" type="slidenum">
              <a:rPr lang="en-US"/>
              <a:pPr>
                <a:defRPr/>
              </a:pPr>
              <a:t>‹#›</a:t>
            </a:fld>
            <a:endParaRPr lang="en-US"/>
          </a:p>
        </p:txBody>
      </p:sp>
    </p:spTree>
    <p:extLst>
      <p:ext uri="{BB962C8B-B14F-4D97-AF65-F5344CB8AC3E}">
        <p14:creationId xmlns:p14="http://schemas.microsoft.com/office/powerpoint/2010/main" val="117057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u="sng">
                <a:ea typeface="+mn-ea"/>
              </a:defRPr>
            </a:lvl1pPr>
          </a:lstStyle>
          <a:p>
            <a:pPr>
              <a:defRPr/>
            </a:pPr>
            <a:fld id="{9E5156DB-A165-492A-964D-BBC2CBC2A290}" type="datetime1">
              <a:rPr lang="en-US"/>
              <a:pPr>
                <a:defRPr/>
              </a:pPr>
              <a:t>3/7/19</a:t>
            </a:fld>
            <a:endParaRPr lang="en-US"/>
          </a:p>
        </p:txBody>
      </p:sp>
      <p:sp>
        <p:nvSpPr>
          <p:cNvPr id="6" name="Footer Placeholder 4"/>
          <p:cNvSpPr>
            <a:spLocks noGrp="1"/>
          </p:cNvSpPr>
          <p:nvPr>
            <p:ph type="ftr" sz="quarter" idx="11"/>
          </p:nvPr>
        </p:nvSpPr>
        <p:spPr/>
        <p:txBody>
          <a:bodyPr/>
          <a:lstStyle>
            <a:lvl1pPr defTabSz="914400">
              <a:defRPr u="sng"/>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u="sng">
                <a:ea typeface="+mn-ea"/>
              </a:defRPr>
            </a:lvl1pPr>
          </a:lstStyle>
          <a:p>
            <a:pPr>
              <a:defRPr/>
            </a:pPr>
            <a:fld id="{8466EE39-FF62-4E5E-9821-0C14947A0A3E}" type="slidenum">
              <a:rPr lang="en-US"/>
              <a:pPr>
                <a:defRPr/>
              </a:pPr>
              <a:t>‹#›</a:t>
            </a:fld>
            <a:endParaRPr lang="en-US"/>
          </a:p>
        </p:txBody>
      </p:sp>
    </p:spTree>
    <p:extLst>
      <p:ext uri="{BB962C8B-B14F-4D97-AF65-F5344CB8AC3E}">
        <p14:creationId xmlns:p14="http://schemas.microsoft.com/office/powerpoint/2010/main" val="143862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u="none">
                <a:solidFill>
                  <a:srgbClr val="FFFFFF"/>
                </a:solidFill>
                <a:latin typeface="Calibri" charset="0"/>
                <a:ea typeface="ＭＳ Ｐゴシック" charset="-128"/>
              </a:defRPr>
            </a:lvl1pPr>
          </a:lstStyle>
          <a:p>
            <a:pPr fontAlgn="base">
              <a:spcBef>
                <a:spcPct val="0"/>
              </a:spcBef>
              <a:spcAft>
                <a:spcPct val="0"/>
              </a:spcAft>
              <a:defRPr/>
            </a:pPr>
            <a:fld id="{CDC5AAC6-E7A1-4AE9-BED1-BDB29A423A3A}" type="datetime1">
              <a:rPr lang="en-US"/>
              <a:pPr fontAlgn="base">
                <a:spcBef>
                  <a:spcPct val="0"/>
                </a:spcBef>
                <a:spcAft>
                  <a:spcPct val="0"/>
                </a:spcAft>
                <a:defRPr/>
              </a:pPr>
              <a:t>3/7/19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u="none">
                <a:solidFill>
                  <a:prstClr val="white">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u="none">
                <a:solidFill>
                  <a:srgbClr val="FFFFFF"/>
                </a:solidFill>
                <a:latin typeface="Calibri" charset="0"/>
                <a:ea typeface="ＭＳ Ｐゴシック" charset="-128"/>
              </a:defRPr>
            </a:lvl1pPr>
          </a:lstStyle>
          <a:p>
            <a:pPr fontAlgn="base">
              <a:spcBef>
                <a:spcPct val="0"/>
              </a:spcBef>
              <a:spcAft>
                <a:spcPct val="0"/>
              </a:spcAft>
              <a:defRPr/>
            </a:pPr>
            <a:fld id="{4BFB3AB0-6E5D-4284-AFCC-F612D5E7C00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1049854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0"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lvl1pPr>
          </a:lstStyle>
          <a:p>
            <a:pPr fontAlgn="base">
              <a:spcBef>
                <a:spcPct val="0"/>
              </a:spcBef>
              <a:spcAft>
                <a:spcPct val="0"/>
              </a:spcAft>
              <a:defRPr/>
            </a:pPr>
            <a:fld id="{773ABAEA-6585-49FD-9062-CAC8FFF43A9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671762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tif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tiff"/><Relationship Id="rId1" Type="http://schemas.openxmlformats.org/officeDocument/2006/relationships/slideLayout" Target="../slideLayouts/slideLayout19.xml"/><Relationship Id="rId4" Type="http://schemas.openxmlformats.org/officeDocument/2006/relationships/image" Target="../media/image51.tiff"/></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4.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69.tiff"/><Relationship Id="rId4" Type="http://schemas.openxmlformats.org/officeDocument/2006/relationships/image" Target="../media/image68.tiff"/></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tif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6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image" Target="../media/image118.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121" y="2083808"/>
            <a:ext cx="1762879" cy="1866900"/>
          </a:xfrm>
          <a:prstGeom prst="rect">
            <a:avLst/>
          </a:prstGeom>
          <a:noFill/>
          <a:ln w="1587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 Box 3"/>
          <p:cNvSpPr txBox="1">
            <a:spLocks noChangeArrowheads="1"/>
          </p:cNvSpPr>
          <p:nvPr/>
        </p:nvSpPr>
        <p:spPr bwMode="auto">
          <a:xfrm>
            <a:off x="523121" y="3053874"/>
            <a:ext cx="7848600" cy="2948499"/>
          </a:xfrm>
          <a:prstGeom prst="rect">
            <a:avLst/>
          </a:prstGeom>
          <a:noFill/>
          <a:ln w="9525">
            <a:noFill/>
            <a:miter lim="800000"/>
            <a:headEnd/>
            <a:tailEnd/>
          </a:ln>
          <a:effectLst/>
        </p:spPr>
        <p:txBody>
          <a:bodyPr>
            <a:spAutoFit/>
          </a:bodyPr>
          <a:lstStyle/>
          <a:p>
            <a:pPr algn="ctr" eaLnBrk="0" hangingPunct="0">
              <a:lnSpc>
                <a:spcPct val="80000"/>
              </a:lnSpc>
              <a:defRPr/>
            </a:pPr>
            <a:endParaRPr lang="en-US" sz="3200" b="1" u="none" dirty="0">
              <a:solidFill>
                <a:prstClr val="black"/>
              </a:solidFill>
              <a:effectLst>
                <a:outerShdw blurRad="38100" dist="38100" dir="2700000" algn="tl">
                  <a:srgbClr val="000000"/>
                </a:outerShdw>
              </a:effectLst>
            </a:endParaRPr>
          </a:p>
          <a:p>
            <a:pPr algn="ctr" eaLnBrk="0" hangingPunct="0">
              <a:defRPr/>
            </a:pPr>
            <a:r>
              <a:rPr lang="en-US" sz="4000" b="1" u="none" dirty="0">
                <a:solidFill>
                  <a:prstClr val="black"/>
                </a:solidFill>
                <a:effectLst>
                  <a:outerShdw blurRad="38100" dist="38100" dir="2700000" algn="tl">
                    <a:srgbClr val="000000"/>
                  </a:outerShdw>
                </a:effectLst>
              </a:rPr>
              <a:t>  </a:t>
            </a:r>
            <a:br>
              <a:rPr lang="en-US" sz="4000" b="1" u="none" dirty="0">
                <a:solidFill>
                  <a:prstClr val="black"/>
                </a:solidFill>
                <a:effectLst>
                  <a:outerShdw blurRad="38100" dist="38100" dir="2700000" algn="tl">
                    <a:srgbClr val="000000"/>
                  </a:outerShdw>
                </a:effectLst>
              </a:rPr>
            </a:br>
            <a:endParaRPr lang="en-US" sz="2400" b="1" dirty="0">
              <a:solidFill>
                <a:srgbClr val="00FFCC"/>
              </a:solidFill>
            </a:endParaRPr>
          </a:p>
          <a:p>
            <a:pPr algn="ctr" eaLnBrk="0" hangingPunct="0">
              <a:defRPr/>
            </a:pPr>
            <a:r>
              <a:rPr lang="en-US" sz="3600" b="1" dirty="0">
                <a:solidFill>
                  <a:srgbClr val="FFFF00"/>
                </a:solidFill>
              </a:rPr>
              <a:t>HSRP</a:t>
            </a:r>
          </a:p>
          <a:p>
            <a:pPr algn="ctr" eaLnBrk="0" hangingPunct="0">
              <a:defRPr/>
            </a:pPr>
            <a:br>
              <a:rPr lang="en-US" sz="2400" dirty="0">
                <a:solidFill>
                  <a:srgbClr val="FFFF00"/>
                </a:solidFill>
              </a:rPr>
            </a:br>
            <a:r>
              <a:rPr lang="en-US" sz="3600" b="1" dirty="0">
                <a:solidFill>
                  <a:srgbClr val="00CCFF"/>
                </a:solidFill>
              </a:rPr>
              <a:t>Arctic Policy Document</a:t>
            </a:r>
            <a:endParaRPr lang="en-US" sz="2400" b="1" dirty="0">
              <a:solidFill>
                <a:srgbClr val="00CCFF"/>
              </a:solidFill>
            </a:endParaRPr>
          </a:p>
        </p:txBody>
      </p:sp>
      <p:sp>
        <p:nvSpPr>
          <p:cNvPr id="11" name="Rectangle 10">
            <a:extLst>
              <a:ext uri="{FF2B5EF4-FFF2-40B4-BE49-F238E27FC236}">
                <a16:creationId xmlns:a16="http://schemas.microsoft.com/office/drawing/2014/main" id="{55463F25-2340-E044-A58E-DD03725A5823}"/>
              </a:ext>
            </a:extLst>
          </p:cNvPr>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pic>
        <p:nvPicPr>
          <p:cNvPr id="7" name="Picture 6">
            <a:extLst>
              <a:ext uri="{FF2B5EF4-FFF2-40B4-BE49-F238E27FC236}">
                <a16:creationId xmlns:a16="http://schemas.microsoft.com/office/drawing/2014/main" id="{65BF3AF6-E0A9-314B-94BE-BFEF7A910DCE}"/>
              </a:ext>
            </a:extLst>
          </p:cNvPr>
          <p:cNvPicPr>
            <a:picLocks noChangeAspect="1"/>
          </p:cNvPicPr>
          <p:nvPr/>
        </p:nvPicPr>
        <p:blipFill>
          <a:blip r:embed="rId3"/>
          <a:stretch>
            <a:fillRect/>
          </a:stretch>
        </p:blipFill>
        <p:spPr>
          <a:xfrm>
            <a:off x="1423173" y="482779"/>
            <a:ext cx="6338927" cy="1215685"/>
          </a:xfrm>
          <a:prstGeom prst="rect">
            <a:avLst/>
          </a:prstGeom>
          <a:ln>
            <a:solidFill>
              <a:schemeClr val="tx1"/>
            </a:solidFill>
          </a:ln>
        </p:spPr>
      </p:pic>
      <p:pic>
        <p:nvPicPr>
          <p:cNvPr id="10" name="Picture 2">
            <a:extLst>
              <a:ext uri="{FF2B5EF4-FFF2-40B4-BE49-F238E27FC236}">
                <a16:creationId xmlns:a16="http://schemas.microsoft.com/office/drawing/2014/main" id="{D71B73F4-22B5-1549-8F66-907AC3EE539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4219" b="6334"/>
          <a:stretch/>
        </p:blipFill>
        <p:spPr bwMode="auto">
          <a:xfrm>
            <a:off x="2706379" y="2028843"/>
            <a:ext cx="2957250" cy="2179598"/>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descr="BERING SEA — The Russian-flagged tanker Renda, carrying more than 1.3 million gallons of fuel, sits in the ice while the Coast Guard Cutter Healy crew breaks the ice around the tanker approximately 19 miles northwest of Nunivak Island Jan. 6, 2012. The cutter Healy crew is escorting the Renda crew to Nome, Alaska, where the tanker crew will offload the needed fuel to the city. U.S. Coast Guard photo by cutter Healy.">
            <a:extLst>
              <a:ext uri="{FF2B5EF4-FFF2-40B4-BE49-F238E27FC236}">
                <a16:creationId xmlns:a16="http://schemas.microsoft.com/office/drawing/2014/main" id="{A49FBDDE-DD17-9D47-B38D-B8825DF4CD7E}"/>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6066195" y="2176324"/>
            <a:ext cx="2586529" cy="1774384"/>
          </a:xfrm>
          <a:prstGeom prst="rect">
            <a:avLst/>
          </a:prstGeom>
          <a:noFill/>
          <a:ln>
            <a:solidFill>
              <a:schemeClr val="bg1"/>
            </a:solidFill>
          </a:ln>
        </p:spPr>
      </p:pic>
    </p:spTree>
    <p:extLst>
      <p:ext uri="{BB962C8B-B14F-4D97-AF65-F5344CB8AC3E}">
        <p14:creationId xmlns:p14="http://schemas.microsoft.com/office/powerpoint/2010/main" val="33980297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52400" y="147638"/>
            <a:ext cx="8812213" cy="6588125"/>
          </a:xfrm>
          <a:prstGeom prst="rect">
            <a:avLst/>
          </a:prstGeom>
          <a:noFill/>
          <a:ln w="28575">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a:defRPr/>
            </a:pPr>
            <a:endParaRPr lang="en-US" sz="2000" u="sng">
              <a:solidFill>
                <a:srgbClr val="000000"/>
              </a:solidFill>
              <a:latin typeface="Times New Roman" pitchFamily="18" charset="0"/>
              <a:ea typeface="+mn-ea"/>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9729" y="381000"/>
            <a:ext cx="4122142" cy="2669060"/>
          </a:xfrm>
          <a:prstGeom prst="rect">
            <a:avLst/>
          </a:prstGeom>
        </p:spPr>
      </p:pic>
      <p:sp>
        <p:nvSpPr>
          <p:cNvPr id="4" name="Rectangle 3"/>
          <p:cNvSpPr/>
          <p:nvPr/>
        </p:nvSpPr>
        <p:spPr>
          <a:xfrm>
            <a:off x="381000" y="3292473"/>
            <a:ext cx="8382000" cy="3200876"/>
          </a:xfrm>
          <a:prstGeom prst="rect">
            <a:avLst/>
          </a:prstGeom>
        </p:spPr>
        <p:txBody>
          <a:bodyPr wrap="square">
            <a:spAutoFit/>
          </a:bodyPr>
          <a:lstStyle/>
          <a:p>
            <a:r>
              <a:rPr lang="en-US" sz="1600" dirty="0">
                <a:solidFill>
                  <a:schemeClr val="bg1"/>
                </a:solidFill>
              </a:rPr>
              <a:t>Even relatively simple monitoring of ships can reduce the potential for disaster. Ed Page, a former Coast Guard captain, runs a private-public partnership, the Marine Exchange of Alaska, that uses a network of radio receivers to watch over ships around Alaska. Exchange operators can contact vessels that are getting too close to shore — a ship should usually be far from land, so that in the event of a mechanical problem, it has time for repairs without running aground — and have them change course.</a:t>
            </a:r>
          </a:p>
          <a:p>
            <a:endParaRPr lang="en-US" sz="1600" dirty="0">
              <a:solidFill>
                <a:schemeClr val="bg1"/>
              </a:solidFill>
            </a:endParaRPr>
          </a:p>
          <a:p>
            <a:r>
              <a:rPr lang="en-US" b="1" dirty="0">
                <a:solidFill>
                  <a:schemeClr val="bg1"/>
                </a:solidFill>
              </a:rPr>
              <a:t>Captain Page acknowledged that if something went disastrously wrong with a ship within the 1.5 million square miles of ocean his network covers, “it would be ugly.”</a:t>
            </a:r>
          </a:p>
          <a:p>
            <a:endParaRPr lang="en-US" b="1" dirty="0">
              <a:solidFill>
                <a:schemeClr val="bg1"/>
              </a:solidFill>
            </a:endParaRPr>
          </a:p>
          <a:p>
            <a:r>
              <a:rPr lang="en-US" b="1" dirty="0">
                <a:solidFill>
                  <a:schemeClr val="bg1"/>
                </a:solidFill>
              </a:rPr>
              <a:t>“But we should stop worrying about what we’re going to do when things go wrong,” he said. “We should prevent things from going wrong.”</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9099" y="596575"/>
            <a:ext cx="2534356" cy="547510"/>
          </a:xfrm>
          <a:prstGeom prst="rect">
            <a:avLst/>
          </a:prstGeom>
          <a:ln>
            <a:solidFill>
              <a:schemeClr val="tx1"/>
            </a:solidFill>
          </a:ln>
        </p:spPr>
      </p:pic>
      <p:sp>
        <p:nvSpPr>
          <p:cNvPr id="7" name="Rectangle 6"/>
          <p:cNvSpPr/>
          <p:nvPr/>
        </p:nvSpPr>
        <p:spPr>
          <a:xfrm>
            <a:off x="5029200" y="1371600"/>
            <a:ext cx="3733800" cy="1477328"/>
          </a:xfrm>
          <a:prstGeom prst="rect">
            <a:avLst/>
          </a:prstGeom>
        </p:spPr>
        <p:txBody>
          <a:bodyPr wrap="square">
            <a:spAutoFit/>
          </a:bodyPr>
          <a:lstStyle/>
          <a:p>
            <a:r>
              <a:rPr lang="en-US" dirty="0">
                <a:solidFill>
                  <a:srgbClr val="FFFFFF"/>
                </a:solidFill>
              </a:rPr>
              <a:t>At the Marine Exchange of Alaska in Juneau, Shelby Martin monitors ship traffic through the state’s waters. </a:t>
            </a:r>
            <a:r>
              <a:rPr lang="en-US" i="1" dirty="0">
                <a:solidFill>
                  <a:srgbClr val="FFFFFF"/>
                </a:solidFill>
              </a:rPr>
              <a:t>Credit Michael Penn for The New York Times </a:t>
            </a:r>
          </a:p>
        </p:txBody>
      </p:sp>
    </p:spTree>
    <p:extLst>
      <p:ext uri="{BB962C8B-B14F-4D97-AF65-F5344CB8AC3E}">
        <p14:creationId xmlns:p14="http://schemas.microsoft.com/office/powerpoint/2010/main" val="3386152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Rectangle 7"/>
          <p:cNvSpPr>
            <a:spLocks noChangeArrowheads="1"/>
          </p:cNvSpPr>
          <p:nvPr/>
        </p:nvSpPr>
        <p:spPr bwMode="auto">
          <a:xfrm>
            <a:off x="193675" y="152400"/>
            <a:ext cx="8797925" cy="6553200"/>
          </a:xfrm>
          <a:prstGeom prst="rect">
            <a:avLst/>
          </a:prstGeom>
          <a:noFill/>
          <a:ln w="38100">
            <a:solidFill>
              <a:srgbClr val="33CC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defTabSz="457200" eaLnBrk="0" hangingPunct="0">
              <a:spcBef>
                <a:spcPct val="20000"/>
              </a:spcBef>
              <a:buChar char="•"/>
              <a:defRPr sz="3200">
                <a:solidFill>
                  <a:schemeClr val="tx1"/>
                </a:solidFill>
                <a:latin typeface="Times New Roman" pitchFamily="18" charset="0"/>
              </a:defRPr>
            </a:lvl1pPr>
            <a:lvl2pPr marL="742950" indent="-285750" defTabSz="457200" eaLnBrk="0" hangingPunct="0">
              <a:spcBef>
                <a:spcPct val="20000"/>
              </a:spcBef>
              <a:buChar char="–"/>
              <a:defRPr sz="2800">
                <a:solidFill>
                  <a:schemeClr val="tx1"/>
                </a:solidFill>
                <a:latin typeface="Times New Roman" pitchFamily="18" charset="0"/>
              </a:defRPr>
            </a:lvl2pPr>
            <a:lvl3pPr marL="1143000" indent="-228600" defTabSz="457200" eaLnBrk="0" hangingPunct="0">
              <a:spcBef>
                <a:spcPct val="20000"/>
              </a:spcBef>
              <a:buChar char="•"/>
              <a:defRPr sz="2400">
                <a:solidFill>
                  <a:schemeClr val="tx1"/>
                </a:solidFill>
                <a:latin typeface="Times New Roman" pitchFamily="18" charset="0"/>
              </a:defRPr>
            </a:lvl3pPr>
            <a:lvl4pPr marL="1600200" indent="-228600" defTabSz="457200" eaLnBrk="0" hangingPunct="0">
              <a:spcBef>
                <a:spcPct val="20000"/>
              </a:spcBef>
              <a:buChar char="–"/>
              <a:defRPr sz="2000">
                <a:solidFill>
                  <a:schemeClr val="tx1"/>
                </a:solidFill>
                <a:latin typeface="Times New Roman" pitchFamily="18" charset="0"/>
              </a:defRPr>
            </a:lvl4pPr>
            <a:lvl5pPr marL="2057400" indent="-228600" defTabSz="457200" eaLnBrk="0" hangingPunct="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u="none">
              <a:solidFill>
                <a:srgbClr val="FFFFFF"/>
              </a:solidFill>
              <a:latin typeface="Arial" charset="0"/>
              <a:ea typeface="ＭＳ Ｐゴシック" charset="-128"/>
            </a:endParaRPr>
          </a:p>
        </p:txBody>
      </p:sp>
      <p:pic>
        <p:nvPicPr>
          <p:cNvPr id="3" name="Picture 2" descr="A close up of a map&#13;&#10;&#13;&#10;Description automatically generated">
            <a:extLst>
              <a:ext uri="{FF2B5EF4-FFF2-40B4-BE49-F238E27FC236}">
                <a16:creationId xmlns:a16="http://schemas.microsoft.com/office/drawing/2014/main" id="{1E4B831E-5AA8-694C-9125-55A1A1B6B6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334818"/>
            <a:ext cx="5334000" cy="6142182"/>
          </a:xfrm>
          <a:prstGeom prst="rect">
            <a:avLst/>
          </a:prstGeom>
          <a:ln>
            <a:solidFill>
              <a:schemeClr val="bg1"/>
            </a:solidFill>
          </a:ln>
        </p:spPr>
      </p:pic>
      <p:pic>
        <p:nvPicPr>
          <p:cNvPr id="8" name="Picture 7" descr="A close up of a map&#13;&#10;&#13;&#10;Description automatically generated">
            <a:extLst>
              <a:ext uri="{FF2B5EF4-FFF2-40B4-BE49-F238E27FC236}">
                <a16:creationId xmlns:a16="http://schemas.microsoft.com/office/drawing/2014/main" id="{AB63F345-0DA4-7241-A57C-D1669ADEDE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37539" y="4392015"/>
            <a:ext cx="1539661" cy="948116"/>
          </a:xfrm>
          <a:prstGeom prst="rect">
            <a:avLst/>
          </a:prstGeom>
        </p:spPr>
      </p:pic>
      <p:pic>
        <p:nvPicPr>
          <p:cNvPr id="9" name="Picture 8" descr="A close up of a map&#13;&#10;&#13;&#10;Description automatically generated">
            <a:extLst>
              <a:ext uri="{FF2B5EF4-FFF2-40B4-BE49-F238E27FC236}">
                <a16:creationId xmlns:a16="http://schemas.microsoft.com/office/drawing/2014/main" id="{4C588CCB-C33E-0D47-AB35-E6E6EB7783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18275" y="3135111"/>
            <a:ext cx="1539660" cy="948116"/>
          </a:xfrm>
          <a:prstGeom prst="rect">
            <a:avLst/>
          </a:prstGeom>
        </p:spPr>
      </p:pic>
      <p:pic>
        <p:nvPicPr>
          <p:cNvPr id="10" name="Picture 9" descr="MXAK Logo 6-29">
            <a:extLst>
              <a:ext uri="{FF2B5EF4-FFF2-40B4-BE49-F238E27FC236}">
                <a16:creationId xmlns:a16="http://schemas.microsoft.com/office/drawing/2014/main" id="{BBDD4F3F-5F6F-4B4D-844C-E97CA0A157C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0567" y="454261"/>
            <a:ext cx="1539660" cy="2378989"/>
          </a:xfrm>
          <a:prstGeom prst="rect">
            <a:avLst/>
          </a:prstGeom>
          <a:noFill/>
          <a:ln w="1905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263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049"/>
          <p:cNvSpPr>
            <a:spLocks noChangeArrowheads="1"/>
          </p:cNvSpPr>
          <p:nvPr/>
        </p:nvSpPr>
        <p:spPr bwMode="auto">
          <a:xfrm>
            <a:off x="228600" y="228600"/>
            <a:ext cx="8763000" cy="6477000"/>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2000" u="sng">
              <a:solidFill>
                <a:srgbClr val="000000"/>
              </a:solidFill>
              <a:latin typeface="Times New Roman" charset="0"/>
            </a:endParaRPr>
          </a:p>
        </p:txBody>
      </p:sp>
      <p:pic>
        <p:nvPicPr>
          <p:cNvPr id="2" name="Picture 1">
            <a:extLst>
              <a:ext uri="{FF2B5EF4-FFF2-40B4-BE49-F238E27FC236}">
                <a16:creationId xmlns:a16="http://schemas.microsoft.com/office/drawing/2014/main" id="{E10FBCFC-B7C3-7647-8316-AB4C3462DB92}"/>
              </a:ext>
            </a:extLst>
          </p:cNvPr>
          <p:cNvPicPr>
            <a:picLocks noChangeAspect="1"/>
          </p:cNvPicPr>
          <p:nvPr/>
        </p:nvPicPr>
        <p:blipFill>
          <a:blip r:embed="rId2"/>
          <a:stretch>
            <a:fillRect/>
          </a:stretch>
        </p:blipFill>
        <p:spPr>
          <a:xfrm>
            <a:off x="457200" y="457200"/>
            <a:ext cx="5938345" cy="6096000"/>
          </a:xfrm>
          <a:prstGeom prst="rect">
            <a:avLst/>
          </a:prstGeom>
          <a:ln>
            <a:solidFill>
              <a:schemeClr val="tx1"/>
            </a:solidFill>
          </a:ln>
        </p:spPr>
      </p:pic>
      <p:pic>
        <p:nvPicPr>
          <p:cNvPr id="3" name="Picture 2">
            <a:extLst>
              <a:ext uri="{FF2B5EF4-FFF2-40B4-BE49-F238E27FC236}">
                <a16:creationId xmlns:a16="http://schemas.microsoft.com/office/drawing/2014/main" id="{4175A7D9-A187-674E-9DD7-60BCCC346C3F}"/>
              </a:ext>
            </a:extLst>
          </p:cNvPr>
          <p:cNvPicPr>
            <a:picLocks noChangeAspect="1"/>
          </p:cNvPicPr>
          <p:nvPr/>
        </p:nvPicPr>
        <p:blipFill>
          <a:blip r:embed="rId3"/>
          <a:stretch>
            <a:fillRect/>
          </a:stretch>
        </p:blipFill>
        <p:spPr>
          <a:xfrm>
            <a:off x="6669820" y="2133600"/>
            <a:ext cx="2100943" cy="3483142"/>
          </a:xfrm>
          <a:prstGeom prst="rect">
            <a:avLst/>
          </a:prstGeom>
          <a:ln>
            <a:solidFill>
              <a:schemeClr val="tx1"/>
            </a:solidFill>
          </a:ln>
        </p:spPr>
      </p:pic>
    </p:spTree>
    <p:extLst>
      <p:ext uri="{BB962C8B-B14F-4D97-AF65-F5344CB8AC3E}">
        <p14:creationId xmlns:p14="http://schemas.microsoft.com/office/powerpoint/2010/main" val="4176861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ChangeArrowheads="1"/>
          </p:cNvSpPr>
          <p:nvPr/>
        </p:nvSpPr>
        <p:spPr bwMode="auto">
          <a:xfrm>
            <a:off x="228600" y="152400"/>
            <a:ext cx="8763000" cy="6553200"/>
          </a:xfrm>
          <a:prstGeom prst="rect">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2000" u="sng">
              <a:solidFill>
                <a:srgbClr val="000000"/>
              </a:solidFill>
              <a:latin typeface="Times New Roman" charset="0"/>
            </a:endParaRPr>
          </a:p>
        </p:txBody>
      </p:sp>
      <p:sp>
        <p:nvSpPr>
          <p:cNvPr id="29698" name="TextBox 1"/>
          <p:cNvSpPr txBox="1">
            <a:spLocks noChangeArrowheads="1"/>
          </p:cNvSpPr>
          <p:nvPr/>
        </p:nvSpPr>
        <p:spPr bwMode="auto">
          <a:xfrm>
            <a:off x="1165225" y="501650"/>
            <a:ext cx="708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600" b="1">
                <a:solidFill>
                  <a:srgbClr val="FFFF00"/>
                </a:solidFill>
              </a:rPr>
              <a:t>Vessel Monitoring and Tracking</a:t>
            </a:r>
          </a:p>
        </p:txBody>
      </p:sp>
      <p:pic>
        <p:nvPicPr>
          <p:cNvPr id="29699" name="Picture 7" descr="Screen Shot 2016-11-29 at 8.00.55 AM.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600200"/>
            <a:ext cx="7904163" cy="488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386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049"/>
          <p:cNvSpPr>
            <a:spLocks noChangeArrowheads="1"/>
          </p:cNvSpPr>
          <p:nvPr/>
        </p:nvSpPr>
        <p:spPr bwMode="auto">
          <a:xfrm>
            <a:off x="228600" y="228600"/>
            <a:ext cx="8763000" cy="6477000"/>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2000" u="sng">
              <a:solidFill>
                <a:srgbClr val="000000"/>
              </a:solidFill>
              <a:latin typeface="Times New Roman" charset="0"/>
            </a:endParaRPr>
          </a:p>
        </p:txBody>
      </p:sp>
      <p:pic>
        <p:nvPicPr>
          <p:cNvPr id="4" name="Picture 3">
            <a:extLst>
              <a:ext uri="{FF2B5EF4-FFF2-40B4-BE49-F238E27FC236}">
                <a16:creationId xmlns:a16="http://schemas.microsoft.com/office/drawing/2014/main" id="{0DBDA9F9-DA80-F64E-8FC5-0C97E66905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1847" y="3186094"/>
            <a:ext cx="4084901" cy="3352800"/>
          </a:xfrm>
          <a:prstGeom prst="rect">
            <a:avLst/>
          </a:prstGeom>
          <a:ln>
            <a:solidFill>
              <a:schemeClr val="tx1"/>
            </a:solidFill>
          </a:ln>
        </p:spPr>
      </p:pic>
      <p:pic>
        <p:nvPicPr>
          <p:cNvPr id="5" name="Picture 4">
            <a:extLst>
              <a:ext uri="{FF2B5EF4-FFF2-40B4-BE49-F238E27FC236}">
                <a16:creationId xmlns:a16="http://schemas.microsoft.com/office/drawing/2014/main" id="{840AB820-BC63-4147-83B2-E42FA9DB29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098" y="319106"/>
            <a:ext cx="4084902" cy="3352802"/>
          </a:xfrm>
          <a:prstGeom prst="rect">
            <a:avLst/>
          </a:prstGeom>
          <a:ln>
            <a:solidFill>
              <a:schemeClr val="tx1"/>
            </a:solidFill>
          </a:ln>
        </p:spPr>
      </p:pic>
      <p:sp>
        <p:nvSpPr>
          <p:cNvPr id="6" name="TextBox 5">
            <a:extLst>
              <a:ext uri="{FF2B5EF4-FFF2-40B4-BE49-F238E27FC236}">
                <a16:creationId xmlns:a16="http://schemas.microsoft.com/office/drawing/2014/main" id="{2CEA6540-FA4C-C34B-87D7-ED60D88F1521}"/>
              </a:ext>
            </a:extLst>
          </p:cNvPr>
          <p:cNvSpPr txBox="1"/>
          <p:nvPr/>
        </p:nvSpPr>
        <p:spPr>
          <a:xfrm>
            <a:off x="1001865" y="4665534"/>
            <a:ext cx="3352800" cy="523220"/>
          </a:xfrm>
          <a:prstGeom prst="rect">
            <a:avLst/>
          </a:prstGeom>
          <a:noFill/>
        </p:spPr>
        <p:txBody>
          <a:bodyPr wrap="square" rtlCol="0">
            <a:spAutoFit/>
          </a:bodyPr>
          <a:lstStyle/>
          <a:p>
            <a:r>
              <a:rPr lang="en-US" sz="2800" b="1" dirty="0">
                <a:solidFill>
                  <a:srgbClr val="FFFF00"/>
                </a:solidFill>
              </a:rPr>
              <a:t>Bering Strait 2017</a:t>
            </a:r>
          </a:p>
        </p:txBody>
      </p:sp>
      <p:sp>
        <p:nvSpPr>
          <p:cNvPr id="8" name="TextBox 7">
            <a:extLst>
              <a:ext uri="{FF2B5EF4-FFF2-40B4-BE49-F238E27FC236}">
                <a16:creationId xmlns:a16="http://schemas.microsoft.com/office/drawing/2014/main" id="{DB26AB8B-9EBF-E647-8400-CBF91FB0FC16}"/>
              </a:ext>
            </a:extLst>
          </p:cNvPr>
          <p:cNvSpPr txBox="1"/>
          <p:nvPr/>
        </p:nvSpPr>
        <p:spPr>
          <a:xfrm>
            <a:off x="5238438" y="1467408"/>
            <a:ext cx="3124200" cy="523220"/>
          </a:xfrm>
          <a:prstGeom prst="rect">
            <a:avLst/>
          </a:prstGeom>
          <a:noFill/>
        </p:spPr>
        <p:txBody>
          <a:bodyPr wrap="square" rtlCol="0">
            <a:spAutoFit/>
          </a:bodyPr>
          <a:lstStyle/>
          <a:p>
            <a:r>
              <a:rPr lang="en-US" sz="2800" b="1" dirty="0">
                <a:solidFill>
                  <a:srgbClr val="FFFF00"/>
                </a:solidFill>
              </a:rPr>
              <a:t>Bering Strait 2010</a:t>
            </a:r>
          </a:p>
        </p:txBody>
      </p:sp>
    </p:spTree>
    <p:extLst>
      <p:ext uri="{BB962C8B-B14F-4D97-AF65-F5344CB8AC3E}">
        <p14:creationId xmlns:p14="http://schemas.microsoft.com/office/powerpoint/2010/main" val="620571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93675" y="152400"/>
            <a:ext cx="8797925" cy="6553200"/>
          </a:xfrm>
          <a:prstGeom prst="rect">
            <a:avLst/>
          </a:prstGeom>
          <a:noFill/>
          <a:ln w="38100">
            <a:solidFill>
              <a:srgbClr val="33CC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defTabSz="457200" eaLnBrk="0" hangingPunct="0">
              <a:spcBef>
                <a:spcPct val="20000"/>
              </a:spcBef>
              <a:buChar char="•"/>
              <a:defRPr sz="3200">
                <a:solidFill>
                  <a:schemeClr val="tx1"/>
                </a:solidFill>
                <a:latin typeface="Times New Roman" pitchFamily="18" charset="0"/>
              </a:defRPr>
            </a:lvl1pPr>
            <a:lvl2pPr marL="742950" indent="-285750" defTabSz="457200" eaLnBrk="0" hangingPunct="0">
              <a:spcBef>
                <a:spcPct val="20000"/>
              </a:spcBef>
              <a:buChar char="–"/>
              <a:defRPr sz="2800">
                <a:solidFill>
                  <a:schemeClr val="tx1"/>
                </a:solidFill>
                <a:latin typeface="Times New Roman" pitchFamily="18" charset="0"/>
              </a:defRPr>
            </a:lvl2pPr>
            <a:lvl3pPr marL="1143000" indent="-228600" defTabSz="457200" eaLnBrk="0" hangingPunct="0">
              <a:spcBef>
                <a:spcPct val="20000"/>
              </a:spcBef>
              <a:buChar char="•"/>
              <a:defRPr sz="2400">
                <a:solidFill>
                  <a:schemeClr val="tx1"/>
                </a:solidFill>
                <a:latin typeface="Times New Roman" pitchFamily="18" charset="0"/>
              </a:defRPr>
            </a:lvl3pPr>
            <a:lvl4pPr marL="1600200" indent="-228600" defTabSz="457200" eaLnBrk="0" hangingPunct="0">
              <a:spcBef>
                <a:spcPct val="20000"/>
              </a:spcBef>
              <a:buChar char="–"/>
              <a:defRPr sz="2000">
                <a:solidFill>
                  <a:schemeClr val="tx1"/>
                </a:solidFill>
                <a:latin typeface="Times New Roman" pitchFamily="18" charset="0"/>
              </a:defRPr>
            </a:lvl4pPr>
            <a:lvl5pPr marL="2057400" indent="-228600" defTabSz="457200" eaLnBrk="0" hangingPunct="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u="none">
              <a:solidFill>
                <a:srgbClr val="FFFFFF"/>
              </a:solidFill>
              <a:latin typeface="Arial" charset="0"/>
              <a:ea typeface="ＭＳ Ｐゴシック" charset="-128"/>
            </a:endParaRPr>
          </a:p>
        </p:txBody>
      </p:sp>
      <p:pic>
        <p:nvPicPr>
          <p:cNvPr id="11" name="Picture 10">
            <a:extLst>
              <a:ext uri="{FF2B5EF4-FFF2-40B4-BE49-F238E27FC236}">
                <a16:creationId xmlns:a16="http://schemas.microsoft.com/office/drawing/2014/main" id="{77173818-A437-D448-A2A2-764EBDB9A168}"/>
              </a:ext>
            </a:extLst>
          </p:cNvPr>
          <p:cNvPicPr>
            <a:picLocks noChangeAspect="1"/>
          </p:cNvPicPr>
          <p:nvPr/>
        </p:nvPicPr>
        <p:blipFill>
          <a:blip r:embed="rId2"/>
          <a:stretch>
            <a:fillRect/>
          </a:stretch>
        </p:blipFill>
        <p:spPr>
          <a:xfrm>
            <a:off x="447869" y="2362200"/>
            <a:ext cx="8248261" cy="3962400"/>
          </a:xfrm>
          <a:prstGeom prst="rect">
            <a:avLst/>
          </a:prstGeom>
          <a:ln>
            <a:solidFill>
              <a:schemeClr val="bg1"/>
            </a:solidFill>
          </a:ln>
        </p:spPr>
      </p:pic>
      <p:pic>
        <p:nvPicPr>
          <p:cNvPr id="5" name="Picture 4">
            <a:extLst>
              <a:ext uri="{FF2B5EF4-FFF2-40B4-BE49-F238E27FC236}">
                <a16:creationId xmlns:a16="http://schemas.microsoft.com/office/drawing/2014/main" id="{D795E736-3301-5149-9735-A96F1E226CAC}"/>
              </a:ext>
            </a:extLst>
          </p:cNvPr>
          <p:cNvPicPr>
            <a:picLocks noChangeAspect="1"/>
          </p:cNvPicPr>
          <p:nvPr/>
        </p:nvPicPr>
        <p:blipFill>
          <a:blip r:embed="rId3"/>
          <a:stretch>
            <a:fillRect/>
          </a:stretch>
        </p:blipFill>
        <p:spPr>
          <a:xfrm>
            <a:off x="551156" y="716660"/>
            <a:ext cx="8082962" cy="1282125"/>
          </a:xfrm>
          <a:prstGeom prst="rect">
            <a:avLst/>
          </a:prstGeom>
        </p:spPr>
      </p:pic>
    </p:spTree>
    <p:extLst>
      <p:ext uri="{BB962C8B-B14F-4D97-AF65-F5344CB8AC3E}">
        <p14:creationId xmlns:p14="http://schemas.microsoft.com/office/powerpoint/2010/main" val="3785851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93675" y="152400"/>
            <a:ext cx="8797925" cy="6553200"/>
          </a:xfrm>
          <a:prstGeom prst="rect">
            <a:avLst/>
          </a:prstGeom>
          <a:noFill/>
          <a:ln w="38100">
            <a:solidFill>
              <a:srgbClr val="33CC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defTabSz="457200" eaLnBrk="0" hangingPunct="0">
              <a:spcBef>
                <a:spcPct val="20000"/>
              </a:spcBef>
              <a:buChar char="•"/>
              <a:defRPr sz="3200">
                <a:solidFill>
                  <a:schemeClr val="tx1"/>
                </a:solidFill>
                <a:latin typeface="Times New Roman" pitchFamily="18" charset="0"/>
              </a:defRPr>
            </a:lvl1pPr>
            <a:lvl2pPr marL="742950" indent="-285750" defTabSz="457200" eaLnBrk="0" hangingPunct="0">
              <a:spcBef>
                <a:spcPct val="20000"/>
              </a:spcBef>
              <a:buChar char="–"/>
              <a:defRPr sz="2800">
                <a:solidFill>
                  <a:schemeClr val="tx1"/>
                </a:solidFill>
                <a:latin typeface="Times New Roman" pitchFamily="18" charset="0"/>
              </a:defRPr>
            </a:lvl2pPr>
            <a:lvl3pPr marL="1143000" indent="-228600" defTabSz="457200" eaLnBrk="0" hangingPunct="0">
              <a:spcBef>
                <a:spcPct val="20000"/>
              </a:spcBef>
              <a:buChar char="•"/>
              <a:defRPr sz="2400">
                <a:solidFill>
                  <a:schemeClr val="tx1"/>
                </a:solidFill>
                <a:latin typeface="Times New Roman" pitchFamily="18" charset="0"/>
              </a:defRPr>
            </a:lvl3pPr>
            <a:lvl4pPr marL="1600200" indent="-228600" defTabSz="457200" eaLnBrk="0" hangingPunct="0">
              <a:spcBef>
                <a:spcPct val="20000"/>
              </a:spcBef>
              <a:buChar char="–"/>
              <a:defRPr sz="2000">
                <a:solidFill>
                  <a:schemeClr val="tx1"/>
                </a:solidFill>
                <a:latin typeface="Times New Roman" pitchFamily="18" charset="0"/>
              </a:defRPr>
            </a:lvl4pPr>
            <a:lvl5pPr marL="2057400" indent="-228600" defTabSz="457200" eaLnBrk="0" hangingPunct="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u="none">
              <a:solidFill>
                <a:srgbClr val="FFFFFF"/>
              </a:solidFill>
              <a:latin typeface="Arial" charset="0"/>
              <a:ea typeface="ＭＳ Ｐゴシック" charset="-128"/>
            </a:endParaRPr>
          </a:p>
        </p:txBody>
      </p:sp>
      <p:pic>
        <p:nvPicPr>
          <p:cNvPr id="2050" name="Picture 2" descr="HRISTOPHE DE MARGERI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68437" y="3378910"/>
            <a:ext cx="6248400" cy="31242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s://photos.marinetraffic.com/ais/showphoto.aspx?photoid=254529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52464" y="528322"/>
            <a:ext cx="4033149" cy="24450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17655" y="3529969"/>
            <a:ext cx="2528888" cy="369332"/>
          </a:xfrm>
          <a:prstGeom prst="rect">
            <a:avLst/>
          </a:prstGeom>
          <a:noFill/>
        </p:spPr>
        <p:txBody>
          <a:bodyPr wrap="square" rtlCol="0">
            <a:spAutoFit/>
          </a:bodyPr>
          <a:lstStyle/>
          <a:p>
            <a:r>
              <a:rPr lang="en-US" dirty="0"/>
              <a:t>299 meters, 96k DWT</a:t>
            </a:r>
          </a:p>
        </p:txBody>
      </p:sp>
      <p:sp>
        <p:nvSpPr>
          <p:cNvPr id="9" name="TextBox 8"/>
          <p:cNvSpPr txBox="1"/>
          <p:nvPr/>
        </p:nvSpPr>
        <p:spPr>
          <a:xfrm>
            <a:off x="4592637" y="633421"/>
            <a:ext cx="2528888" cy="369332"/>
          </a:xfrm>
          <a:prstGeom prst="rect">
            <a:avLst/>
          </a:prstGeom>
          <a:noFill/>
        </p:spPr>
        <p:txBody>
          <a:bodyPr wrap="square" rtlCol="0">
            <a:spAutoFit/>
          </a:bodyPr>
          <a:lstStyle/>
          <a:p>
            <a:r>
              <a:rPr lang="en-US" dirty="0"/>
              <a:t>113 meters, 5k DWT</a:t>
            </a:r>
          </a:p>
        </p:txBody>
      </p:sp>
      <p:pic>
        <p:nvPicPr>
          <p:cNvPr id="2052" name="Picture 4" descr="RA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441420"/>
            <a:ext cx="3581400" cy="2686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59751" y="2631385"/>
            <a:ext cx="2528888" cy="369332"/>
          </a:xfrm>
          <a:prstGeom prst="rect">
            <a:avLst/>
          </a:prstGeom>
          <a:noFill/>
        </p:spPr>
        <p:txBody>
          <a:bodyPr wrap="square" rtlCol="0">
            <a:spAutoFit/>
          </a:bodyPr>
          <a:lstStyle/>
          <a:p>
            <a:r>
              <a:rPr lang="en-US" dirty="0">
                <a:solidFill>
                  <a:schemeClr val="bg1"/>
                </a:solidFill>
              </a:rPr>
              <a:t>111 meters, 3k DWT</a:t>
            </a:r>
          </a:p>
        </p:txBody>
      </p:sp>
    </p:spTree>
    <p:extLst>
      <p:ext uri="{BB962C8B-B14F-4D97-AF65-F5344CB8AC3E}">
        <p14:creationId xmlns:p14="http://schemas.microsoft.com/office/powerpoint/2010/main" val="1539288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52400" y="3993623"/>
            <a:ext cx="8671287" cy="2635777"/>
          </a:xfrm>
          <a:prstGeom prst="rect">
            <a:avLst/>
          </a:prstGeom>
        </p:spPr>
      </p:pic>
      <p:sp>
        <p:nvSpPr>
          <p:cNvPr id="3" name="TextBox 2"/>
          <p:cNvSpPr txBox="1"/>
          <p:nvPr/>
        </p:nvSpPr>
        <p:spPr>
          <a:xfrm>
            <a:off x="1377886" y="4114800"/>
            <a:ext cx="5913985" cy="954107"/>
          </a:xfrm>
          <a:prstGeom prst="rect">
            <a:avLst/>
          </a:prstGeom>
          <a:noFill/>
        </p:spPr>
        <p:txBody>
          <a:bodyPr wrap="square" rtlCol="0">
            <a:spAutoFit/>
          </a:bodyPr>
          <a:lstStyle/>
          <a:p>
            <a:pPr algn="ctr"/>
            <a:r>
              <a:rPr lang="en-US" sz="2800" b="1" dirty="0">
                <a:solidFill>
                  <a:schemeClr val="accent2"/>
                </a:solidFill>
              </a:rPr>
              <a:t>FLAGS OF VESSELS</a:t>
            </a:r>
          </a:p>
          <a:p>
            <a:pPr algn="ctr"/>
            <a:endParaRPr lang="en-US" sz="2800" b="1" dirty="0">
              <a:solidFill>
                <a:schemeClr val="accent2"/>
              </a:solidFill>
            </a:endParaRPr>
          </a:p>
        </p:txBody>
      </p:sp>
      <p:pic>
        <p:nvPicPr>
          <p:cNvPr id="1028" name="Picture 4" descr="mage result for panama fla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7445" y="2963480"/>
            <a:ext cx="1146418" cy="740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e result for russia fla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872" y="1683245"/>
            <a:ext cx="1715563" cy="10686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ge result for usa fla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04800" y="228600"/>
            <a:ext cx="2118877" cy="12430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71767" y="3117752"/>
            <a:ext cx="4572000" cy="677108"/>
          </a:xfrm>
          <a:prstGeom prst="rect">
            <a:avLst/>
          </a:prstGeom>
        </p:spPr>
        <p:txBody>
          <a:bodyPr>
            <a:spAutoFit/>
          </a:bodyPr>
          <a:lstStyle/>
          <a:p>
            <a:pPr algn="ctr"/>
            <a:r>
              <a:rPr lang="en-US" sz="2000" b="1" dirty="0">
                <a:solidFill>
                  <a:srgbClr val="FFFF00"/>
                </a:solidFill>
              </a:rPr>
              <a:t>13 </a:t>
            </a:r>
            <a:r>
              <a:rPr lang="en-US" sz="2000" b="1" dirty="0" err="1">
                <a:solidFill>
                  <a:srgbClr val="FFFF00"/>
                </a:solidFill>
              </a:rPr>
              <a:t>Panamian</a:t>
            </a:r>
            <a:endParaRPr lang="en-US" sz="2000" b="1" dirty="0">
              <a:solidFill>
                <a:srgbClr val="FFFF00"/>
              </a:solidFill>
            </a:endParaRPr>
          </a:p>
          <a:p>
            <a:pPr algn="ctr"/>
            <a:r>
              <a:rPr lang="en-US" b="1" dirty="0">
                <a:solidFill>
                  <a:srgbClr val="FFFF00"/>
                </a:solidFill>
              </a:rPr>
              <a:t>  </a:t>
            </a:r>
          </a:p>
        </p:txBody>
      </p:sp>
      <p:sp>
        <p:nvSpPr>
          <p:cNvPr id="6" name="TextBox 5"/>
          <p:cNvSpPr txBox="1"/>
          <p:nvPr/>
        </p:nvSpPr>
        <p:spPr>
          <a:xfrm>
            <a:off x="2992884" y="569732"/>
            <a:ext cx="2390633" cy="769441"/>
          </a:xfrm>
          <a:prstGeom prst="rect">
            <a:avLst/>
          </a:prstGeom>
          <a:noFill/>
        </p:spPr>
        <p:txBody>
          <a:bodyPr wrap="square" rtlCol="0">
            <a:spAutoFit/>
          </a:bodyPr>
          <a:lstStyle/>
          <a:p>
            <a:r>
              <a:rPr lang="en-US" sz="4400" b="1" dirty="0">
                <a:solidFill>
                  <a:srgbClr val="FFFF00"/>
                </a:solidFill>
              </a:rPr>
              <a:t>45 USA</a:t>
            </a:r>
          </a:p>
        </p:txBody>
      </p:sp>
      <p:sp>
        <p:nvSpPr>
          <p:cNvPr id="7" name="Rectangle 6"/>
          <p:cNvSpPr/>
          <p:nvPr/>
        </p:nvSpPr>
        <p:spPr>
          <a:xfrm>
            <a:off x="2895600" y="1906815"/>
            <a:ext cx="2326278" cy="646331"/>
          </a:xfrm>
          <a:prstGeom prst="rect">
            <a:avLst/>
          </a:prstGeom>
        </p:spPr>
        <p:txBody>
          <a:bodyPr wrap="none">
            <a:spAutoFit/>
          </a:bodyPr>
          <a:lstStyle/>
          <a:p>
            <a:r>
              <a:rPr lang="en-US" sz="3600" b="1" dirty="0">
                <a:solidFill>
                  <a:srgbClr val="FFFF00"/>
                </a:solidFill>
              </a:rPr>
              <a:t>39 Russian</a:t>
            </a:r>
          </a:p>
        </p:txBody>
      </p:sp>
      <p:pic>
        <p:nvPicPr>
          <p:cNvPr id="1034" name="Picture 10" descr="AM M TAALAK"/>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59047" y="228600"/>
            <a:ext cx="2865648" cy="1611927"/>
          </a:xfrm>
          <a:prstGeom prst="rect">
            <a:avLst/>
          </a:prstGeom>
          <a:solidFill>
            <a:schemeClr val="accent2"/>
          </a:solidFill>
          <a:ln>
            <a:solidFill>
              <a:schemeClr val="bg1"/>
            </a:solidFill>
          </a:ln>
        </p:spPr>
      </p:pic>
      <p:pic>
        <p:nvPicPr>
          <p:cNvPr id="1036" name="Picture 12" descr="YACHESLAV ANISIMOV"/>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29923" y="2039290"/>
            <a:ext cx="2323895" cy="17429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57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3869" y="2438400"/>
            <a:ext cx="8309131" cy="3985256"/>
          </a:xfrm>
          <a:prstGeom prst="rect">
            <a:avLst/>
          </a:prstGeom>
          <a:solidFill>
            <a:schemeClr val="accent2"/>
          </a:solidFill>
        </p:spPr>
      </p:pic>
      <p:sp>
        <p:nvSpPr>
          <p:cNvPr id="4" name="TextBox 3"/>
          <p:cNvSpPr txBox="1"/>
          <p:nvPr/>
        </p:nvSpPr>
        <p:spPr>
          <a:xfrm>
            <a:off x="685800" y="602903"/>
            <a:ext cx="6477000" cy="1384995"/>
          </a:xfrm>
          <a:prstGeom prst="rect">
            <a:avLst/>
          </a:prstGeom>
          <a:noFill/>
        </p:spPr>
        <p:txBody>
          <a:bodyPr wrap="square" rtlCol="0">
            <a:spAutoFit/>
          </a:bodyPr>
          <a:lstStyle/>
          <a:p>
            <a:r>
              <a:rPr lang="en-US" sz="2800" b="1" dirty="0">
                <a:solidFill>
                  <a:srgbClr val="FFFF00"/>
                </a:solidFill>
              </a:rPr>
              <a:t>68 Cargo Vessels</a:t>
            </a:r>
          </a:p>
          <a:p>
            <a:r>
              <a:rPr lang="en-US" sz="2800" b="1" dirty="0">
                <a:solidFill>
                  <a:srgbClr val="FFFF00"/>
                </a:solidFill>
              </a:rPr>
              <a:t>24 Towing</a:t>
            </a:r>
          </a:p>
          <a:p>
            <a:r>
              <a:rPr lang="en-US" sz="2800" b="1" dirty="0">
                <a:solidFill>
                  <a:srgbClr val="FFFF00"/>
                </a:solidFill>
              </a:rPr>
              <a:t>15  Tankers  </a:t>
            </a:r>
          </a:p>
        </p:txBody>
      </p:sp>
      <p:sp>
        <p:nvSpPr>
          <p:cNvPr id="5" name="Rectangle 4"/>
          <p:cNvSpPr>
            <a:spLocks noChangeArrowheads="1"/>
          </p:cNvSpPr>
          <p:nvPr/>
        </p:nvSpPr>
        <p:spPr bwMode="auto">
          <a:xfrm>
            <a:off x="193675" y="152400"/>
            <a:ext cx="8797925" cy="6553200"/>
          </a:xfrm>
          <a:prstGeom prst="rect">
            <a:avLst/>
          </a:prstGeom>
          <a:noFill/>
          <a:ln w="38100">
            <a:solidFill>
              <a:srgbClr val="33CC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defTabSz="457200" eaLnBrk="0" hangingPunct="0">
              <a:spcBef>
                <a:spcPct val="20000"/>
              </a:spcBef>
              <a:buChar char="•"/>
              <a:defRPr sz="3200">
                <a:solidFill>
                  <a:schemeClr val="tx1"/>
                </a:solidFill>
                <a:latin typeface="Times New Roman" pitchFamily="18" charset="0"/>
              </a:defRPr>
            </a:lvl1pPr>
            <a:lvl2pPr marL="742950" indent="-285750" defTabSz="457200" eaLnBrk="0" hangingPunct="0">
              <a:spcBef>
                <a:spcPct val="20000"/>
              </a:spcBef>
              <a:buChar char="–"/>
              <a:defRPr sz="2800">
                <a:solidFill>
                  <a:schemeClr val="tx1"/>
                </a:solidFill>
                <a:latin typeface="Times New Roman" pitchFamily="18" charset="0"/>
              </a:defRPr>
            </a:lvl2pPr>
            <a:lvl3pPr marL="1143000" indent="-228600" defTabSz="457200" eaLnBrk="0" hangingPunct="0">
              <a:spcBef>
                <a:spcPct val="20000"/>
              </a:spcBef>
              <a:buChar char="•"/>
              <a:defRPr sz="2400">
                <a:solidFill>
                  <a:schemeClr val="tx1"/>
                </a:solidFill>
                <a:latin typeface="Times New Roman" pitchFamily="18" charset="0"/>
              </a:defRPr>
            </a:lvl3pPr>
            <a:lvl4pPr marL="1600200" indent="-228600" defTabSz="457200" eaLnBrk="0" hangingPunct="0">
              <a:spcBef>
                <a:spcPct val="20000"/>
              </a:spcBef>
              <a:buChar char="–"/>
              <a:defRPr sz="2000">
                <a:solidFill>
                  <a:schemeClr val="tx1"/>
                </a:solidFill>
                <a:latin typeface="Times New Roman" pitchFamily="18" charset="0"/>
              </a:defRPr>
            </a:lvl4pPr>
            <a:lvl5pPr marL="2057400" indent="-228600" defTabSz="457200" eaLnBrk="0" hangingPunct="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u="none">
              <a:solidFill>
                <a:srgbClr val="FFFFFF"/>
              </a:solidFill>
              <a:latin typeface="Arial" charset="0"/>
              <a:ea typeface="ＭＳ Ｐゴシック" charset="-128"/>
            </a:endParaRPr>
          </a:p>
        </p:txBody>
      </p:sp>
      <p:pic>
        <p:nvPicPr>
          <p:cNvPr id="1026" name="Picture 2" descr="EDERAL TAMB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19" r="-1"/>
          <a:stretch/>
        </p:blipFill>
        <p:spPr bwMode="auto">
          <a:xfrm>
            <a:off x="5486400" y="377652"/>
            <a:ext cx="3162300" cy="18354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622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326810"/>
            <a:ext cx="7391400" cy="6102436"/>
          </a:xfrm>
          <a:prstGeom prst="rect">
            <a:avLst/>
          </a:prstGeom>
        </p:spPr>
      </p:pic>
      <p:sp>
        <p:nvSpPr>
          <p:cNvPr id="3" name="Rectangle 2"/>
          <p:cNvSpPr>
            <a:spLocks noChangeArrowheads="1"/>
          </p:cNvSpPr>
          <p:nvPr/>
        </p:nvSpPr>
        <p:spPr bwMode="auto">
          <a:xfrm>
            <a:off x="193675" y="152400"/>
            <a:ext cx="8797925" cy="6553200"/>
          </a:xfrm>
          <a:prstGeom prst="rect">
            <a:avLst/>
          </a:prstGeom>
          <a:noFill/>
          <a:ln w="38100">
            <a:solidFill>
              <a:srgbClr val="33CC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defTabSz="457200" eaLnBrk="0" hangingPunct="0">
              <a:spcBef>
                <a:spcPct val="20000"/>
              </a:spcBef>
              <a:buChar char="•"/>
              <a:defRPr sz="3200">
                <a:solidFill>
                  <a:schemeClr val="tx1"/>
                </a:solidFill>
                <a:latin typeface="Times New Roman" pitchFamily="18" charset="0"/>
              </a:defRPr>
            </a:lvl1pPr>
            <a:lvl2pPr marL="742950" indent="-285750" defTabSz="457200" eaLnBrk="0" hangingPunct="0">
              <a:spcBef>
                <a:spcPct val="20000"/>
              </a:spcBef>
              <a:buChar char="–"/>
              <a:defRPr sz="2800">
                <a:solidFill>
                  <a:schemeClr val="tx1"/>
                </a:solidFill>
                <a:latin typeface="Times New Roman" pitchFamily="18" charset="0"/>
              </a:defRPr>
            </a:lvl2pPr>
            <a:lvl3pPr marL="1143000" indent="-228600" defTabSz="457200" eaLnBrk="0" hangingPunct="0">
              <a:spcBef>
                <a:spcPct val="20000"/>
              </a:spcBef>
              <a:buChar char="•"/>
              <a:defRPr sz="2400">
                <a:solidFill>
                  <a:schemeClr val="tx1"/>
                </a:solidFill>
                <a:latin typeface="Times New Roman" pitchFamily="18" charset="0"/>
              </a:defRPr>
            </a:lvl3pPr>
            <a:lvl4pPr marL="1600200" indent="-228600" defTabSz="457200" eaLnBrk="0" hangingPunct="0">
              <a:spcBef>
                <a:spcPct val="20000"/>
              </a:spcBef>
              <a:buChar char="–"/>
              <a:defRPr sz="2000">
                <a:solidFill>
                  <a:schemeClr val="tx1"/>
                </a:solidFill>
                <a:latin typeface="Times New Roman" pitchFamily="18" charset="0"/>
              </a:defRPr>
            </a:lvl4pPr>
            <a:lvl5pPr marL="2057400" indent="-228600" defTabSz="457200" eaLnBrk="0" hangingPunct="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u="none">
              <a:solidFill>
                <a:srgbClr val="FFFFFF"/>
              </a:solidFill>
              <a:latin typeface="Arial" charset="0"/>
              <a:ea typeface="ＭＳ Ｐゴシック" charset="-128"/>
            </a:endParaRPr>
          </a:p>
        </p:txBody>
      </p:sp>
      <p:pic>
        <p:nvPicPr>
          <p:cNvPr id="4" name="Picture 2" descr="EDERAL TAMB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19" r="-1"/>
          <a:stretch/>
        </p:blipFill>
        <p:spPr bwMode="auto">
          <a:xfrm>
            <a:off x="5486400" y="4419600"/>
            <a:ext cx="3162300" cy="18354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72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173037" y="152400"/>
            <a:ext cx="8797925" cy="6553200"/>
          </a:xfrm>
          <a:prstGeom prst="rect">
            <a:avLst/>
          </a:prstGeom>
          <a:noFill/>
          <a:ln w="38100">
            <a:solidFill>
              <a:srgbClr val="33CC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defTabSz="457200" eaLnBrk="0" hangingPunct="0">
              <a:spcBef>
                <a:spcPct val="20000"/>
              </a:spcBef>
              <a:buChar char="•"/>
              <a:defRPr sz="3200">
                <a:solidFill>
                  <a:schemeClr val="tx1"/>
                </a:solidFill>
                <a:latin typeface="Times New Roman" pitchFamily="18" charset="0"/>
              </a:defRPr>
            </a:lvl1pPr>
            <a:lvl2pPr marL="742950" indent="-285750" defTabSz="457200" eaLnBrk="0" hangingPunct="0">
              <a:spcBef>
                <a:spcPct val="20000"/>
              </a:spcBef>
              <a:buChar char="–"/>
              <a:defRPr sz="2800">
                <a:solidFill>
                  <a:schemeClr val="tx1"/>
                </a:solidFill>
                <a:latin typeface="Times New Roman" pitchFamily="18" charset="0"/>
              </a:defRPr>
            </a:lvl2pPr>
            <a:lvl3pPr marL="1143000" indent="-228600" defTabSz="457200" eaLnBrk="0" hangingPunct="0">
              <a:spcBef>
                <a:spcPct val="20000"/>
              </a:spcBef>
              <a:buChar char="•"/>
              <a:defRPr sz="2400">
                <a:solidFill>
                  <a:schemeClr val="tx1"/>
                </a:solidFill>
                <a:latin typeface="Times New Roman" pitchFamily="18" charset="0"/>
              </a:defRPr>
            </a:lvl3pPr>
            <a:lvl4pPr marL="1600200" indent="-228600" defTabSz="457200" eaLnBrk="0" hangingPunct="0">
              <a:spcBef>
                <a:spcPct val="20000"/>
              </a:spcBef>
              <a:buChar char="–"/>
              <a:defRPr sz="2000">
                <a:solidFill>
                  <a:schemeClr val="tx1"/>
                </a:solidFill>
                <a:latin typeface="Times New Roman" pitchFamily="18" charset="0"/>
              </a:defRPr>
            </a:lvl4pPr>
            <a:lvl5pPr marL="2057400" indent="-228600" defTabSz="457200" eaLnBrk="0" hangingPunct="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u="none">
              <a:solidFill>
                <a:srgbClr val="FFFFFF"/>
              </a:solidFill>
              <a:latin typeface="Arial" charset="0"/>
              <a:ea typeface="ＭＳ Ｐゴシック" charset="-128"/>
            </a:endParaRPr>
          </a:p>
        </p:txBody>
      </p:sp>
      <p:pic>
        <p:nvPicPr>
          <p:cNvPr id="2052" name="Picture 4" descr="Arctic Circle">
            <a:extLst>
              <a:ext uri="{FF2B5EF4-FFF2-40B4-BE49-F238E27FC236}">
                <a16:creationId xmlns:a16="http://schemas.microsoft.com/office/drawing/2014/main" id="{905CA814-2B7F-6E4C-9B40-9338E08E38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315554"/>
            <a:ext cx="5334000" cy="59480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74C76E4-4EEF-6F44-B0D5-31A780B6A069}"/>
              </a:ext>
            </a:extLst>
          </p:cNvPr>
          <p:cNvSpPr/>
          <p:nvPr/>
        </p:nvSpPr>
        <p:spPr>
          <a:xfrm>
            <a:off x="719941" y="5477103"/>
            <a:ext cx="7551717" cy="1077218"/>
          </a:xfrm>
          <a:prstGeom prst="rect">
            <a:avLst/>
          </a:prstGeom>
          <a:solidFill>
            <a:schemeClr val="tx1"/>
          </a:solidFill>
          <a:ln>
            <a:solidFill>
              <a:schemeClr val="bg1"/>
            </a:solidFill>
          </a:ln>
        </p:spPr>
        <p:txBody>
          <a:bodyPr wrap="square">
            <a:spAutoFit/>
          </a:bodyPr>
          <a:lstStyle/>
          <a:p>
            <a:pPr>
              <a:buFont typeface="Arial" panose="020B0604020202020204" pitchFamily="34" charset="0"/>
              <a:buChar char="•"/>
            </a:pPr>
            <a:r>
              <a:rPr lang="en-US" sz="1600" dirty="0">
                <a:solidFill>
                  <a:schemeClr val="bg1"/>
                </a:solidFill>
              </a:rPr>
              <a:t>Only vessels that intend to operate within the Arctic and Antarctic areas as defined in the Polar Code need to comply with the code. The areas are as follows;</a:t>
            </a:r>
            <a:br>
              <a:rPr lang="en-US" sz="1600" dirty="0">
                <a:solidFill>
                  <a:schemeClr val="bg1"/>
                </a:solidFill>
              </a:rPr>
            </a:br>
            <a:r>
              <a:rPr lang="en-US" sz="1600" dirty="0">
                <a:solidFill>
                  <a:schemeClr val="bg1"/>
                </a:solidFill>
              </a:rPr>
              <a:t>Arctic: In general north of 60° N but limited by a line from Greenland; south at 58° - north of Iceland, southern shore of Jan Mayen - </a:t>
            </a:r>
            <a:r>
              <a:rPr lang="en-US" sz="1600" dirty="0" err="1">
                <a:solidFill>
                  <a:schemeClr val="bg1"/>
                </a:solidFill>
              </a:rPr>
              <a:t>Bjørnøya</a:t>
            </a:r>
            <a:r>
              <a:rPr lang="en-US" sz="1600" dirty="0">
                <a:solidFill>
                  <a:schemeClr val="bg1"/>
                </a:solidFill>
              </a:rPr>
              <a:t> – Cap Kanin Nos.</a:t>
            </a:r>
          </a:p>
        </p:txBody>
      </p:sp>
    </p:spTree>
    <p:extLst>
      <p:ext uri="{BB962C8B-B14F-4D97-AF65-F5344CB8AC3E}">
        <p14:creationId xmlns:p14="http://schemas.microsoft.com/office/powerpoint/2010/main" val="917423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ChangeArrowheads="1"/>
          </p:cNvSpPr>
          <p:nvPr/>
        </p:nvSpPr>
        <p:spPr bwMode="auto">
          <a:xfrm>
            <a:off x="193675" y="152400"/>
            <a:ext cx="8797925" cy="6553200"/>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p>
        </p:txBody>
      </p:sp>
      <p:sp>
        <p:nvSpPr>
          <p:cNvPr id="90114" name="TextBox 2"/>
          <p:cNvSpPr txBox="1">
            <a:spLocks noChangeArrowheads="1"/>
          </p:cNvSpPr>
          <p:nvPr/>
        </p:nvSpPr>
        <p:spPr bwMode="auto">
          <a:xfrm>
            <a:off x="1277937" y="539351"/>
            <a:ext cx="6629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2800" b="1" dirty="0">
                <a:solidFill>
                  <a:srgbClr val="FFFF00"/>
                </a:solidFill>
              </a:rPr>
              <a:t>Beaufort Sea Maritime Activity 2017</a:t>
            </a:r>
          </a:p>
          <a:p>
            <a:pPr algn="ctr" eaLnBrk="1" hangingPunct="1"/>
            <a:r>
              <a:rPr lang="en-US" altLang="en-US" sz="2800" dirty="0">
                <a:solidFill>
                  <a:srgbClr val="FFFF00"/>
                </a:solidFill>
              </a:rPr>
              <a:t>90 Vessels</a:t>
            </a:r>
          </a:p>
        </p:txBody>
      </p:sp>
      <p:sp>
        <p:nvSpPr>
          <p:cNvPr id="90115" name="TextBox 1"/>
          <p:cNvSpPr txBox="1">
            <a:spLocks noChangeArrowheads="1"/>
          </p:cNvSpPr>
          <p:nvPr/>
        </p:nvSpPr>
        <p:spPr bwMode="auto">
          <a:xfrm>
            <a:off x="409575" y="2495550"/>
            <a:ext cx="3657600" cy="271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120000"/>
              </a:lnSpc>
              <a:buFont typeface="Arial" charset="0"/>
              <a:buChar char="•"/>
            </a:pPr>
            <a:r>
              <a:rPr lang="en-US" altLang="en-US" sz="2000" dirty="0">
                <a:solidFill>
                  <a:schemeClr val="bg1"/>
                </a:solidFill>
              </a:rPr>
              <a:t>41 Towing Vessels</a:t>
            </a:r>
          </a:p>
          <a:p>
            <a:pPr eaLnBrk="1" hangingPunct="1">
              <a:lnSpc>
                <a:spcPct val="120000"/>
              </a:lnSpc>
              <a:buFont typeface="Arial" charset="0"/>
              <a:buChar char="•"/>
            </a:pPr>
            <a:r>
              <a:rPr lang="en-US" altLang="en-US" sz="2000" dirty="0">
                <a:solidFill>
                  <a:schemeClr val="bg1"/>
                </a:solidFill>
              </a:rPr>
              <a:t>35 Cargo Vessels</a:t>
            </a:r>
          </a:p>
          <a:p>
            <a:pPr eaLnBrk="1" hangingPunct="1">
              <a:lnSpc>
                <a:spcPct val="120000"/>
              </a:lnSpc>
              <a:buFont typeface="Arial" charset="0"/>
              <a:buChar char="•"/>
            </a:pPr>
            <a:r>
              <a:rPr lang="en-US" altLang="en-US" sz="2000" dirty="0">
                <a:solidFill>
                  <a:schemeClr val="bg1"/>
                </a:solidFill>
              </a:rPr>
              <a:t>8 Fishing Vessels</a:t>
            </a:r>
          </a:p>
          <a:p>
            <a:pPr eaLnBrk="1" hangingPunct="1">
              <a:lnSpc>
                <a:spcPct val="120000"/>
              </a:lnSpc>
              <a:buFont typeface="Arial" charset="0"/>
              <a:buChar char="•"/>
            </a:pPr>
            <a:r>
              <a:rPr lang="en-US" altLang="en-US" sz="2000" dirty="0">
                <a:solidFill>
                  <a:schemeClr val="bg1"/>
                </a:solidFill>
              </a:rPr>
              <a:t>6 Passenger Vessels</a:t>
            </a:r>
          </a:p>
          <a:p>
            <a:pPr eaLnBrk="1" hangingPunct="1">
              <a:lnSpc>
                <a:spcPct val="120000"/>
              </a:lnSpc>
              <a:buFont typeface="Arial" charset="0"/>
              <a:buChar char="•"/>
            </a:pPr>
            <a:r>
              <a:rPr lang="en-US" altLang="en-US" sz="2000" dirty="0">
                <a:solidFill>
                  <a:schemeClr val="bg1"/>
                </a:solidFill>
              </a:rPr>
              <a:t>3 Tankers</a:t>
            </a:r>
          </a:p>
          <a:p>
            <a:pPr eaLnBrk="1" hangingPunct="1">
              <a:lnSpc>
                <a:spcPct val="120000"/>
              </a:lnSpc>
              <a:buFont typeface="Arial" charset="0"/>
              <a:buChar char="•"/>
            </a:pPr>
            <a:r>
              <a:rPr lang="en-US" altLang="en-US" sz="2000" dirty="0">
                <a:solidFill>
                  <a:schemeClr val="bg1"/>
                </a:solidFill>
              </a:rPr>
              <a:t>5 Sailing</a:t>
            </a:r>
          </a:p>
          <a:p>
            <a:pPr eaLnBrk="1" hangingPunct="1">
              <a:lnSpc>
                <a:spcPct val="120000"/>
              </a:lnSpc>
              <a:buFont typeface="Arial" charset="0"/>
              <a:buChar char="•"/>
            </a:pPr>
            <a:r>
              <a:rPr lang="en-US" altLang="en-US" sz="2000" dirty="0">
                <a:solidFill>
                  <a:schemeClr val="bg1"/>
                </a:solidFill>
              </a:rPr>
              <a:t>2 Military</a:t>
            </a:r>
            <a:endParaRPr lang="en-US" altLang="en-US" dirty="0">
              <a:solidFill>
                <a:schemeClr val="bg1"/>
              </a:solidFill>
            </a:endParaRPr>
          </a:p>
        </p:txBody>
      </p:sp>
      <p:pic>
        <p:nvPicPr>
          <p:cNvPr id="9011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52800" y="1877887"/>
            <a:ext cx="5457825" cy="43305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317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z="3600" b="1" dirty="0">
                <a:solidFill>
                  <a:srgbClr val="FFFF00"/>
                </a:solidFill>
              </a:rPr>
              <a:t>Maritime Domain Awareness  &amp;</a:t>
            </a:r>
            <a:br>
              <a:rPr lang="en-US" sz="3600" b="1" dirty="0">
                <a:solidFill>
                  <a:srgbClr val="FFFF00"/>
                </a:solidFill>
              </a:rPr>
            </a:br>
            <a:r>
              <a:rPr lang="en-US" sz="3600" b="1" dirty="0">
                <a:solidFill>
                  <a:srgbClr val="FFFF00"/>
                </a:solidFill>
              </a:rPr>
              <a:t>Maritime Domain Management</a:t>
            </a:r>
          </a:p>
        </p:txBody>
      </p:sp>
      <p:sp>
        <p:nvSpPr>
          <p:cNvPr id="3" name="Content Placeholder 2"/>
          <p:cNvSpPr>
            <a:spLocks noGrp="1"/>
          </p:cNvSpPr>
          <p:nvPr>
            <p:ph idx="1"/>
          </p:nvPr>
        </p:nvSpPr>
        <p:spPr>
          <a:xfrm>
            <a:off x="193675" y="1524000"/>
            <a:ext cx="8645525" cy="1905000"/>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solidFill>
                  <a:schemeClr val="bg1"/>
                </a:solidFill>
              </a:rPr>
              <a:t>Addressing marine safety and environmental protection issues </a:t>
            </a:r>
            <a:r>
              <a:rPr lang="en-US">
                <a:solidFill>
                  <a:schemeClr val="bg1"/>
                </a:solidFill>
              </a:rPr>
              <a:t>with benefit of good </a:t>
            </a:r>
            <a:r>
              <a:rPr lang="en-US" dirty="0">
                <a:solidFill>
                  <a:schemeClr val="bg1"/>
                </a:solidFill>
              </a:rPr>
              <a:t>information.</a:t>
            </a:r>
          </a:p>
        </p:txBody>
      </p:sp>
      <p:sp>
        <p:nvSpPr>
          <p:cNvPr id="4" name="Rectangle 7"/>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defTabSz="457200"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defTabSz="45720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defTabSz="4572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defTabSz="4572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defTabSz="4572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u="none">
              <a:solidFill>
                <a:srgbClr val="FFFFFF"/>
              </a:solidFill>
              <a:latin typeface="Arial" charset="0"/>
            </a:endParaRPr>
          </a:p>
        </p:txBody>
      </p:sp>
      <p:pic>
        <p:nvPicPr>
          <p:cNvPr id="6" name="Picture 5"/>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 y="2782646"/>
            <a:ext cx="4973637" cy="3694354"/>
          </a:xfrm>
          <a:prstGeom prst="rect">
            <a:avLst/>
          </a:prstGeom>
          <a:ln>
            <a:solidFill>
              <a:schemeClr val="bg1"/>
            </a:solidFill>
          </a:ln>
        </p:spPr>
      </p:pic>
      <p:pic>
        <p:nvPicPr>
          <p:cNvPr id="7"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5825741" y="2782646"/>
            <a:ext cx="2789152" cy="3694354"/>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1447800" y="5410200"/>
            <a:ext cx="2664661" cy="369332"/>
          </a:xfrm>
          <a:prstGeom prst="rect">
            <a:avLst/>
          </a:prstGeom>
          <a:noFill/>
        </p:spPr>
        <p:txBody>
          <a:bodyPr wrap="square" rtlCol="0">
            <a:spAutoFit/>
          </a:bodyPr>
          <a:lstStyle/>
          <a:p>
            <a:r>
              <a:rPr lang="en-US" dirty="0">
                <a:solidFill>
                  <a:schemeClr val="bg1"/>
                </a:solidFill>
              </a:rPr>
              <a:t>Exxon Valdez Oil Spill</a:t>
            </a:r>
          </a:p>
        </p:txBody>
      </p:sp>
      <p:sp>
        <p:nvSpPr>
          <p:cNvPr id="9" name="TextBox 8"/>
          <p:cNvSpPr txBox="1"/>
          <p:nvPr/>
        </p:nvSpPr>
        <p:spPr>
          <a:xfrm>
            <a:off x="6490712" y="5786061"/>
            <a:ext cx="2664661" cy="369332"/>
          </a:xfrm>
          <a:prstGeom prst="rect">
            <a:avLst/>
          </a:prstGeom>
          <a:noFill/>
        </p:spPr>
        <p:txBody>
          <a:bodyPr wrap="square" rtlCol="0">
            <a:spAutoFit/>
          </a:bodyPr>
          <a:lstStyle/>
          <a:p>
            <a:r>
              <a:rPr lang="en-US">
                <a:solidFill>
                  <a:schemeClr val="bg1"/>
                </a:solidFill>
              </a:rPr>
              <a:t>Overseas Ohio</a:t>
            </a:r>
            <a:endParaRPr lang="en-US" dirty="0">
              <a:solidFill>
                <a:schemeClr val="bg1"/>
              </a:solidFill>
            </a:endParaRPr>
          </a:p>
        </p:txBody>
      </p:sp>
    </p:spTree>
    <p:extLst>
      <p:ext uri="{BB962C8B-B14F-4D97-AF65-F5344CB8AC3E}">
        <p14:creationId xmlns:p14="http://schemas.microsoft.com/office/powerpoint/2010/main" val="3605801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MSA 2009 cover.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044" y="355600"/>
            <a:ext cx="4334376" cy="5029200"/>
          </a:xfrm>
          <a:prstGeom prst="rect">
            <a:avLst/>
          </a:prstGeom>
          <a:solidFill>
            <a:srgbClr val="FFFFFF">
              <a:shade val="85000"/>
            </a:srgbClr>
          </a:solidFill>
          <a:ln w="539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602" name="Picture 3" descr="Aleutians Risk cover.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70500" y="1460500"/>
            <a:ext cx="33845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4"/>
          <p:cNvSpPr txBox="1">
            <a:spLocks noChangeArrowheads="1"/>
          </p:cNvSpPr>
          <p:nvPr/>
        </p:nvSpPr>
        <p:spPr bwMode="auto">
          <a:xfrm>
            <a:off x="5270500" y="355600"/>
            <a:ext cx="3384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ja-JP" altLang="en-US" sz="1800" b="1" dirty="0"/>
              <a:t>“</a:t>
            </a:r>
            <a:r>
              <a:rPr lang="en-US" altLang="ja-JP" sz="1800" b="1" dirty="0">
                <a:solidFill>
                  <a:schemeClr val="bg1"/>
                </a:solidFill>
              </a:rPr>
              <a:t>… take appropriate action to expand the AIS tracking network …</a:t>
            </a:r>
            <a:r>
              <a:rPr lang="ja-JP" altLang="en-US" sz="1800" b="1" dirty="0">
                <a:solidFill>
                  <a:schemeClr val="bg1"/>
                </a:solidFill>
              </a:rPr>
              <a:t>”</a:t>
            </a:r>
            <a:r>
              <a:rPr lang="en-US" altLang="ja-JP" sz="1800" b="1" dirty="0">
                <a:solidFill>
                  <a:schemeClr val="bg1"/>
                </a:solidFill>
              </a:rPr>
              <a:t> </a:t>
            </a:r>
            <a:endParaRPr lang="en-US" altLang="en-US" sz="1800" dirty="0">
              <a:solidFill>
                <a:schemeClr val="bg1"/>
              </a:solidFill>
            </a:endParaRPr>
          </a:p>
        </p:txBody>
      </p:sp>
      <p:sp>
        <p:nvSpPr>
          <p:cNvPr id="25604" name="TextBox 5"/>
          <p:cNvSpPr txBox="1">
            <a:spLocks noChangeArrowheads="1"/>
          </p:cNvSpPr>
          <p:nvPr/>
        </p:nvSpPr>
        <p:spPr bwMode="auto">
          <a:xfrm>
            <a:off x="460375" y="5524500"/>
            <a:ext cx="4335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ja-JP" altLang="en-US" sz="1800">
                <a:solidFill>
                  <a:schemeClr val="bg1"/>
                </a:solidFill>
              </a:rPr>
              <a:t>“</a:t>
            </a:r>
            <a:r>
              <a:rPr lang="en-US" altLang="ja-JP" sz="1800">
                <a:solidFill>
                  <a:schemeClr val="bg1"/>
                </a:solidFill>
              </a:rPr>
              <a:t>Completion of an AIS receiver network in the Arctic is high priority; linkages between AIS and marine mammal awareness need to be developed.</a:t>
            </a:r>
            <a:r>
              <a:rPr lang="ja-JP" altLang="en-US" sz="1800">
                <a:solidFill>
                  <a:schemeClr val="bg1"/>
                </a:solidFill>
              </a:rPr>
              <a:t>”</a:t>
            </a:r>
            <a:endParaRPr lang="en-US" altLang="en-US" sz="1800">
              <a:solidFill>
                <a:schemeClr val="bg1"/>
              </a:solidFill>
            </a:endParaRPr>
          </a:p>
        </p:txBody>
      </p:sp>
      <p:pic>
        <p:nvPicPr>
          <p:cNvPr id="7" name="Picture 6" descr="AMSA Workshop Roadmap cover.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266" y="2286000"/>
            <a:ext cx="2217339" cy="2870200"/>
          </a:xfrm>
          <a:prstGeom prst="rect">
            <a:avLst/>
          </a:prstGeom>
          <a:solidFill>
            <a:srgbClr val="FFFFFF">
              <a:shade val="85000"/>
            </a:srgbClr>
          </a:solidFill>
          <a:ln w="476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2">
            <a:extLst>
              <a:ext uri="{FF2B5EF4-FFF2-40B4-BE49-F238E27FC236}">
                <a16:creationId xmlns:a16="http://schemas.microsoft.com/office/drawing/2014/main" id="{4230E89E-D067-214B-9981-FF4A34F037F9}"/>
              </a:ext>
            </a:extLst>
          </p:cNvPr>
          <p:cNvSpPr>
            <a:spLocks noChangeArrowheads="1"/>
          </p:cNvSpPr>
          <p:nvPr/>
        </p:nvSpPr>
        <p:spPr bwMode="auto">
          <a:xfrm>
            <a:off x="228600" y="152400"/>
            <a:ext cx="8686800" cy="6553200"/>
          </a:xfrm>
          <a:prstGeom prst="rect">
            <a:avLst/>
          </a:prstGeom>
          <a:noFill/>
          <a:ln w="412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2000" u="sng">
              <a:solidFill>
                <a:srgbClr val="000000"/>
              </a:solidFill>
              <a:latin typeface="Times New Roman" charset="0"/>
            </a:endParaRPr>
          </a:p>
        </p:txBody>
      </p:sp>
    </p:spTree>
    <p:extLst>
      <p:ext uri="{BB962C8B-B14F-4D97-AF65-F5344CB8AC3E}">
        <p14:creationId xmlns:p14="http://schemas.microsoft.com/office/powerpoint/2010/main" val="2422559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0" y="457200"/>
            <a:ext cx="7467600"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67000" y="2438400"/>
            <a:ext cx="40005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3"/>
          <p:cNvSpPr txBox="1">
            <a:spLocks noChangeArrowheads="1"/>
          </p:cNvSpPr>
          <p:nvPr/>
        </p:nvSpPr>
        <p:spPr bwMode="auto">
          <a:xfrm>
            <a:off x="3657600" y="3352800"/>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200" b="1"/>
              <a:t>Polar Code</a:t>
            </a:r>
          </a:p>
        </p:txBody>
      </p:sp>
      <p:sp>
        <p:nvSpPr>
          <p:cNvPr id="32772" name="Rectangle 2"/>
          <p:cNvSpPr>
            <a:spLocks noChangeArrowheads="1"/>
          </p:cNvSpPr>
          <p:nvPr/>
        </p:nvSpPr>
        <p:spPr bwMode="auto">
          <a:xfrm>
            <a:off x="228600" y="152400"/>
            <a:ext cx="8686800" cy="6553200"/>
          </a:xfrm>
          <a:prstGeom prst="rect">
            <a:avLst/>
          </a:prstGeom>
          <a:noFill/>
          <a:ln w="4127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2000" u="sng">
              <a:solidFill>
                <a:srgbClr val="000000"/>
              </a:solidFill>
              <a:latin typeface="Times New Roman" charset="0"/>
            </a:endParaRPr>
          </a:p>
        </p:txBody>
      </p:sp>
    </p:spTree>
    <p:extLst>
      <p:ext uri="{BB962C8B-B14F-4D97-AF65-F5344CB8AC3E}">
        <p14:creationId xmlns:p14="http://schemas.microsoft.com/office/powerpoint/2010/main" val="1789422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ctrTitle"/>
          </p:nvPr>
        </p:nvSpPr>
        <p:spPr/>
        <p:txBody>
          <a:bodyPr/>
          <a:lstStyle/>
          <a:p>
            <a:endParaRPr lang="en-US" altLang="en-US"/>
          </a:p>
        </p:txBody>
      </p:sp>
      <p:sp>
        <p:nvSpPr>
          <p:cNvPr id="3" name="Subtitle 2"/>
          <p:cNvSpPr>
            <a:spLocks noGrp="1"/>
          </p:cNvSpPr>
          <p:nvPr>
            <p:ph type="subTitle" idx="1"/>
          </p:nvPr>
        </p:nvSpPr>
        <p:spPr/>
        <p:txBody>
          <a:bodyPr/>
          <a:lstStyle/>
          <a:p>
            <a:pPr>
              <a:defRPr/>
            </a:pPr>
            <a:endParaRPr lang="en-US"/>
          </a:p>
        </p:txBody>
      </p:sp>
      <p:pic>
        <p:nvPicPr>
          <p:cNvPr id="2765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
            <a:ext cx="9144000"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p:cNvSpPr>
            <a:spLocks noChangeArrowheads="1"/>
          </p:cNvSpPr>
          <p:nvPr/>
        </p:nvSpPr>
        <p:spPr bwMode="auto">
          <a:xfrm rot="2528165">
            <a:off x="8215313" y="1528763"/>
            <a:ext cx="485775" cy="977900"/>
          </a:xfrm>
          <a:prstGeom prst="downArrow">
            <a:avLst>
              <a:gd name="adj1" fmla="val 50000"/>
              <a:gd name="adj2" fmla="val 49861"/>
            </a:avLst>
          </a:prstGeom>
          <a:solidFill>
            <a:srgbClr val="FF0000"/>
          </a:solidFill>
          <a:ln w="9525">
            <a:solidFill>
              <a:srgbClr val="4A7EBB"/>
            </a:solidFill>
            <a:miter lim="800000"/>
            <a:headEnd/>
            <a:tailEnd/>
          </a:ln>
          <a:effectLst>
            <a:outerShdw blurRad="40000" dist="23000" dir="5400000" rotWithShape="0">
              <a:srgbClr val="000000">
                <a:alpha val="34999"/>
              </a:srgbClr>
            </a:outerShdw>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800">
              <a:solidFill>
                <a:srgbClr val="FFFFFF"/>
              </a:solidFill>
              <a:latin typeface="Calibri" charset="0"/>
            </a:endParaRPr>
          </a:p>
        </p:txBody>
      </p:sp>
    </p:spTree>
    <p:extLst>
      <p:ext uri="{BB962C8B-B14F-4D97-AF65-F5344CB8AC3E}">
        <p14:creationId xmlns:p14="http://schemas.microsoft.com/office/powerpoint/2010/main" val="1369521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193675" y="152400"/>
            <a:ext cx="8797925" cy="65532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latin typeface="Arial"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7886" y="800345"/>
            <a:ext cx="8089502" cy="5257310"/>
          </a:xfrm>
          <a:prstGeom prst="rect">
            <a:avLst/>
          </a:prstGeom>
          <a:ln>
            <a:solidFill>
              <a:schemeClr val="bg1"/>
            </a:solidFill>
          </a:ln>
        </p:spPr>
      </p:pic>
    </p:spTree>
    <p:extLst>
      <p:ext uri="{BB962C8B-B14F-4D97-AF65-F5344CB8AC3E}">
        <p14:creationId xmlns:p14="http://schemas.microsoft.com/office/powerpoint/2010/main" val="22320734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4800" y="1603187"/>
            <a:ext cx="8497047" cy="3197413"/>
          </a:xfrm>
          <a:prstGeom prst="rect">
            <a:avLst/>
          </a:prstGeom>
        </p:spPr>
      </p:pic>
      <p:sp>
        <p:nvSpPr>
          <p:cNvPr id="6" name="Rectangle 7"/>
          <p:cNvSpPr>
            <a:spLocks noChangeArrowheads="1"/>
          </p:cNvSpPr>
          <p:nvPr/>
        </p:nvSpPr>
        <p:spPr bwMode="auto">
          <a:xfrm>
            <a:off x="194182" y="152400"/>
            <a:ext cx="8839200"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en-US" altLang="en-US" sz="2000" u="sng">
              <a:solidFill>
                <a:srgbClr val="000000"/>
              </a:solidFill>
            </a:endParaRPr>
          </a:p>
        </p:txBody>
      </p:sp>
      <p:sp>
        <p:nvSpPr>
          <p:cNvPr id="7" name="TextBox 6"/>
          <p:cNvSpPr txBox="1"/>
          <p:nvPr/>
        </p:nvSpPr>
        <p:spPr>
          <a:xfrm>
            <a:off x="1467223" y="5260210"/>
            <a:ext cx="6172200" cy="954107"/>
          </a:xfrm>
          <a:prstGeom prst="rect">
            <a:avLst/>
          </a:prstGeom>
          <a:noFill/>
        </p:spPr>
        <p:txBody>
          <a:bodyPr wrap="square" rtlCol="0">
            <a:spAutoFit/>
          </a:bodyPr>
          <a:lstStyle/>
          <a:p>
            <a:pPr algn="ctr"/>
            <a:r>
              <a:rPr lang="en-US" sz="2800" b="1" dirty="0">
                <a:solidFill>
                  <a:schemeClr val="bg1"/>
                </a:solidFill>
              </a:rPr>
              <a:t>Dynamic Marine Protected Areas and Navigational Hazards</a:t>
            </a:r>
          </a:p>
        </p:txBody>
      </p:sp>
      <p:cxnSp>
        <p:nvCxnSpPr>
          <p:cNvPr id="8" name="Straight Connector 7">
            <a:extLst>
              <a:ext uri="{FF2B5EF4-FFF2-40B4-BE49-F238E27FC236}">
                <a16:creationId xmlns:a16="http://schemas.microsoft.com/office/drawing/2014/main" id="{39636131-2716-B94C-9248-596C50DB217C}"/>
              </a:ext>
            </a:extLst>
          </p:cNvPr>
          <p:cNvCxnSpPr/>
          <p:nvPr/>
        </p:nvCxnSpPr>
        <p:spPr bwMode="auto">
          <a:xfrm>
            <a:off x="1981200" y="3048000"/>
            <a:ext cx="1524000"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E1E04D99-F3AB-A744-BF02-DB967B09FA87}"/>
              </a:ext>
            </a:extLst>
          </p:cNvPr>
          <p:cNvCxnSpPr>
            <a:cxnSpLocks/>
          </p:cNvCxnSpPr>
          <p:nvPr/>
        </p:nvCxnSpPr>
        <p:spPr bwMode="auto">
          <a:xfrm>
            <a:off x="7246364" y="3352800"/>
            <a:ext cx="1059436"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A43C67BB-C011-6B4F-BBBE-EEAE16AA4C33}"/>
              </a:ext>
            </a:extLst>
          </p:cNvPr>
          <p:cNvCxnSpPr>
            <a:cxnSpLocks/>
          </p:cNvCxnSpPr>
          <p:nvPr/>
        </p:nvCxnSpPr>
        <p:spPr bwMode="auto">
          <a:xfrm>
            <a:off x="609600" y="3596331"/>
            <a:ext cx="1295400" cy="4119"/>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09DCF683-8262-4943-8DFE-BFF1AB51D100}"/>
              </a:ext>
            </a:extLst>
          </p:cNvPr>
          <p:cNvCxnSpPr>
            <a:cxnSpLocks/>
          </p:cNvCxnSpPr>
          <p:nvPr/>
        </p:nvCxnSpPr>
        <p:spPr bwMode="auto">
          <a:xfrm>
            <a:off x="1066800" y="4465165"/>
            <a:ext cx="7391400" cy="33623"/>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27BE1A78-9411-1844-8BD9-37134544CFFE}"/>
              </a:ext>
            </a:extLst>
          </p:cNvPr>
          <p:cNvCxnSpPr>
            <a:cxnSpLocks/>
          </p:cNvCxnSpPr>
          <p:nvPr/>
        </p:nvCxnSpPr>
        <p:spPr bwMode="auto">
          <a:xfrm flipV="1">
            <a:off x="2514600" y="4711781"/>
            <a:ext cx="2099182" cy="2578"/>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28A1F59A-54DD-1245-88C9-D5B316E6F83B}"/>
              </a:ext>
            </a:extLst>
          </p:cNvPr>
          <p:cNvSpPr txBox="1"/>
          <p:nvPr/>
        </p:nvSpPr>
        <p:spPr>
          <a:xfrm>
            <a:off x="2743200" y="554628"/>
            <a:ext cx="3886200" cy="646331"/>
          </a:xfrm>
          <a:prstGeom prst="rect">
            <a:avLst/>
          </a:prstGeom>
          <a:noFill/>
        </p:spPr>
        <p:txBody>
          <a:bodyPr wrap="square" rtlCol="0">
            <a:spAutoFit/>
          </a:bodyPr>
          <a:lstStyle/>
          <a:p>
            <a:r>
              <a:rPr lang="en-US" sz="3600" b="1" dirty="0">
                <a:solidFill>
                  <a:srgbClr val="FFFF00"/>
                </a:solidFill>
              </a:rPr>
              <a:t>IMO Polar Code</a:t>
            </a:r>
          </a:p>
        </p:txBody>
      </p:sp>
    </p:spTree>
    <p:extLst>
      <p:ext uri="{BB962C8B-B14F-4D97-AF65-F5344CB8AC3E}">
        <p14:creationId xmlns:p14="http://schemas.microsoft.com/office/powerpoint/2010/main" val="3672374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8325" y="381000"/>
            <a:ext cx="3761906" cy="2768080"/>
          </a:xfrm>
          <a:prstGeom prst="rect">
            <a:avLst/>
          </a:prstGeom>
          <a:ln>
            <a:solidFill>
              <a:schemeClr val="bg1"/>
            </a:solidFill>
          </a:ln>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6780" y="339499"/>
            <a:ext cx="3801442" cy="2851082"/>
          </a:xfrm>
          <a:prstGeom prst="rect">
            <a:avLst/>
          </a:prstGeom>
          <a:ln>
            <a:solidFill>
              <a:schemeClr val="bg1"/>
            </a:solidFill>
          </a:ln>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1200" y="3361665"/>
            <a:ext cx="4686301" cy="3170576"/>
          </a:xfrm>
          <a:prstGeom prst="rect">
            <a:avLst/>
          </a:prstGeom>
          <a:ln>
            <a:solidFill>
              <a:schemeClr val="bg1"/>
            </a:solidFill>
          </a:ln>
        </p:spPr>
      </p:pic>
      <p:sp>
        <p:nvSpPr>
          <p:cNvPr id="10" name="Rectangle 7"/>
          <p:cNvSpPr>
            <a:spLocks noChangeArrowheads="1"/>
          </p:cNvSpPr>
          <p:nvPr/>
        </p:nvSpPr>
        <p:spPr bwMode="auto">
          <a:xfrm>
            <a:off x="193675" y="152400"/>
            <a:ext cx="8797925" cy="6553200"/>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p>
        </p:txBody>
      </p:sp>
    </p:spTree>
    <p:extLst>
      <p:ext uri="{BB962C8B-B14F-4D97-AF65-F5344CB8AC3E}">
        <p14:creationId xmlns:p14="http://schemas.microsoft.com/office/powerpoint/2010/main" val="3647018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773423"/>
            <a:ext cx="7112000" cy="5696618"/>
          </a:xfrm>
          <a:prstGeom prst="rect">
            <a:avLst/>
          </a:prstGeom>
          <a:ln>
            <a:solidFill>
              <a:schemeClr val="tx1"/>
            </a:solidFill>
          </a:ln>
        </p:spPr>
      </p:pic>
      <p:sp>
        <p:nvSpPr>
          <p:cNvPr id="4" name="TextBox 3"/>
          <p:cNvSpPr txBox="1"/>
          <p:nvPr/>
        </p:nvSpPr>
        <p:spPr>
          <a:xfrm>
            <a:off x="2025650" y="191050"/>
            <a:ext cx="4889500" cy="461665"/>
          </a:xfrm>
          <a:prstGeom prst="rect">
            <a:avLst/>
          </a:prstGeom>
          <a:noFill/>
        </p:spPr>
        <p:txBody>
          <a:bodyPr wrap="square" rtlCol="0">
            <a:spAutoFit/>
          </a:bodyPr>
          <a:lstStyle/>
          <a:p>
            <a:r>
              <a:rPr lang="en-US" sz="2400" b="1" dirty="0">
                <a:solidFill>
                  <a:srgbClr val="FFFF00"/>
                </a:solidFill>
              </a:rPr>
              <a:t>Polar Waters Operations Manual</a:t>
            </a:r>
          </a:p>
        </p:txBody>
      </p:sp>
      <p:sp>
        <p:nvSpPr>
          <p:cNvPr id="5" name="Rectangle 1049"/>
          <p:cNvSpPr>
            <a:spLocks noChangeArrowheads="1"/>
          </p:cNvSpPr>
          <p:nvPr/>
        </p:nvSpPr>
        <p:spPr bwMode="auto">
          <a:xfrm>
            <a:off x="228600" y="152400"/>
            <a:ext cx="8763000" cy="6477000"/>
          </a:xfrm>
          <a:prstGeom prst="rect">
            <a:avLst/>
          </a:prstGeom>
          <a:noFill/>
          <a:ln w="3810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fontAlgn="base" hangingPunct="1">
              <a:spcBef>
                <a:spcPct val="0"/>
              </a:spcBef>
              <a:spcAft>
                <a:spcPct val="0"/>
              </a:spcAft>
              <a:buFontTx/>
              <a:buNone/>
            </a:pPr>
            <a:endParaRPr lang="en-US" altLang="en-US" sz="2000" u="sng">
              <a:solidFill>
                <a:srgbClr val="000000"/>
              </a:solidFill>
            </a:endParaRPr>
          </a:p>
        </p:txBody>
      </p:sp>
    </p:spTree>
    <p:extLst>
      <p:ext uri="{BB962C8B-B14F-4D97-AF65-F5344CB8AC3E}">
        <p14:creationId xmlns:p14="http://schemas.microsoft.com/office/powerpoint/2010/main" val="2597558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193675" y="152400"/>
            <a:ext cx="8797925" cy="65532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latin typeface="Arial"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408" y="1752600"/>
            <a:ext cx="8262458" cy="4191000"/>
          </a:xfrm>
          <a:prstGeom prst="rect">
            <a:avLst/>
          </a:prstGeom>
        </p:spPr>
      </p:pic>
      <p:sp>
        <p:nvSpPr>
          <p:cNvPr id="2" name="TextBox 1"/>
          <p:cNvSpPr txBox="1"/>
          <p:nvPr/>
        </p:nvSpPr>
        <p:spPr>
          <a:xfrm>
            <a:off x="2438400" y="636657"/>
            <a:ext cx="5029200" cy="707886"/>
          </a:xfrm>
          <a:prstGeom prst="rect">
            <a:avLst/>
          </a:prstGeom>
          <a:noFill/>
        </p:spPr>
        <p:txBody>
          <a:bodyPr wrap="square" rtlCol="0">
            <a:spAutoFit/>
          </a:bodyPr>
          <a:lstStyle/>
          <a:p>
            <a:r>
              <a:rPr lang="en-US" sz="4000" b="1" dirty="0">
                <a:solidFill>
                  <a:srgbClr val="FFFF00"/>
                </a:solidFill>
              </a:rPr>
              <a:t>Ice Classed Vessels</a:t>
            </a:r>
          </a:p>
        </p:txBody>
      </p:sp>
    </p:spTree>
    <p:extLst>
      <p:ext uri="{BB962C8B-B14F-4D97-AF65-F5344CB8AC3E}">
        <p14:creationId xmlns:p14="http://schemas.microsoft.com/office/powerpoint/2010/main" val="121178222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173037" y="152400"/>
            <a:ext cx="8797925" cy="6553200"/>
          </a:xfrm>
          <a:prstGeom prst="rect">
            <a:avLst/>
          </a:prstGeom>
          <a:noFill/>
          <a:ln w="38100">
            <a:solidFill>
              <a:srgbClr val="33CC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defTabSz="457200" eaLnBrk="0" hangingPunct="0">
              <a:spcBef>
                <a:spcPct val="20000"/>
              </a:spcBef>
              <a:buChar char="•"/>
              <a:defRPr sz="3200">
                <a:solidFill>
                  <a:schemeClr val="tx1"/>
                </a:solidFill>
                <a:latin typeface="Times New Roman" pitchFamily="18" charset="0"/>
              </a:defRPr>
            </a:lvl1pPr>
            <a:lvl2pPr marL="742950" indent="-285750" defTabSz="457200" eaLnBrk="0" hangingPunct="0">
              <a:spcBef>
                <a:spcPct val="20000"/>
              </a:spcBef>
              <a:buChar char="–"/>
              <a:defRPr sz="2800">
                <a:solidFill>
                  <a:schemeClr val="tx1"/>
                </a:solidFill>
                <a:latin typeface="Times New Roman" pitchFamily="18" charset="0"/>
              </a:defRPr>
            </a:lvl2pPr>
            <a:lvl3pPr marL="1143000" indent="-228600" defTabSz="457200" eaLnBrk="0" hangingPunct="0">
              <a:spcBef>
                <a:spcPct val="20000"/>
              </a:spcBef>
              <a:buChar char="•"/>
              <a:defRPr sz="2400">
                <a:solidFill>
                  <a:schemeClr val="tx1"/>
                </a:solidFill>
                <a:latin typeface="Times New Roman" pitchFamily="18" charset="0"/>
              </a:defRPr>
            </a:lvl3pPr>
            <a:lvl4pPr marL="1600200" indent="-228600" defTabSz="457200" eaLnBrk="0" hangingPunct="0">
              <a:spcBef>
                <a:spcPct val="20000"/>
              </a:spcBef>
              <a:buChar char="–"/>
              <a:defRPr sz="2000">
                <a:solidFill>
                  <a:schemeClr val="tx1"/>
                </a:solidFill>
                <a:latin typeface="Times New Roman" pitchFamily="18" charset="0"/>
              </a:defRPr>
            </a:lvl4pPr>
            <a:lvl5pPr marL="2057400" indent="-228600" defTabSz="457200" eaLnBrk="0" hangingPunct="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u="none">
              <a:solidFill>
                <a:srgbClr val="FFFFFF"/>
              </a:solidFill>
              <a:latin typeface="Arial" charset="0"/>
              <a:ea typeface="ＭＳ Ｐゴシック" charset="-128"/>
            </a:endParaRPr>
          </a:p>
        </p:txBody>
      </p:sp>
      <p:pic>
        <p:nvPicPr>
          <p:cNvPr id="3074" name="Picture 2" descr="polar code">
            <a:extLst>
              <a:ext uri="{FF2B5EF4-FFF2-40B4-BE49-F238E27FC236}">
                <a16:creationId xmlns:a16="http://schemas.microsoft.com/office/drawing/2014/main" id="{98C9110C-6A3D-4040-83C4-01561956F1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358140"/>
            <a:ext cx="7924800" cy="614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975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bwMode="auto">
          <a:xfrm>
            <a:off x="5257800" y="673227"/>
            <a:ext cx="3657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sz="3600" b="1" dirty="0">
                <a:solidFill>
                  <a:srgbClr val="FFFF00"/>
                </a:solidFill>
              </a:rPr>
              <a:t>Polar </a:t>
            </a:r>
            <a:r>
              <a:rPr lang="en-US" altLang="en-US" sz="3600" b="1">
                <a:solidFill>
                  <a:srgbClr val="FFFF00"/>
                </a:solidFill>
              </a:rPr>
              <a:t>Code </a:t>
            </a:r>
            <a:br>
              <a:rPr lang="en-US" altLang="en-US" sz="3600" b="1">
                <a:solidFill>
                  <a:srgbClr val="FFFF00"/>
                </a:solidFill>
              </a:rPr>
            </a:br>
            <a:r>
              <a:rPr lang="en-US" altLang="en-US" sz="3600" b="1">
                <a:solidFill>
                  <a:srgbClr val="FFFF00"/>
                </a:solidFill>
              </a:rPr>
              <a:t>Ship </a:t>
            </a:r>
            <a:r>
              <a:rPr lang="en-US" altLang="en-US" sz="3600" b="1" dirty="0">
                <a:solidFill>
                  <a:srgbClr val="FFFF00"/>
                </a:solidFill>
              </a:rPr>
              <a:t>Categories</a:t>
            </a:r>
            <a:br>
              <a:rPr lang="en-US" altLang="en-US" sz="3600" b="1">
                <a:solidFill>
                  <a:srgbClr val="FFFF00"/>
                </a:solidFill>
              </a:rPr>
            </a:br>
            <a:endParaRPr lang="en-US" altLang="en-US" sz="3600" b="1" dirty="0">
              <a:solidFill>
                <a:srgbClr val="FFFF00"/>
              </a:solidFill>
            </a:endParaRPr>
          </a:p>
        </p:txBody>
      </p:sp>
      <p:pic>
        <p:nvPicPr>
          <p:cNvPr id="3789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76687" y="2201862"/>
            <a:ext cx="4860925" cy="18367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7892" name="Picture 2" descr="C:\Users\JDolny\Pictures\aiviq_she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211924"/>
            <a:ext cx="4816392" cy="172164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7893" name="TextBox 7"/>
          <p:cNvSpPr txBox="1">
            <a:spLocks noChangeArrowheads="1"/>
          </p:cNvSpPr>
          <p:nvPr/>
        </p:nvSpPr>
        <p:spPr bwMode="auto">
          <a:xfrm>
            <a:off x="954170" y="2933443"/>
            <a:ext cx="1978025" cy="486287"/>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27432" tIns="27432" rIns="27432" bIns="2743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2800" b="1" dirty="0">
                <a:solidFill>
                  <a:srgbClr val="000000"/>
                </a:solidFill>
              </a:rPr>
              <a:t>Category A</a:t>
            </a:r>
            <a:endParaRPr lang="en-US" altLang="en-US" sz="2800" b="1" i="1" dirty="0">
              <a:solidFill>
                <a:srgbClr val="000000"/>
              </a:solidFill>
            </a:endParaRPr>
          </a:p>
        </p:txBody>
      </p:sp>
      <p:pic>
        <p:nvPicPr>
          <p:cNvPr id="37897" name="Picture 2" descr="C:\Users\JDolny\Downloads\NBP_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3620" y="4267200"/>
            <a:ext cx="5175250" cy="22082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7"/>
          <p:cNvSpPr>
            <a:spLocks noChangeArrowheads="1"/>
          </p:cNvSpPr>
          <p:nvPr/>
        </p:nvSpPr>
        <p:spPr bwMode="auto">
          <a:xfrm>
            <a:off x="193675" y="152400"/>
            <a:ext cx="8797925" cy="6553200"/>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p>
        </p:txBody>
      </p:sp>
    </p:spTree>
    <p:extLst>
      <p:ext uri="{BB962C8B-B14F-4D97-AF65-F5344CB8AC3E}">
        <p14:creationId xmlns:p14="http://schemas.microsoft.com/office/powerpoint/2010/main" val="1237686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2" descr="MISS MARILENE TID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36959" y="2932970"/>
            <a:ext cx="5679730" cy="34336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5" name="Picture 2" descr="http://graphics8.nytimes.com/images/2010/11/06/business/Shell/Shell-articleLarge.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5482" y="409702"/>
            <a:ext cx="4702318" cy="21842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901" name="TextBox 19"/>
          <p:cNvSpPr txBox="1">
            <a:spLocks noChangeArrowheads="1"/>
          </p:cNvSpPr>
          <p:nvPr/>
        </p:nvSpPr>
        <p:spPr bwMode="auto">
          <a:xfrm>
            <a:off x="679604" y="4206005"/>
            <a:ext cx="1871426" cy="424732"/>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27432" tIns="27432" rIns="27432" bIns="2743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2400" b="1" dirty="0">
                <a:solidFill>
                  <a:srgbClr val="000000"/>
                </a:solidFill>
              </a:rPr>
              <a:t>Category B</a:t>
            </a:r>
            <a:endParaRPr lang="en-US" altLang="en-US" sz="2400" b="1" i="1" dirty="0">
              <a:solidFill>
                <a:srgbClr val="000000"/>
              </a:solidFill>
            </a:endParaRPr>
          </a:p>
        </p:txBody>
      </p:sp>
      <p:sp>
        <p:nvSpPr>
          <p:cNvPr id="15" name="Title 1"/>
          <p:cNvSpPr txBox="1">
            <a:spLocks/>
          </p:cNvSpPr>
          <p:nvPr/>
        </p:nvSpPr>
        <p:spPr bwMode="auto">
          <a:xfrm>
            <a:off x="5272087" y="1048973"/>
            <a:ext cx="365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3600" b="1" kern="0">
                <a:solidFill>
                  <a:srgbClr val="FFFF00"/>
                </a:solidFill>
              </a:rPr>
              <a:t>Polar Code </a:t>
            </a:r>
            <a:br>
              <a:rPr lang="en-US" altLang="en-US" sz="3600" b="1" kern="0">
                <a:solidFill>
                  <a:srgbClr val="FFFF00"/>
                </a:solidFill>
              </a:rPr>
            </a:br>
            <a:r>
              <a:rPr lang="en-US" altLang="en-US" sz="3600" b="1" kern="0">
                <a:solidFill>
                  <a:srgbClr val="FFFF00"/>
                </a:solidFill>
              </a:rPr>
              <a:t>Ship Categories</a:t>
            </a:r>
            <a:br>
              <a:rPr lang="en-US" altLang="en-US" sz="3600" b="1" kern="0">
                <a:solidFill>
                  <a:srgbClr val="FFFF00"/>
                </a:solidFill>
              </a:rPr>
            </a:br>
            <a:endParaRPr lang="en-US" altLang="en-US" sz="3600" b="1" kern="0" dirty="0">
              <a:solidFill>
                <a:srgbClr val="FFFF00"/>
              </a:solidFill>
            </a:endParaRPr>
          </a:p>
        </p:txBody>
      </p:sp>
      <p:sp>
        <p:nvSpPr>
          <p:cNvPr id="17" name="Rectangle 7"/>
          <p:cNvSpPr>
            <a:spLocks noChangeArrowheads="1"/>
          </p:cNvSpPr>
          <p:nvPr/>
        </p:nvSpPr>
        <p:spPr bwMode="auto">
          <a:xfrm>
            <a:off x="193675" y="152400"/>
            <a:ext cx="8797925" cy="6553200"/>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p>
        </p:txBody>
      </p:sp>
    </p:spTree>
    <p:extLst>
      <p:ext uri="{BB962C8B-B14F-4D97-AF65-F5344CB8AC3E}">
        <p14:creationId xmlns:p14="http://schemas.microsoft.com/office/powerpoint/2010/main" val="2318150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2" name="TextBox 20"/>
          <p:cNvSpPr txBox="1">
            <a:spLocks noChangeArrowheads="1"/>
          </p:cNvSpPr>
          <p:nvPr/>
        </p:nvSpPr>
        <p:spPr bwMode="auto">
          <a:xfrm>
            <a:off x="5715000" y="2209800"/>
            <a:ext cx="2005014" cy="424732"/>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27432" tIns="27432" rIns="27432" bIns="2743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2400" b="1" dirty="0">
                <a:solidFill>
                  <a:srgbClr val="000000"/>
                </a:solidFill>
              </a:rPr>
              <a:t>Category C</a:t>
            </a:r>
            <a:endParaRPr lang="en-US" altLang="en-US" sz="2400" b="1" i="1" dirty="0">
              <a:solidFill>
                <a:srgbClr val="000000"/>
              </a:solidFill>
            </a:endParaRPr>
          </a:p>
        </p:txBody>
      </p:sp>
      <p:sp>
        <p:nvSpPr>
          <p:cNvPr id="15" name="Rectangle 7"/>
          <p:cNvSpPr>
            <a:spLocks noChangeArrowheads="1"/>
          </p:cNvSpPr>
          <p:nvPr/>
        </p:nvSpPr>
        <p:spPr bwMode="auto">
          <a:xfrm>
            <a:off x="193675" y="152400"/>
            <a:ext cx="8797925" cy="6553200"/>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p>
        </p:txBody>
      </p:sp>
      <p:sp>
        <p:nvSpPr>
          <p:cNvPr id="17" name="Title 1"/>
          <p:cNvSpPr txBox="1">
            <a:spLocks/>
          </p:cNvSpPr>
          <p:nvPr/>
        </p:nvSpPr>
        <p:spPr bwMode="auto">
          <a:xfrm>
            <a:off x="4934766" y="876300"/>
            <a:ext cx="365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3600" b="1" kern="0" dirty="0">
                <a:solidFill>
                  <a:srgbClr val="FFFF00"/>
                </a:solidFill>
              </a:rPr>
              <a:t>Polar Code </a:t>
            </a:r>
            <a:br>
              <a:rPr lang="en-US" altLang="en-US" sz="3600" b="1" kern="0" dirty="0">
                <a:solidFill>
                  <a:srgbClr val="FFFF00"/>
                </a:solidFill>
              </a:rPr>
            </a:br>
            <a:r>
              <a:rPr lang="en-US" altLang="en-US" sz="3600" b="1" kern="0" dirty="0">
                <a:solidFill>
                  <a:srgbClr val="FFFF00"/>
                </a:solidFill>
              </a:rPr>
              <a:t>Ship Categories</a:t>
            </a:r>
            <a:br>
              <a:rPr lang="en-US" altLang="en-US" sz="3600" b="1" kern="0" dirty="0">
                <a:solidFill>
                  <a:srgbClr val="FFFF00"/>
                </a:solidFill>
              </a:rPr>
            </a:br>
            <a:endParaRPr lang="en-US" altLang="en-US" sz="3600" b="1" kern="0" dirty="0">
              <a:solidFill>
                <a:srgbClr val="FFFF00"/>
              </a:solidFill>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34766" y="3886200"/>
            <a:ext cx="3827426" cy="2508913"/>
          </a:xfrm>
          <a:prstGeom prst="rect">
            <a:avLst/>
          </a:prstGeom>
          <a:ln>
            <a:solidFill>
              <a:schemeClr val="bg1"/>
            </a:solidFill>
          </a:ln>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1037" y="505524"/>
            <a:ext cx="3657226" cy="2741799"/>
          </a:xfrm>
          <a:prstGeom prst="rect">
            <a:avLst/>
          </a:prstGeom>
          <a:ln>
            <a:solidFill>
              <a:schemeClr val="bg1"/>
            </a:solidFill>
          </a:ln>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8637" y="3696001"/>
            <a:ext cx="3809626" cy="2699112"/>
          </a:xfrm>
          <a:prstGeom prst="rect">
            <a:avLst/>
          </a:prstGeom>
          <a:ln>
            <a:solidFill>
              <a:schemeClr val="bg1"/>
            </a:solidFill>
          </a:ln>
        </p:spPr>
      </p:pic>
    </p:spTree>
    <p:extLst>
      <p:ext uri="{BB962C8B-B14F-4D97-AF65-F5344CB8AC3E}">
        <p14:creationId xmlns:p14="http://schemas.microsoft.com/office/powerpoint/2010/main" val="1284589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2457450" y="-228600"/>
            <a:ext cx="4552950" cy="2701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lnSpc>
                <a:spcPct val="80000"/>
              </a:lnSpc>
              <a:spcBef>
                <a:spcPct val="0"/>
              </a:spcBef>
              <a:spcAft>
                <a:spcPct val="0"/>
              </a:spcAft>
              <a:defRPr/>
            </a:pPr>
            <a:endParaRPr lang="en-US" sz="3200" b="1" dirty="0">
              <a:solidFill>
                <a:srgbClr val="FFFFFF"/>
              </a:solidFill>
              <a:effectLst>
                <a:outerShdw blurRad="38100" dist="38100" dir="2700000" algn="tl">
                  <a:srgbClr val="000000"/>
                </a:outerShdw>
              </a:effectLst>
            </a:endParaRPr>
          </a:p>
          <a:p>
            <a:pPr algn="ctr" eaLnBrk="0" fontAlgn="base" hangingPunct="0">
              <a:spcBef>
                <a:spcPct val="0"/>
              </a:spcBef>
              <a:spcAft>
                <a:spcPct val="0"/>
              </a:spcAft>
              <a:defRPr/>
            </a:pPr>
            <a:r>
              <a:rPr lang="en-US" sz="4000" b="1" dirty="0">
                <a:solidFill>
                  <a:srgbClr val="FFFFFF"/>
                </a:solidFill>
                <a:effectLst>
                  <a:outerShdw blurRad="38100" dist="38100" dir="2700000" algn="tl">
                    <a:srgbClr val="000000"/>
                  </a:outerShdw>
                </a:effectLst>
              </a:rPr>
              <a:t>  </a:t>
            </a:r>
            <a:br>
              <a:rPr lang="en-US" sz="3600" b="1" dirty="0">
                <a:solidFill>
                  <a:srgbClr val="00FFCC"/>
                </a:solidFill>
                <a:effectLst>
                  <a:outerShdw blurRad="38100" dist="38100" dir="2700000" algn="tl">
                    <a:srgbClr val="000000"/>
                  </a:outerShdw>
                </a:effectLst>
              </a:rPr>
            </a:br>
            <a:r>
              <a:rPr lang="en-US" sz="3200" b="1" dirty="0">
                <a:solidFill>
                  <a:srgbClr val="FFFF00"/>
                </a:solidFill>
                <a:effectLst>
                  <a:outerShdw blurRad="38100" dist="38100" dir="2700000" algn="tl">
                    <a:srgbClr val="000000"/>
                  </a:outerShdw>
                </a:effectLst>
              </a:rPr>
              <a:t>USCG-MXAK CRADA</a:t>
            </a:r>
            <a:br>
              <a:rPr lang="en-US" sz="3200" b="1" dirty="0">
                <a:solidFill>
                  <a:srgbClr val="FFFF00"/>
                </a:solidFill>
                <a:effectLst>
                  <a:outerShdw blurRad="38100" dist="38100" dir="2700000" algn="tl">
                    <a:srgbClr val="000000"/>
                  </a:outerShdw>
                </a:effectLst>
              </a:rPr>
            </a:br>
            <a:r>
              <a:rPr lang="en-US" sz="2400" dirty="0">
                <a:solidFill>
                  <a:srgbClr val="FFFF00"/>
                </a:solidFill>
              </a:rPr>
              <a:t>(Cooperative Research and Development Agreement)  </a:t>
            </a:r>
            <a:br>
              <a:rPr lang="en-US" sz="2400" dirty="0">
                <a:solidFill>
                  <a:srgbClr val="FFFF00"/>
                </a:solidFill>
              </a:rPr>
            </a:br>
            <a:endParaRPr lang="en-US" sz="2400" u="sng" dirty="0">
              <a:solidFill>
                <a:srgbClr val="000000"/>
              </a:solidFill>
            </a:endParaRPr>
          </a:p>
        </p:txBody>
      </p:sp>
      <p:sp>
        <p:nvSpPr>
          <p:cNvPr id="33795" name="Rectangle 1049"/>
          <p:cNvSpPr>
            <a:spLocks noChangeArrowheads="1"/>
          </p:cNvSpPr>
          <p:nvPr/>
        </p:nvSpPr>
        <p:spPr bwMode="auto">
          <a:xfrm>
            <a:off x="228600" y="228600"/>
            <a:ext cx="8763000" cy="6477000"/>
          </a:xfrm>
          <a:prstGeom prst="rect">
            <a:avLst/>
          </a:prstGeom>
          <a:noFill/>
          <a:ln w="3810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fontAlgn="base" hangingPunct="1">
              <a:spcBef>
                <a:spcPct val="0"/>
              </a:spcBef>
              <a:spcAft>
                <a:spcPct val="0"/>
              </a:spcAft>
              <a:buFontTx/>
              <a:buNone/>
            </a:pPr>
            <a:endParaRPr lang="en-US" altLang="en-US" sz="2000" u="sng">
              <a:solidFill>
                <a:srgbClr val="000000"/>
              </a:solidFill>
            </a:endParaRPr>
          </a:p>
        </p:txBody>
      </p:sp>
      <p:pic>
        <p:nvPicPr>
          <p:cNvPr id="3379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3100" y="3810000"/>
            <a:ext cx="3937000" cy="2751138"/>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3797" name="TextBox 1"/>
          <p:cNvSpPr txBox="1">
            <a:spLocks noChangeArrowheads="1"/>
          </p:cNvSpPr>
          <p:nvPr/>
        </p:nvSpPr>
        <p:spPr bwMode="auto">
          <a:xfrm>
            <a:off x="5257800" y="4094163"/>
            <a:ext cx="35052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fontAlgn="base" hangingPunct="1">
              <a:spcBef>
                <a:spcPct val="0"/>
              </a:spcBef>
              <a:spcAft>
                <a:spcPct val="0"/>
              </a:spcAft>
              <a:buFontTx/>
              <a:buNone/>
            </a:pPr>
            <a:r>
              <a:rPr lang="en-US" altLang="en-US" sz="2800" dirty="0">
                <a:solidFill>
                  <a:srgbClr val="00FFFF"/>
                </a:solidFill>
              </a:rPr>
              <a:t>AIS transmission tests conducted with Coast Guard cutter Healy</a:t>
            </a:r>
          </a:p>
        </p:txBody>
      </p:sp>
      <p:pic>
        <p:nvPicPr>
          <p:cNvPr id="33798"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000" y="690563"/>
            <a:ext cx="1739900" cy="13668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Rectangle 1"/>
          <p:cNvSpPr/>
          <p:nvPr/>
        </p:nvSpPr>
        <p:spPr>
          <a:xfrm>
            <a:off x="0" y="2520950"/>
            <a:ext cx="8407400" cy="1570038"/>
          </a:xfrm>
          <a:prstGeom prst="rect">
            <a:avLst/>
          </a:prstGeom>
        </p:spPr>
        <p:txBody>
          <a:bodyPr>
            <a:spAutoFit/>
          </a:bodyPr>
          <a:lstStyle/>
          <a:p>
            <a:pPr algn="ctr" fontAlgn="base">
              <a:spcBef>
                <a:spcPct val="0"/>
              </a:spcBef>
              <a:spcAft>
                <a:spcPct val="0"/>
              </a:spcAft>
              <a:defRPr/>
            </a:pPr>
            <a:r>
              <a:rPr lang="en-US" sz="3200" dirty="0">
                <a:solidFill>
                  <a:srgbClr val="FFFFFF"/>
                </a:solidFill>
                <a:effectLst>
                  <a:outerShdw blurRad="38100" dist="38100" dir="2700000" algn="tl">
                    <a:srgbClr val="000000"/>
                  </a:outerShdw>
                </a:effectLst>
              </a:rPr>
              <a:t>“Arctic Next Generation Navigational Safety Information System”</a:t>
            </a:r>
            <a:br>
              <a:rPr lang="en-US" sz="3200" dirty="0">
                <a:solidFill>
                  <a:srgbClr val="FFFFFF"/>
                </a:solidFill>
                <a:effectLst>
                  <a:outerShdw blurRad="38100" dist="38100" dir="2700000" algn="tl">
                    <a:srgbClr val="000000"/>
                  </a:outerShdw>
                </a:effectLst>
              </a:rPr>
            </a:br>
            <a:endParaRPr lang="en-US" sz="3200" u="sng" dirty="0">
              <a:solidFill>
                <a:srgbClr val="000000"/>
              </a:solidFill>
            </a:endParaRPr>
          </a:p>
        </p:txBody>
      </p:sp>
      <p:pic>
        <p:nvPicPr>
          <p:cNvPr id="33800" name="Picture 5" descr="MXAK Logo 6-2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62800" y="677863"/>
            <a:ext cx="1190625" cy="1719262"/>
          </a:xfrm>
          <a:prstGeom prst="rect">
            <a:avLst/>
          </a:prstGeom>
          <a:noFill/>
          <a:ln w="28575">
            <a:solidFill>
              <a:srgbClr val="FFCC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8729519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152400" y="-762000"/>
            <a:ext cx="8001000" cy="3379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lnSpc>
                <a:spcPct val="80000"/>
              </a:lnSpc>
              <a:spcBef>
                <a:spcPct val="0"/>
              </a:spcBef>
              <a:spcAft>
                <a:spcPct val="0"/>
              </a:spcAft>
              <a:defRPr/>
            </a:pPr>
            <a:endParaRPr lang="en-US" sz="3200" b="1" dirty="0">
              <a:solidFill>
                <a:srgbClr val="FFFFFF"/>
              </a:solidFill>
              <a:effectLst>
                <a:outerShdw blurRad="38100" dist="38100" dir="2700000" algn="tl">
                  <a:srgbClr val="000000"/>
                </a:outerShdw>
              </a:effectLst>
            </a:endParaRPr>
          </a:p>
          <a:p>
            <a:pPr algn="ctr" eaLnBrk="0" fontAlgn="base" hangingPunct="0">
              <a:spcBef>
                <a:spcPct val="0"/>
              </a:spcBef>
              <a:spcAft>
                <a:spcPct val="0"/>
              </a:spcAft>
              <a:defRPr/>
            </a:pPr>
            <a:r>
              <a:rPr lang="en-US" sz="4000" b="1" dirty="0">
                <a:solidFill>
                  <a:srgbClr val="FFFFFF"/>
                </a:solidFill>
                <a:effectLst>
                  <a:outerShdw blurRad="38100" dist="38100" dir="2700000" algn="tl">
                    <a:srgbClr val="000000"/>
                  </a:outerShdw>
                </a:effectLst>
              </a:rPr>
              <a:t>  </a:t>
            </a:r>
            <a:br>
              <a:rPr lang="en-US" sz="3600" b="1" dirty="0">
                <a:solidFill>
                  <a:srgbClr val="00FFCC"/>
                </a:solidFill>
                <a:effectLst>
                  <a:outerShdw blurRad="38100" dist="38100" dir="2700000" algn="tl">
                    <a:srgbClr val="000000"/>
                  </a:outerShdw>
                </a:effectLst>
              </a:rPr>
            </a:br>
            <a:r>
              <a:rPr lang="en-US" sz="2800" b="1" dirty="0">
                <a:solidFill>
                  <a:srgbClr val="FFFF00"/>
                </a:solidFill>
              </a:rPr>
              <a:t>  </a:t>
            </a:r>
            <a:br>
              <a:rPr lang="en-US" sz="2800" b="1" dirty="0">
                <a:solidFill>
                  <a:srgbClr val="FFFF00"/>
                </a:solidFill>
              </a:rPr>
            </a:br>
            <a:r>
              <a:rPr lang="en-US" sz="3200" b="1" dirty="0">
                <a:solidFill>
                  <a:srgbClr val="FFFF00"/>
                </a:solidFill>
                <a:effectLst>
                  <a:outerShdw blurRad="38100" dist="38100" dir="2700000" algn="tl">
                    <a:srgbClr val="000000"/>
                  </a:outerShdw>
                </a:effectLst>
              </a:rPr>
              <a:t>Arctic Next Generation </a:t>
            </a:r>
            <a:br>
              <a:rPr lang="en-US" sz="3200" b="1" dirty="0">
                <a:solidFill>
                  <a:srgbClr val="FFFF00"/>
                </a:solidFill>
                <a:effectLst>
                  <a:outerShdw blurRad="38100" dist="38100" dir="2700000" algn="tl">
                    <a:srgbClr val="000000"/>
                  </a:outerShdw>
                </a:effectLst>
              </a:rPr>
            </a:br>
            <a:r>
              <a:rPr lang="en-US" sz="3200" b="1" dirty="0">
                <a:solidFill>
                  <a:srgbClr val="FFFF00"/>
                </a:solidFill>
                <a:effectLst>
                  <a:outerShdw blurRad="38100" dist="38100" dir="2700000" algn="tl">
                    <a:srgbClr val="000000"/>
                  </a:outerShdw>
                </a:effectLst>
              </a:rPr>
              <a:t>Navigational Safety </a:t>
            </a:r>
            <a:br>
              <a:rPr lang="en-US" sz="3200" b="1" dirty="0">
                <a:solidFill>
                  <a:srgbClr val="FFFF00"/>
                </a:solidFill>
                <a:effectLst>
                  <a:outerShdw blurRad="38100" dist="38100" dir="2700000" algn="tl">
                    <a:srgbClr val="000000"/>
                  </a:outerShdw>
                </a:effectLst>
              </a:rPr>
            </a:br>
            <a:r>
              <a:rPr lang="en-US" sz="3200" b="1" dirty="0">
                <a:solidFill>
                  <a:srgbClr val="FFFF00"/>
                </a:solidFill>
                <a:effectLst>
                  <a:outerShdw blurRad="38100" dist="38100" dir="2700000" algn="tl">
                    <a:srgbClr val="000000"/>
                  </a:outerShdw>
                </a:effectLst>
              </a:rPr>
              <a:t>Information System</a:t>
            </a:r>
            <a:br>
              <a:rPr lang="en-US" sz="2800" dirty="0">
                <a:solidFill>
                  <a:srgbClr val="FFFFFF"/>
                </a:solidFill>
                <a:effectLst>
                  <a:outerShdw blurRad="38100" dist="38100" dir="2700000" algn="tl">
                    <a:srgbClr val="000000"/>
                  </a:outerShdw>
                </a:effectLst>
              </a:rPr>
            </a:br>
            <a:endParaRPr lang="en-US" sz="2400" u="sng" dirty="0">
              <a:solidFill>
                <a:srgbClr val="000000"/>
              </a:solidFill>
            </a:endParaRPr>
          </a:p>
        </p:txBody>
      </p:sp>
      <p:sp>
        <p:nvSpPr>
          <p:cNvPr id="34819" name="Rectangle 1049"/>
          <p:cNvSpPr>
            <a:spLocks noChangeArrowheads="1"/>
          </p:cNvSpPr>
          <p:nvPr/>
        </p:nvSpPr>
        <p:spPr bwMode="auto">
          <a:xfrm>
            <a:off x="228600" y="228600"/>
            <a:ext cx="8763000" cy="6477000"/>
          </a:xfrm>
          <a:prstGeom prst="rect">
            <a:avLst/>
          </a:prstGeom>
          <a:noFill/>
          <a:ln w="3810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fontAlgn="base" hangingPunct="1">
              <a:spcBef>
                <a:spcPct val="0"/>
              </a:spcBef>
              <a:spcAft>
                <a:spcPct val="0"/>
              </a:spcAft>
              <a:buFontTx/>
              <a:buNone/>
            </a:pPr>
            <a:endParaRPr lang="en-US" altLang="en-US" sz="2000" u="sng">
              <a:solidFill>
                <a:srgbClr val="000000"/>
              </a:solidFill>
            </a:endParaRPr>
          </a:p>
        </p:txBody>
      </p:sp>
      <p:sp>
        <p:nvSpPr>
          <p:cNvPr id="2" name="Rectangle 1"/>
          <p:cNvSpPr/>
          <p:nvPr/>
        </p:nvSpPr>
        <p:spPr>
          <a:xfrm>
            <a:off x="549275" y="2735263"/>
            <a:ext cx="8083550" cy="3970337"/>
          </a:xfrm>
          <a:prstGeom prst="rect">
            <a:avLst/>
          </a:prstGeom>
        </p:spPr>
        <p:txBody>
          <a:bodyPr>
            <a:spAutoFit/>
          </a:bodyPr>
          <a:lstStyle/>
          <a:p>
            <a:pPr fontAlgn="base">
              <a:spcBef>
                <a:spcPct val="0"/>
              </a:spcBef>
              <a:spcAft>
                <a:spcPct val="0"/>
              </a:spcAft>
              <a:defRPr/>
            </a:pPr>
            <a:r>
              <a:rPr lang="en-US" altLang="en-US" sz="2400" dirty="0">
                <a:solidFill>
                  <a:srgbClr val="FFFFFF"/>
                </a:solidFill>
              </a:rPr>
              <a:t>Builds upon AOOS AIS/WX project to communicate information to vessels via AIS;</a:t>
            </a:r>
          </a:p>
          <a:p>
            <a:pPr fontAlgn="base">
              <a:spcBef>
                <a:spcPct val="0"/>
              </a:spcBef>
              <a:spcAft>
                <a:spcPct val="0"/>
              </a:spcAft>
              <a:defRPr/>
            </a:pPr>
            <a:endParaRPr lang="en-US" altLang="en-US" sz="2800" dirty="0">
              <a:solidFill>
                <a:srgbClr val="FFFFFF"/>
              </a:solidFill>
            </a:endParaRPr>
          </a:p>
          <a:p>
            <a:pPr marL="342900" indent="-342900" fontAlgn="base">
              <a:spcBef>
                <a:spcPct val="0"/>
              </a:spcBef>
              <a:spcAft>
                <a:spcPct val="0"/>
              </a:spcAft>
              <a:buFont typeface="Arial" panose="020B0604020202020204" pitchFamily="34" charset="0"/>
              <a:buChar char="•"/>
              <a:defRPr/>
            </a:pPr>
            <a:r>
              <a:rPr lang="en-US" altLang="en-US" sz="2400" dirty="0">
                <a:solidFill>
                  <a:srgbClr val="FFFFFF"/>
                </a:solidFill>
              </a:rPr>
              <a:t>Virtual aids to Navigation (i.e. buoys)</a:t>
            </a:r>
          </a:p>
          <a:p>
            <a:pPr marL="342900" indent="-342900" fontAlgn="base">
              <a:spcBef>
                <a:spcPct val="0"/>
              </a:spcBef>
              <a:spcAft>
                <a:spcPct val="0"/>
              </a:spcAft>
              <a:buFont typeface="Arial" panose="020B0604020202020204" pitchFamily="34" charset="0"/>
              <a:buChar char="•"/>
              <a:defRPr/>
            </a:pPr>
            <a:r>
              <a:rPr lang="en-US" altLang="en-US" sz="2400" dirty="0">
                <a:solidFill>
                  <a:srgbClr val="FFFFFF"/>
                </a:solidFill>
              </a:rPr>
              <a:t>Locations of whalers</a:t>
            </a:r>
          </a:p>
          <a:p>
            <a:pPr marL="342900" indent="-342900" fontAlgn="base">
              <a:spcBef>
                <a:spcPct val="0"/>
              </a:spcBef>
              <a:spcAft>
                <a:spcPct val="0"/>
              </a:spcAft>
              <a:buFont typeface="Arial" panose="020B0604020202020204" pitchFamily="34" charset="0"/>
              <a:buChar char="•"/>
              <a:defRPr/>
            </a:pPr>
            <a:r>
              <a:rPr lang="en-US" altLang="en-US" sz="2400" dirty="0">
                <a:solidFill>
                  <a:srgbClr val="FFFFFF"/>
                </a:solidFill>
              </a:rPr>
              <a:t>Environmental Data (i.e. weather and ice)</a:t>
            </a:r>
          </a:p>
          <a:p>
            <a:pPr marL="342900" indent="-342900" fontAlgn="base">
              <a:spcBef>
                <a:spcPct val="0"/>
              </a:spcBef>
              <a:spcAft>
                <a:spcPct val="0"/>
              </a:spcAft>
              <a:buFont typeface="Arial" panose="020B0604020202020204" pitchFamily="34" charset="0"/>
              <a:buChar char="•"/>
              <a:defRPr/>
            </a:pPr>
            <a:r>
              <a:rPr lang="en-US" altLang="en-US" sz="2400" dirty="0">
                <a:solidFill>
                  <a:srgbClr val="FFFFFF"/>
                </a:solidFill>
              </a:rPr>
              <a:t>Locations of whales </a:t>
            </a:r>
          </a:p>
          <a:p>
            <a:pPr marL="342900" indent="-342900" fontAlgn="base">
              <a:spcBef>
                <a:spcPct val="0"/>
              </a:spcBef>
              <a:spcAft>
                <a:spcPct val="0"/>
              </a:spcAft>
              <a:buFont typeface="Arial" panose="020B0604020202020204" pitchFamily="34" charset="0"/>
              <a:buChar char="•"/>
              <a:defRPr/>
            </a:pPr>
            <a:r>
              <a:rPr lang="en-US" altLang="en-US" sz="2400" dirty="0">
                <a:solidFill>
                  <a:srgbClr val="FFFFFF"/>
                </a:solidFill>
              </a:rPr>
              <a:t>Vessels in distress, etc.</a:t>
            </a:r>
          </a:p>
          <a:p>
            <a:pPr marL="342900" indent="-342900" fontAlgn="base">
              <a:spcBef>
                <a:spcPct val="0"/>
              </a:spcBef>
              <a:spcAft>
                <a:spcPct val="0"/>
              </a:spcAft>
              <a:buFont typeface="Arial" panose="020B0604020202020204" pitchFamily="34" charset="0"/>
              <a:buChar char="•"/>
              <a:defRPr/>
            </a:pPr>
            <a:r>
              <a:rPr lang="en-US" altLang="en-US" sz="2400" dirty="0">
                <a:solidFill>
                  <a:srgbClr val="FFFFFF"/>
                </a:solidFill>
              </a:rPr>
              <a:t>Notify vessels in “Areas to be Avoided” or exceeding speed restrictions</a:t>
            </a:r>
          </a:p>
        </p:txBody>
      </p:sp>
      <p:pic>
        <p:nvPicPr>
          <p:cNvPr id="3482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70638" y="565150"/>
            <a:ext cx="2341562" cy="163671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34822" name="Picture 5" descr="MXAK Logo 6-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9425" y="457200"/>
            <a:ext cx="1425575" cy="2057400"/>
          </a:xfrm>
          <a:prstGeom prst="rect">
            <a:avLst/>
          </a:prstGeom>
          <a:noFill/>
          <a:ln w="28575">
            <a:solidFill>
              <a:srgbClr val="FFCC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1289423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71725" y="457200"/>
            <a:ext cx="64674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2200" y="3352800"/>
            <a:ext cx="6477000"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1049"/>
          <p:cNvSpPr>
            <a:spLocks noChangeArrowheads="1"/>
          </p:cNvSpPr>
          <p:nvPr/>
        </p:nvSpPr>
        <p:spPr bwMode="auto">
          <a:xfrm>
            <a:off x="228600" y="228600"/>
            <a:ext cx="8763000" cy="6477000"/>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2000" u="sng">
              <a:solidFill>
                <a:srgbClr val="000000"/>
              </a:solidFill>
              <a:latin typeface="Times New Roman" charset="0"/>
            </a:endParaRPr>
          </a:p>
        </p:txBody>
      </p:sp>
      <p:pic>
        <p:nvPicPr>
          <p:cNvPr id="31748" name="Picture 9" descr="MXAK Logo 6-2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1143000"/>
            <a:ext cx="1371600" cy="2119313"/>
          </a:xfrm>
          <a:prstGeom prst="rect">
            <a:avLst/>
          </a:prstGeom>
          <a:noFill/>
          <a:ln w="1905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31749" name="TextBox 3"/>
          <p:cNvSpPr txBox="1">
            <a:spLocks noChangeArrowheads="1"/>
          </p:cNvSpPr>
          <p:nvPr/>
        </p:nvSpPr>
        <p:spPr bwMode="auto">
          <a:xfrm>
            <a:off x="381000" y="381000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a:solidFill>
                  <a:srgbClr val="FFFF00"/>
                </a:solidFill>
              </a:rPr>
              <a:t>AIS Atons in Alaska</a:t>
            </a:r>
          </a:p>
        </p:txBody>
      </p:sp>
    </p:spTree>
    <p:extLst>
      <p:ext uri="{BB962C8B-B14F-4D97-AF65-F5344CB8AC3E}">
        <p14:creationId xmlns:p14="http://schemas.microsoft.com/office/powerpoint/2010/main" val="3880769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33400" y="1309577"/>
            <a:ext cx="8229600" cy="5167423"/>
          </a:xfrm>
          <a:prstGeom prst="rect">
            <a:avLst/>
          </a:prstGeom>
          <a:ln>
            <a:solidFill>
              <a:schemeClr val="tx1"/>
            </a:solidFill>
          </a:ln>
        </p:spPr>
      </p:pic>
      <p:sp>
        <p:nvSpPr>
          <p:cNvPr id="4" name="TextBox 3"/>
          <p:cNvSpPr txBox="1"/>
          <p:nvPr/>
        </p:nvSpPr>
        <p:spPr>
          <a:xfrm>
            <a:off x="1981200" y="434646"/>
            <a:ext cx="7467600" cy="646331"/>
          </a:xfrm>
          <a:prstGeom prst="rect">
            <a:avLst/>
          </a:prstGeom>
          <a:noFill/>
        </p:spPr>
        <p:txBody>
          <a:bodyPr wrap="square" rtlCol="0">
            <a:spAutoFit/>
          </a:bodyPr>
          <a:lstStyle/>
          <a:p>
            <a:r>
              <a:rPr lang="en-US" sz="3600" dirty="0">
                <a:solidFill>
                  <a:srgbClr val="FFFF00"/>
                </a:solidFill>
              </a:rPr>
              <a:t>Virtual Buoys – AIS ATONS</a:t>
            </a:r>
          </a:p>
        </p:txBody>
      </p:sp>
      <p:sp>
        <p:nvSpPr>
          <p:cNvPr id="5" name="Rectangle 7">
            <a:extLst>
              <a:ext uri="{FF2B5EF4-FFF2-40B4-BE49-F238E27FC236}">
                <a16:creationId xmlns:a16="http://schemas.microsoft.com/office/drawing/2014/main" id="{2867620F-1B02-C04E-93B3-7571A34EEABF}"/>
              </a:ext>
            </a:extLst>
          </p:cNvPr>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defTabSz="457200"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defTabSz="45720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defTabSz="4572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defTabSz="4572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defTabSz="4572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u="none">
              <a:solidFill>
                <a:srgbClr val="FFFFFF"/>
              </a:solidFill>
              <a:latin typeface="Arial" charset="0"/>
            </a:endParaRPr>
          </a:p>
        </p:txBody>
      </p:sp>
    </p:spTree>
    <p:extLst>
      <p:ext uri="{BB962C8B-B14F-4D97-AF65-F5344CB8AC3E}">
        <p14:creationId xmlns:p14="http://schemas.microsoft.com/office/powerpoint/2010/main" val="171516032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pic>
        <p:nvPicPr>
          <p:cNvPr id="3" name="Picture 2">
            <a:extLst>
              <a:ext uri="{FF2B5EF4-FFF2-40B4-BE49-F238E27FC236}">
                <a16:creationId xmlns:a16="http://schemas.microsoft.com/office/drawing/2014/main" id="{6FA65BBF-B019-1942-972E-68D1D6898F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0600" y="2133600"/>
            <a:ext cx="7005104" cy="4191000"/>
          </a:xfrm>
          <a:prstGeom prst="rect">
            <a:avLst/>
          </a:prstGeom>
        </p:spPr>
      </p:pic>
      <p:pic>
        <p:nvPicPr>
          <p:cNvPr id="6" name="Picture 5">
            <a:extLst>
              <a:ext uri="{FF2B5EF4-FFF2-40B4-BE49-F238E27FC236}">
                <a16:creationId xmlns:a16="http://schemas.microsoft.com/office/drawing/2014/main" id="{1A6F4429-6549-AE44-A858-782EF14816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1492" y="501478"/>
            <a:ext cx="6595602" cy="1295400"/>
          </a:xfrm>
          <a:prstGeom prst="rect">
            <a:avLst/>
          </a:prstGeom>
        </p:spPr>
      </p:pic>
    </p:spTree>
    <p:extLst>
      <p:ext uri="{BB962C8B-B14F-4D97-AF65-F5344CB8AC3E}">
        <p14:creationId xmlns:p14="http://schemas.microsoft.com/office/powerpoint/2010/main" val="135752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endParaRPr lang="en-US" altLang="en-US"/>
          </a:p>
        </p:txBody>
      </p:sp>
      <p:sp>
        <p:nvSpPr>
          <p:cNvPr id="3" name="Content Placeholder 2"/>
          <p:cNvSpPr>
            <a:spLocks noGrp="1"/>
          </p:cNvSpPr>
          <p:nvPr>
            <p:ph idx="1"/>
          </p:nvPr>
        </p:nvSpPr>
        <p:spPr>
          <a:xfrm>
            <a:off x="4038600" y="5029200"/>
            <a:ext cx="4824413" cy="1260475"/>
          </a:xfrm>
        </p:spPr>
        <p:txBody>
          <a:bodyPr/>
          <a:lstStyle/>
          <a:p>
            <a:pPr marL="0" indent="0" algn="ctr">
              <a:buFontTx/>
              <a:buNone/>
              <a:defRPr/>
            </a:pPr>
            <a:r>
              <a:rPr lang="en-US" b="1" dirty="0">
                <a:solidFill>
                  <a:srgbClr val="FFFF00"/>
                </a:solidFill>
                <a:effectLst>
                  <a:outerShdw blurRad="38100" dist="38100" dir="2700000" algn="tl">
                    <a:srgbClr val="000000">
                      <a:alpha val="43137"/>
                    </a:srgbClr>
                  </a:outerShdw>
                </a:effectLst>
              </a:rPr>
              <a:t>Arctic Maritime Safety Net Project</a:t>
            </a:r>
          </a:p>
        </p:txBody>
      </p:sp>
      <p:pic>
        <p:nvPicPr>
          <p:cNvPr id="11264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307074"/>
            <a:ext cx="8224838" cy="4325251"/>
          </a:xfrm>
          <a:prstGeom prst="rect">
            <a:avLst/>
          </a:prstGeom>
          <a:noFill/>
          <a:ln w="222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64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475" y="2892425"/>
            <a:ext cx="3373438" cy="3760788"/>
          </a:xfrm>
          <a:prstGeom prst="rect">
            <a:avLst/>
          </a:prstGeom>
          <a:noFill/>
          <a:ln w="1905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2646" name="Rectangle 7"/>
          <p:cNvSpPr>
            <a:spLocks noChangeArrowheads="1"/>
          </p:cNvSpPr>
          <p:nvPr/>
        </p:nvSpPr>
        <p:spPr bwMode="auto">
          <a:xfrm>
            <a:off x="193675" y="152400"/>
            <a:ext cx="8797925" cy="6553200"/>
          </a:xfrm>
          <a:prstGeom prst="rect">
            <a:avLst/>
          </a:prstGeom>
          <a:noFill/>
          <a:ln w="31750">
            <a:solidFill>
              <a:srgbClr val="00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000">
              <a:solidFill>
                <a:srgbClr val="000000"/>
              </a:solidFill>
            </a:endParaRPr>
          </a:p>
        </p:txBody>
      </p:sp>
    </p:spTree>
    <p:extLst>
      <p:ext uri="{BB962C8B-B14F-4D97-AF65-F5344CB8AC3E}">
        <p14:creationId xmlns:p14="http://schemas.microsoft.com/office/powerpoint/2010/main" val="779116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pic>
        <p:nvPicPr>
          <p:cNvPr id="2" name="Picture 1">
            <a:extLst>
              <a:ext uri="{FF2B5EF4-FFF2-40B4-BE49-F238E27FC236}">
                <a16:creationId xmlns:a16="http://schemas.microsoft.com/office/drawing/2014/main" id="{8481E699-0E3B-634A-A47A-82B4204675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1378" y="390345"/>
            <a:ext cx="7018299" cy="3429000"/>
          </a:xfrm>
          <a:prstGeom prst="rect">
            <a:avLst/>
          </a:prstGeom>
          <a:ln>
            <a:solidFill>
              <a:schemeClr val="bg1"/>
            </a:solidFill>
          </a:ln>
        </p:spPr>
      </p:pic>
      <p:pic>
        <p:nvPicPr>
          <p:cNvPr id="3074" name="Picture 2" descr="Image result for eskimo whaling">
            <a:extLst>
              <a:ext uri="{FF2B5EF4-FFF2-40B4-BE49-F238E27FC236}">
                <a16:creationId xmlns:a16="http://schemas.microsoft.com/office/drawing/2014/main" id="{AEA97BC5-F341-4447-9F38-D0F1AE996B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4114800"/>
            <a:ext cx="3634657" cy="240494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868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228600" y="147638"/>
            <a:ext cx="8736013" cy="6588125"/>
          </a:xfrm>
          <a:prstGeom prst="rect">
            <a:avLst/>
          </a:prstGeom>
          <a:noFill/>
          <a:ln w="28575">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9pPr>
          </a:lstStyle>
          <a:p>
            <a:pPr eaLnBrk="1" fontAlgn="base" hangingPunct="1">
              <a:spcBef>
                <a:spcPct val="0"/>
              </a:spcBef>
              <a:spcAft>
                <a:spcPct val="0"/>
              </a:spcAft>
              <a:buFontTx/>
              <a:buNone/>
            </a:pPr>
            <a:endParaRPr lang="en-US" altLang="en-US" sz="2000" u="sng">
              <a:solidFill>
                <a:srgbClr val="000000"/>
              </a:solidFill>
              <a:latin typeface="Times New Roman" pitchFamily="18" charset="0"/>
            </a:endParaRPr>
          </a:p>
        </p:txBody>
      </p:sp>
      <p:pic>
        <p:nvPicPr>
          <p:cNvPr id="1026" name="Picture 2" descr="https://storage.googleapis.com/arcticgov-static/publications/maps/ARPA_Alaska_and_Polar_150dpi.jpg">
            <a:extLst>
              <a:ext uri="{FF2B5EF4-FFF2-40B4-BE49-F238E27FC236}">
                <a16:creationId xmlns:a16="http://schemas.microsoft.com/office/drawing/2014/main" id="{C1189980-C7F2-9A4F-8EF8-D6B15ACF9E4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0" y="336826"/>
            <a:ext cx="8001000" cy="6184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702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sp>
        <p:nvSpPr>
          <p:cNvPr id="5" name="TextBox 4">
            <a:extLst>
              <a:ext uri="{FF2B5EF4-FFF2-40B4-BE49-F238E27FC236}">
                <a16:creationId xmlns:a16="http://schemas.microsoft.com/office/drawing/2014/main" id="{0C9D9F66-4D7D-5C42-9A66-7981CC98FD09}"/>
              </a:ext>
            </a:extLst>
          </p:cNvPr>
          <p:cNvSpPr txBox="1"/>
          <p:nvPr/>
        </p:nvSpPr>
        <p:spPr>
          <a:xfrm>
            <a:off x="2693773" y="4559643"/>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F7D9452C-CBA0-2A41-BB7D-283C4D737B28}"/>
              </a:ext>
            </a:extLst>
          </p:cNvPr>
          <p:cNvPicPr>
            <a:picLocks noChangeAspect="1"/>
          </p:cNvPicPr>
          <p:nvPr/>
        </p:nvPicPr>
        <p:blipFill>
          <a:blip r:embed="rId2"/>
          <a:stretch>
            <a:fillRect/>
          </a:stretch>
        </p:blipFill>
        <p:spPr>
          <a:xfrm>
            <a:off x="1265236" y="762000"/>
            <a:ext cx="6654800" cy="5664200"/>
          </a:xfrm>
          <a:prstGeom prst="rect">
            <a:avLst/>
          </a:prstGeom>
        </p:spPr>
      </p:pic>
    </p:spTree>
    <p:extLst>
      <p:ext uri="{BB962C8B-B14F-4D97-AF65-F5344CB8AC3E}">
        <p14:creationId xmlns:p14="http://schemas.microsoft.com/office/powerpoint/2010/main" val="3168472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3765" y="4859859"/>
            <a:ext cx="8352117" cy="1754327"/>
          </a:xfrm>
          <a:prstGeom prst="rect">
            <a:avLst/>
          </a:prstGeom>
        </p:spPr>
        <p:txBody>
          <a:bodyPr wrap="square">
            <a:spAutoFit/>
          </a:bodyPr>
          <a:lstStyle/>
          <a:p>
            <a:r>
              <a:rPr lang="en-US" dirty="0"/>
              <a:t> (187) Mariners should be aware that Alaskan Natives engage in subsistence whaling in the Beaufort Sea near </a:t>
            </a:r>
            <a:r>
              <a:rPr lang="en-US" b="1" dirty="0">
                <a:solidFill>
                  <a:srgbClr val="FF0000"/>
                </a:solidFill>
              </a:rPr>
              <a:t>Point Barrow </a:t>
            </a:r>
            <a:r>
              <a:rPr lang="en-US" dirty="0"/>
              <a:t>in the spring from March through June and in the fall from September through November. Vessel operators are requested to contact the Alaska Eskimo Whaling Commission at 907-852-2392 or 800-478-2392 or </a:t>
            </a:r>
            <a:r>
              <a:rPr lang="en-US" dirty="0" err="1"/>
              <a:t>aewcdir@barrow.com</a:t>
            </a:r>
            <a:r>
              <a:rPr lang="en-US" dirty="0"/>
              <a:t> prior to entering this area for information about the location and avoidance of traditional Native hunting parties.</a:t>
            </a:r>
          </a:p>
        </p:txBody>
      </p:sp>
      <p:sp>
        <p:nvSpPr>
          <p:cNvPr id="6" name="Rectangle 5"/>
          <p:cNvSpPr/>
          <p:nvPr/>
        </p:nvSpPr>
        <p:spPr>
          <a:xfrm>
            <a:off x="343648" y="2676390"/>
            <a:ext cx="8322234" cy="2031325"/>
          </a:xfrm>
          <a:prstGeom prst="rect">
            <a:avLst/>
          </a:prstGeom>
        </p:spPr>
        <p:txBody>
          <a:bodyPr wrap="square">
            <a:spAutoFit/>
          </a:bodyPr>
          <a:lstStyle/>
          <a:p>
            <a:r>
              <a:rPr lang="en-US" dirty="0"/>
              <a:t> (116) </a:t>
            </a:r>
            <a:r>
              <a:rPr lang="en-US" b="1" dirty="0">
                <a:solidFill>
                  <a:srgbClr val="FF0000"/>
                </a:solidFill>
              </a:rPr>
              <a:t>Point Hope </a:t>
            </a:r>
            <a:r>
              <a:rPr lang="en-US" dirty="0"/>
              <a:t>22 miles NW of Cape Thompson and 102 miles from Cape </a:t>
            </a:r>
            <a:r>
              <a:rPr lang="en-US" dirty="0" err="1"/>
              <a:t>Krusenstern</a:t>
            </a:r>
            <a:r>
              <a:rPr lang="en-US" dirty="0"/>
              <a:t>, is the seaward extremity of a low tongue of land that projects 16 miles W from the general line of the coastal mountains. Subsistence whaling at Point Hope occurs in the spring (April-May) and fall (September-October) as far as 30 miles offshore. Vessels transiting in the vicinity of Point Hope during these times are requested to contact the Alaska Eskimo Whaling Commission and the Point Hope communications center on VHF-FM channel 68. </a:t>
            </a:r>
          </a:p>
        </p:txBody>
      </p:sp>
      <p:sp>
        <p:nvSpPr>
          <p:cNvPr id="7" name="Rectangle 6"/>
          <p:cNvSpPr/>
          <p:nvPr/>
        </p:nvSpPr>
        <p:spPr>
          <a:xfrm>
            <a:off x="343648" y="1341474"/>
            <a:ext cx="5812117" cy="1200329"/>
          </a:xfrm>
          <a:prstGeom prst="rect">
            <a:avLst/>
          </a:prstGeom>
        </p:spPr>
        <p:txBody>
          <a:bodyPr wrap="square">
            <a:spAutoFit/>
          </a:bodyPr>
          <a:lstStyle/>
          <a:p>
            <a:r>
              <a:rPr lang="en-US" dirty="0"/>
              <a:t>Subsistence harvesting of Beluga whales occurs at </a:t>
            </a:r>
            <a:r>
              <a:rPr lang="en-US" b="1" dirty="0">
                <a:solidFill>
                  <a:srgbClr val="FF0000"/>
                </a:solidFill>
              </a:rPr>
              <a:t>Point Lay </a:t>
            </a:r>
            <a:r>
              <a:rPr lang="en-US" dirty="0"/>
              <a:t>during the months of June and July and vessels should contact the Point Lay telecommunications center on VHF-FM channel 68 if transiting in the area during this time. </a:t>
            </a:r>
          </a:p>
        </p:txBody>
      </p:sp>
      <p:pic>
        <p:nvPicPr>
          <p:cNvPr id="8" name="Picture 7"/>
          <p:cNvPicPr>
            <a:picLocks noChangeAspect="1"/>
          </p:cNvPicPr>
          <p:nvPr/>
        </p:nvPicPr>
        <p:blipFill>
          <a:blip r:embed="rId2"/>
          <a:stretch>
            <a:fillRect/>
          </a:stretch>
        </p:blipFill>
        <p:spPr>
          <a:xfrm>
            <a:off x="6553200" y="381000"/>
            <a:ext cx="1754261" cy="2142990"/>
          </a:xfrm>
          <a:prstGeom prst="rect">
            <a:avLst/>
          </a:prstGeom>
        </p:spPr>
      </p:pic>
      <p:pic>
        <p:nvPicPr>
          <p:cNvPr id="9" name="Picture 8"/>
          <p:cNvPicPr>
            <a:picLocks noChangeAspect="1"/>
          </p:cNvPicPr>
          <p:nvPr/>
        </p:nvPicPr>
        <p:blipFill>
          <a:blip r:embed="rId3"/>
          <a:stretch>
            <a:fillRect/>
          </a:stretch>
        </p:blipFill>
        <p:spPr>
          <a:xfrm>
            <a:off x="789641" y="363818"/>
            <a:ext cx="5218126" cy="697006"/>
          </a:xfrm>
          <a:prstGeom prst="rect">
            <a:avLst/>
          </a:prstGeom>
        </p:spPr>
      </p:pic>
      <p:sp>
        <p:nvSpPr>
          <p:cNvPr id="10" name="Rectangle 7"/>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spTree>
    <p:extLst>
      <p:ext uri="{BB962C8B-B14F-4D97-AF65-F5344CB8AC3E}">
        <p14:creationId xmlns:p14="http://schemas.microsoft.com/office/powerpoint/2010/main" val="1679651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Rectangle 7"/>
          <p:cNvSpPr>
            <a:spLocks noChangeArrowheads="1"/>
          </p:cNvSpPr>
          <p:nvPr/>
        </p:nvSpPr>
        <p:spPr bwMode="auto">
          <a:xfrm>
            <a:off x="193675" y="152400"/>
            <a:ext cx="8797925" cy="6553200"/>
          </a:xfrm>
          <a:prstGeom prst="rect">
            <a:avLst/>
          </a:prstGeom>
          <a:noFill/>
          <a:ln w="31750">
            <a:solidFill>
              <a:srgbClr val="00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000">
              <a:solidFill>
                <a:srgbClr val="000000"/>
              </a:solidFill>
            </a:endParaRPr>
          </a:p>
        </p:txBody>
      </p:sp>
      <p:pic>
        <p:nvPicPr>
          <p:cNvPr id="16" name="Picture 15" descr="A picture containing indoor, sky, sitting, building&#13;&#10;&#13;&#10;Description automatically generated">
            <a:extLst>
              <a:ext uri="{FF2B5EF4-FFF2-40B4-BE49-F238E27FC236}">
                <a16:creationId xmlns:a16="http://schemas.microsoft.com/office/drawing/2014/main" id="{E7483A97-2728-5E4C-B5EF-77CB6947F4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533400"/>
            <a:ext cx="4585034" cy="5943600"/>
          </a:xfrm>
          <a:prstGeom prst="rect">
            <a:avLst/>
          </a:prstGeom>
          <a:ln>
            <a:solidFill>
              <a:schemeClr val="tx1"/>
            </a:solidFill>
          </a:ln>
        </p:spPr>
      </p:pic>
      <p:pic>
        <p:nvPicPr>
          <p:cNvPr id="9" name="Picture 8" descr="A picture containing indoor, sky, sitting, building&#13;&#10;&#13;&#10;Description automatically generated">
            <a:extLst>
              <a:ext uri="{FF2B5EF4-FFF2-40B4-BE49-F238E27FC236}">
                <a16:creationId xmlns:a16="http://schemas.microsoft.com/office/drawing/2014/main" id="{C16E42EE-8DBA-2241-A00E-B64DDBC958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0" y="2057400"/>
            <a:ext cx="2591599" cy="2743200"/>
          </a:xfrm>
          <a:prstGeom prst="rect">
            <a:avLst/>
          </a:prstGeom>
          <a:ln>
            <a:solidFill>
              <a:schemeClr val="tx1"/>
            </a:solidFill>
          </a:ln>
        </p:spPr>
      </p:pic>
    </p:spTree>
    <p:extLst>
      <p:ext uri="{BB962C8B-B14F-4D97-AF65-F5344CB8AC3E}">
        <p14:creationId xmlns:p14="http://schemas.microsoft.com/office/powerpoint/2010/main" val="3838853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Rectangle 7"/>
          <p:cNvSpPr>
            <a:spLocks noChangeArrowheads="1"/>
          </p:cNvSpPr>
          <p:nvPr/>
        </p:nvSpPr>
        <p:spPr bwMode="auto">
          <a:xfrm>
            <a:off x="193675" y="152400"/>
            <a:ext cx="8797925" cy="6553200"/>
          </a:xfrm>
          <a:prstGeom prst="rect">
            <a:avLst/>
          </a:prstGeom>
          <a:noFill/>
          <a:ln w="31750">
            <a:solidFill>
              <a:srgbClr val="00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000">
              <a:solidFill>
                <a:srgbClr val="000000"/>
              </a:solidFill>
            </a:endParaRPr>
          </a:p>
        </p:txBody>
      </p:sp>
      <p:pic>
        <p:nvPicPr>
          <p:cNvPr id="10" name="Picture 9" descr="A close up of a map&#13;&#10;&#13;&#10;Description automatically generated">
            <a:extLst>
              <a:ext uri="{FF2B5EF4-FFF2-40B4-BE49-F238E27FC236}">
                <a16:creationId xmlns:a16="http://schemas.microsoft.com/office/drawing/2014/main" id="{5788F592-8774-2146-BA66-125ED8E6DB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42828" y="587387"/>
            <a:ext cx="3299619" cy="5868923"/>
          </a:xfrm>
          <a:prstGeom prst="rect">
            <a:avLst/>
          </a:prstGeom>
        </p:spPr>
      </p:pic>
      <p:pic>
        <p:nvPicPr>
          <p:cNvPr id="12" name="Picture 11" descr="A screenshot of a cell phone&#13;&#10;&#13;&#10;Description automatically generated">
            <a:extLst>
              <a:ext uri="{FF2B5EF4-FFF2-40B4-BE49-F238E27FC236}">
                <a16:creationId xmlns:a16="http://schemas.microsoft.com/office/drawing/2014/main" id="{7C095909-A2A1-3C49-BD9F-785F7AF17D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792" y="587387"/>
            <a:ext cx="3299620" cy="5868923"/>
          </a:xfrm>
          <a:prstGeom prst="rect">
            <a:avLst/>
          </a:prstGeom>
        </p:spPr>
      </p:pic>
    </p:spTree>
    <p:extLst>
      <p:ext uri="{BB962C8B-B14F-4D97-AF65-F5344CB8AC3E}">
        <p14:creationId xmlns:p14="http://schemas.microsoft.com/office/powerpoint/2010/main" val="1358509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61208F-FE22-9E4B-A933-61BDF8EFACA5}"/>
              </a:ext>
            </a:extLst>
          </p:cNvPr>
          <p:cNvPicPr>
            <a:picLocks noChangeAspect="1"/>
          </p:cNvPicPr>
          <p:nvPr/>
        </p:nvPicPr>
        <p:blipFill>
          <a:blip r:embed="rId2"/>
          <a:stretch>
            <a:fillRect/>
          </a:stretch>
        </p:blipFill>
        <p:spPr>
          <a:xfrm>
            <a:off x="0" y="143441"/>
            <a:ext cx="9144000" cy="6571118"/>
          </a:xfrm>
          <a:prstGeom prst="rect">
            <a:avLst/>
          </a:prstGeom>
        </p:spPr>
      </p:pic>
    </p:spTree>
    <p:extLst>
      <p:ext uri="{BB962C8B-B14F-4D97-AF65-F5344CB8AC3E}">
        <p14:creationId xmlns:p14="http://schemas.microsoft.com/office/powerpoint/2010/main" val="304577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463F25-2340-E044-A58E-DD03725A5823}"/>
              </a:ext>
            </a:extLst>
          </p:cNvPr>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pic>
        <p:nvPicPr>
          <p:cNvPr id="2" name="Picture 1">
            <a:extLst>
              <a:ext uri="{FF2B5EF4-FFF2-40B4-BE49-F238E27FC236}">
                <a16:creationId xmlns:a16="http://schemas.microsoft.com/office/drawing/2014/main" id="{9137BFDA-A830-5442-BCF3-BC40BB9047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0100" y="381000"/>
            <a:ext cx="7543800" cy="4819309"/>
          </a:xfrm>
          <a:prstGeom prst="rect">
            <a:avLst/>
          </a:prstGeom>
        </p:spPr>
      </p:pic>
      <p:pic>
        <p:nvPicPr>
          <p:cNvPr id="3" name="Picture 2">
            <a:extLst>
              <a:ext uri="{FF2B5EF4-FFF2-40B4-BE49-F238E27FC236}">
                <a16:creationId xmlns:a16="http://schemas.microsoft.com/office/drawing/2014/main" id="{928B5A25-5040-1740-9632-08990DB177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5000" y="4800600"/>
            <a:ext cx="5507182" cy="1829991"/>
          </a:xfrm>
          <a:prstGeom prst="rect">
            <a:avLst/>
          </a:prstGeom>
        </p:spPr>
      </p:pic>
    </p:spTree>
    <p:extLst>
      <p:ext uri="{BB962C8B-B14F-4D97-AF65-F5344CB8AC3E}">
        <p14:creationId xmlns:p14="http://schemas.microsoft.com/office/powerpoint/2010/main" val="331231956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463F25-2340-E044-A58E-DD03725A5823}"/>
              </a:ext>
            </a:extLst>
          </p:cNvPr>
          <p:cNvSpPr>
            <a:spLocks noChangeArrowheads="1"/>
          </p:cNvSpPr>
          <p:nvPr/>
        </p:nvSpPr>
        <p:spPr bwMode="auto">
          <a:xfrm>
            <a:off x="228600"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pic>
        <p:nvPicPr>
          <p:cNvPr id="2" name="Picture 1">
            <a:extLst>
              <a:ext uri="{FF2B5EF4-FFF2-40B4-BE49-F238E27FC236}">
                <a16:creationId xmlns:a16="http://schemas.microsoft.com/office/drawing/2014/main" id="{9E9FD86B-8805-C843-BBD9-5529F198C8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2037" y="304800"/>
            <a:ext cx="5013973" cy="6248400"/>
          </a:xfrm>
          <a:prstGeom prst="rect">
            <a:avLst/>
          </a:prstGeom>
        </p:spPr>
      </p:pic>
      <p:pic>
        <p:nvPicPr>
          <p:cNvPr id="3" name="Picture 2">
            <a:extLst>
              <a:ext uri="{FF2B5EF4-FFF2-40B4-BE49-F238E27FC236}">
                <a16:creationId xmlns:a16="http://schemas.microsoft.com/office/drawing/2014/main" id="{B88C9279-15A7-DF4F-B80F-49F860BB609C}"/>
              </a:ext>
            </a:extLst>
          </p:cNvPr>
          <p:cNvPicPr>
            <a:picLocks noChangeAspect="1"/>
          </p:cNvPicPr>
          <p:nvPr/>
        </p:nvPicPr>
        <p:blipFill>
          <a:blip r:embed="rId3"/>
          <a:stretch>
            <a:fillRect/>
          </a:stretch>
        </p:blipFill>
        <p:spPr>
          <a:xfrm>
            <a:off x="5578168" y="2743200"/>
            <a:ext cx="3241274" cy="1839401"/>
          </a:xfrm>
          <a:prstGeom prst="rect">
            <a:avLst/>
          </a:prstGeom>
        </p:spPr>
      </p:pic>
    </p:spTree>
    <p:extLst>
      <p:ext uri="{BB962C8B-B14F-4D97-AF65-F5344CB8AC3E}">
        <p14:creationId xmlns:p14="http://schemas.microsoft.com/office/powerpoint/2010/main" val="357799777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463F25-2340-E044-A58E-DD03725A5823}"/>
              </a:ext>
            </a:extLst>
          </p:cNvPr>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pic>
        <p:nvPicPr>
          <p:cNvPr id="2" name="Picture 1">
            <a:extLst>
              <a:ext uri="{FF2B5EF4-FFF2-40B4-BE49-F238E27FC236}">
                <a16:creationId xmlns:a16="http://schemas.microsoft.com/office/drawing/2014/main" id="{8E5328DA-0DF7-5944-ABEF-80B4157778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6300" y="379796"/>
            <a:ext cx="7391400" cy="6098408"/>
          </a:xfrm>
          <a:prstGeom prst="rect">
            <a:avLst/>
          </a:prstGeom>
        </p:spPr>
      </p:pic>
    </p:spTree>
    <p:extLst>
      <p:ext uri="{BB962C8B-B14F-4D97-AF65-F5344CB8AC3E}">
        <p14:creationId xmlns:p14="http://schemas.microsoft.com/office/powerpoint/2010/main" val="231459066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8E6B7F-CE17-0F4C-AF42-2472287AD6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300" y="278822"/>
            <a:ext cx="8153400" cy="6300355"/>
          </a:xfrm>
          <a:prstGeom prst="rect">
            <a:avLst/>
          </a:prstGeom>
        </p:spPr>
      </p:pic>
    </p:spTree>
    <p:extLst>
      <p:ext uri="{BB962C8B-B14F-4D97-AF65-F5344CB8AC3E}">
        <p14:creationId xmlns:p14="http://schemas.microsoft.com/office/powerpoint/2010/main" val="4250940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ChangeArrowheads="1"/>
          </p:cNvSpPr>
          <p:nvPr/>
        </p:nvSpPr>
        <p:spPr bwMode="auto">
          <a:xfrm>
            <a:off x="228600" y="152400"/>
            <a:ext cx="8763000" cy="6553200"/>
          </a:xfrm>
          <a:prstGeom prst="rect">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2000" u="sng">
              <a:solidFill>
                <a:srgbClr val="000000"/>
              </a:solidFill>
              <a:latin typeface="Times New Roman" charset="0"/>
            </a:endParaRPr>
          </a:p>
        </p:txBody>
      </p:sp>
      <p:sp>
        <p:nvSpPr>
          <p:cNvPr id="29698" name="TextBox 1"/>
          <p:cNvSpPr txBox="1">
            <a:spLocks noChangeArrowheads="1"/>
          </p:cNvSpPr>
          <p:nvPr/>
        </p:nvSpPr>
        <p:spPr bwMode="auto">
          <a:xfrm>
            <a:off x="1165225" y="501650"/>
            <a:ext cx="708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600" b="1">
                <a:solidFill>
                  <a:srgbClr val="FFFF00"/>
                </a:solidFill>
              </a:rPr>
              <a:t>Vessel Monitoring and Tracking</a:t>
            </a:r>
          </a:p>
        </p:txBody>
      </p:sp>
      <p:pic>
        <p:nvPicPr>
          <p:cNvPr id="29699" name="Picture 7" descr="Screen Shot 2016-11-29 at 8.00.55 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1600200"/>
            <a:ext cx="7904163" cy="488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51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1447800"/>
            <a:ext cx="3962400" cy="1143000"/>
          </a:xfrm>
        </p:spPr>
        <p:txBody>
          <a:bodyPr/>
          <a:lstStyle/>
          <a:p>
            <a:pPr>
              <a:defRPr/>
            </a:pPr>
            <a:r>
              <a:rPr lang="en-US" sz="3200" b="1" dirty="0">
                <a:solidFill>
                  <a:srgbClr val="FFFF00"/>
                </a:solidFill>
                <a:effectLst>
                  <a:outerShdw blurRad="38100" dist="38100" dir="2700000" algn="tl">
                    <a:srgbClr val="000000">
                      <a:alpha val="43137"/>
                    </a:srgbClr>
                  </a:outerShdw>
                </a:effectLst>
              </a:rPr>
              <a:t>Extreme Weather, </a:t>
            </a:r>
            <a:br>
              <a:rPr lang="en-US" sz="3200" b="1" dirty="0">
                <a:solidFill>
                  <a:srgbClr val="FFFF00"/>
                </a:solidFill>
                <a:effectLst>
                  <a:outerShdw blurRad="38100" dist="38100" dir="2700000" algn="tl">
                    <a:srgbClr val="000000">
                      <a:alpha val="43137"/>
                    </a:srgbClr>
                  </a:outerShdw>
                </a:effectLst>
              </a:rPr>
            </a:br>
            <a:r>
              <a:rPr lang="en-US" sz="3200" b="1" dirty="0">
                <a:solidFill>
                  <a:srgbClr val="FFFF00"/>
                </a:solidFill>
                <a:effectLst>
                  <a:outerShdw blurRad="38100" dist="38100" dir="2700000" algn="tl">
                    <a:srgbClr val="000000">
                      <a:alpha val="43137"/>
                    </a:srgbClr>
                  </a:outerShdw>
                </a:effectLst>
              </a:rPr>
              <a:t>Environmental Safety and Limited Infrastructure</a:t>
            </a:r>
          </a:p>
        </p:txBody>
      </p:sp>
      <p:pic>
        <p:nvPicPr>
          <p:cNvPr id="17413"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76800" y="3695700"/>
            <a:ext cx="3616325" cy="271303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414" name="Rectangle 2"/>
          <p:cNvSpPr>
            <a:spLocks noChangeArrowheads="1"/>
          </p:cNvSpPr>
          <p:nvPr/>
        </p:nvSpPr>
        <p:spPr bwMode="auto">
          <a:xfrm>
            <a:off x="228600" y="152400"/>
            <a:ext cx="8686800" cy="6553200"/>
          </a:xfrm>
          <a:prstGeom prst="rect">
            <a:avLst/>
          </a:prstGeom>
          <a:noFill/>
          <a:ln w="41275" algn="ctr">
            <a:solidFill>
              <a:srgbClr val="00FFFF"/>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en-US" altLang="en-US" sz="200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 y="762000"/>
            <a:ext cx="4116294" cy="2540000"/>
          </a:xfrm>
          <a:prstGeom prst="rect">
            <a:avLst/>
          </a:prstGeom>
          <a:ln>
            <a:solidFill>
              <a:srgbClr val="000000"/>
            </a:solidFill>
          </a:ln>
        </p:spPr>
      </p:pic>
      <p:pic>
        <p:nvPicPr>
          <p:cNvPr id="8" name="Picture 7"/>
          <p:cNvPicPr>
            <a:picLocks noChangeAspect="1"/>
          </p:cNvPicPr>
          <p:nvPr/>
        </p:nvPicPr>
        <p:blipFill>
          <a:blip r:embed="rId4"/>
          <a:stretch>
            <a:fillRect/>
          </a:stretch>
        </p:blipFill>
        <p:spPr>
          <a:xfrm>
            <a:off x="609600" y="3810000"/>
            <a:ext cx="3886200" cy="2498271"/>
          </a:xfrm>
          <a:prstGeom prst="rect">
            <a:avLst/>
          </a:prstGeom>
          <a:ln>
            <a:solidFill>
              <a:srgbClr val="000000"/>
            </a:solidFill>
          </a:ln>
        </p:spPr>
      </p:pic>
    </p:spTree>
    <p:extLst>
      <p:ext uri="{BB962C8B-B14F-4D97-AF65-F5344CB8AC3E}">
        <p14:creationId xmlns:p14="http://schemas.microsoft.com/office/powerpoint/2010/main" val="778187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279D33-DC67-AA40-9466-45EF5E8AC520}"/>
              </a:ext>
            </a:extLst>
          </p:cNvPr>
          <p:cNvPicPr>
            <a:picLocks noChangeAspect="1"/>
          </p:cNvPicPr>
          <p:nvPr/>
        </p:nvPicPr>
        <p:blipFill>
          <a:blip r:embed="rId2"/>
          <a:stretch>
            <a:fillRect/>
          </a:stretch>
        </p:blipFill>
        <p:spPr>
          <a:xfrm>
            <a:off x="4572000" y="2675924"/>
            <a:ext cx="4196250" cy="3835712"/>
          </a:xfrm>
          <a:prstGeom prst="rect">
            <a:avLst/>
          </a:prstGeom>
          <a:ln>
            <a:solidFill>
              <a:schemeClr val="tx1"/>
            </a:solidFill>
          </a:ln>
        </p:spPr>
      </p:pic>
      <p:pic>
        <p:nvPicPr>
          <p:cNvPr id="4" name="Picture 3">
            <a:extLst>
              <a:ext uri="{FF2B5EF4-FFF2-40B4-BE49-F238E27FC236}">
                <a16:creationId xmlns:a16="http://schemas.microsoft.com/office/drawing/2014/main" id="{45E0A90D-B815-1642-BE31-7AFB87CEAE18}"/>
              </a:ext>
            </a:extLst>
          </p:cNvPr>
          <p:cNvPicPr>
            <a:picLocks noChangeAspect="1"/>
          </p:cNvPicPr>
          <p:nvPr/>
        </p:nvPicPr>
        <p:blipFill>
          <a:blip r:embed="rId3"/>
          <a:stretch>
            <a:fillRect/>
          </a:stretch>
        </p:blipFill>
        <p:spPr>
          <a:xfrm>
            <a:off x="392036" y="381000"/>
            <a:ext cx="4001396" cy="3657601"/>
          </a:xfrm>
          <a:prstGeom prst="rect">
            <a:avLst/>
          </a:prstGeom>
          <a:ln>
            <a:solidFill>
              <a:schemeClr val="tx1"/>
            </a:solidFill>
          </a:ln>
        </p:spPr>
      </p:pic>
      <p:sp>
        <p:nvSpPr>
          <p:cNvPr id="5" name="Rectangle 4">
            <a:extLst>
              <a:ext uri="{FF2B5EF4-FFF2-40B4-BE49-F238E27FC236}">
                <a16:creationId xmlns:a16="http://schemas.microsoft.com/office/drawing/2014/main" id="{B0108231-81CA-EB49-B6DB-4D90F208EAE5}"/>
              </a:ext>
            </a:extLst>
          </p:cNvPr>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sp>
        <p:nvSpPr>
          <p:cNvPr id="6" name="TextBox 5">
            <a:extLst>
              <a:ext uri="{FF2B5EF4-FFF2-40B4-BE49-F238E27FC236}">
                <a16:creationId xmlns:a16="http://schemas.microsoft.com/office/drawing/2014/main" id="{7F8704C0-7941-7340-901F-F6B3CDDF4C24}"/>
              </a:ext>
            </a:extLst>
          </p:cNvPr>
          <p:cNvSpPr txBox="1"/>
          <p:nvPr/>
        </p:nvSpPr>
        <p:spPr>
          <a:xfrm>
            <a:off x="5181600" y="1303163"/>
            <a:ext cx="2895600" cy="400110"/>
          </a:xfrm>
          <a:prstGeom prst="rect">
            <a:avLst/>
          </a:prstGeom>
          <a:noFill/>
        </p:spPr>
        <p:txBody>
          <a:bodyPr wrap="square" rtlCol="0">
            <a:spAutoFit/>
          </a:bodyPr>
          <a:lstStyle/>
          <a:p>
            <a:r>
              <a:rPr lang="en-US" sz="2000" b="1" dirty="0">
                <a:solidFill>
                  <a:srgbClr val="FFFF00"/>
                </a:solidFill>
              </a:rPr>
              <a:t>Tanker Transits 2017</a:t>
            </a:r>
          </a:p>
        </p:txBody>
      </p:sp>
      <p:sp>
        <p:nvSpPr>
          <p:cNvPr id="7" name="TextBox 6">
            <a:extLst>
              <a:ext uri="{FF2B5EF4-FFF2-40B4-BE49-F238E27FC236}">
                <a16:creationId xmlns:a16="http://schemas.microsoft.com/office/drawing/2014/main" id="{9FE89AF1-7944-1341-8248-5C4136CD948A}"/>
              </a:ext>
            </a:extLst>
          </p:cNvPr>
          <p:cNvSpPr txBox="1"/>
          <p:nvPr/>
        </p:nvSpPr>
        <p:spPr>
          <a:xfrm>
            <a:off x="1219200" y="4933890"/>
            <a:ext cx="2895600" cy="400110"/>
          </a:xfrm>
          <a:prstGeom prst="rect">
            <a:avLst/>
          </a:prstGeom>
          <a:noFill/>
        </p:spPr>
        <p:txBody>
          <a:bodyPr wrap="square" rtlCol="0">
            <a:spAutoFit/>
          </a:bodyPr>
          <a:lstStyle/>
          <a:p>
            <a:r>
              <a:rPr lang="en-US" sz="2000" b="1" dirty="0">
                <a:solidFill>
                  <a:srgbClr val="FFFF00"/>
                </a:solidFill>
              </a:rPr>
              <a:t>Tanker Transits 2018</a:t>
            </a:r>
          </a:p>
        </p:txBody>
      </p:sp>
    </p:spTree>
    <p:extLst>
      <p:ext uri="{BB962C8B-B14F-4D97-AF65-F5344CB8AC3E}">
        <p14:creationId xmlns:p14="http://schemas.microsoft.com/office/powerpoint/2010/main" val="1367898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59" y="228600"/>
            <a:ext cx="8244841" cy="1754327"/>
          </a:xfrm>
          <a:prstGeom prst="rect">
            <a:avLst/>
          </a:prstGeom>
        </p:spPr>
        <p:txBody>
          <a:bodyPr wrap="square">
            <a:spAutoFit/>
          </a:bodyPr>
          <a:lstStyle/>
          <a:p>
            <a:pPr algn="ctr">
              <a:defRPr/>
            </a:pPr>
            <a:r>
              <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M/V </a:t>
            </a:r>
            <a:r>
              <a:rPr lang="en-US" sz="32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Selendang</a:t>
            </a:r>
            <a:r>
              <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Ayu</a:t>
            </a:r>
            <a:endPar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r>
              <a:rPr lang="en-US" sz="24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No Information</a:t>
            </a:r>
          </a:p>
          <a:p>
            <a:pPr algn="ctr">
              <a:defRPr/>
            </a:pPr>
            <a:r>
              <a:rPr lang="en-US" sz="2400" b="1" i="1" dirty="0">
                <a:effectLst>
                  <a:outerShdw blurRad="38100" dist="38100" dir="2700000" algn="tl">
                    <a:srgbClr val="000000">
                      <a:alpha val="43137"/>
                    </a:srgbClr>
                  </a:outerShdw>
                </a:effectLst>
                <a:latin typeface="Times New Roman" pitchFamily="18" charset="0"/>
                <a:cs typeface="Times New Roman" pitchFamily="18" charset="0"/>
              </a:rPr>
              <a:t>No Maritime Domain Awareness and </a:t>
            </a:r>
            <a:br>
              <a:rPr lang="en-US" sz="2400" b="1" i="1" dirty="0">
                <a:effectLst>
                  <a:outerShdw blurRad="38100" dist="38100" dir="2700000" algn="tl">
                    <a:srgbClr val="000000">
                      <a:alpha val="43137"/>
                    </a:srgbClr>
                  </a:outerShdw>
                </a:effectLst>
                <a:latin typeface="Times New Roman" pitchFamily="18" charset="0"/>
                <a:cs typeface="Times New Roman" pitchFamily="18" charset="0"/>
              </a:rPr>
            </a:br>
            <a:r>
              <a:rPr lang="en-US" sz="2400" b="1" i="1" dirty="0">
                <a:effectLst>
                  <a:outerShdw blurRad="38100" dist="38100" dir="2700000" algn="tl">
                    <a:srgbClr val="000000">
                      <a:alpha val="43137"/>
                    </a:srgbClr>
                  </a:outerShdw>
                </a:effectLst>
                <a:latin typeface="Times New Roman" pitchFamily="18" charset="0"/>
                <a:cs typeface="Times New Roman" pitchFamily="18" charset="0"/>
              </a:rPr>
              <a:t>No Maritime Domain Management</a:t>
            </a:r>
            <a:endParaRPr lang="en-US" b="1" i="1" dirty="0">
              <a:latin typeface="Times New Roman" pitchFamily="18" charset="0"/>
              <a:cs typeface="Times New Roman" pitchFamily="18" charset="0"/>
            </a:endParaRPr>
          </a:p>
        </p:txBody>
      </p:sp>
      <p:sp>
        <p:nvSpPr>
          <p:cNvPr id="12" name="Rectangle 7"/>
          <p:cNvSpPr>
            <a:spLocks noChangeArrowheads="1"/>
          </p:cNvSpPr>
          <p:nvPr/>
        </p:nvSpPr>
        <p:spPr bwMode="auto">
          <a:xfrm>
            <a:off x="152400" y="147638"/>
            <a:ext cx="8812213" cy="6588125"/>
          </a:xfrm>
          <a:prstGeom prst="rect">
            <a:avLst/>
          </a:prstGeom>
          <a:noFill/>
          <a:ln w="28575">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a:defRPr/>
            </a:pPr>
            <a:endParaRPr lang="en-US" sz="2000" u="sng">
              <a:solidFill>
                <a:srgbClr val="000000"/>
              </a:solidFill>
              <a:latin typeface="Times New Roman" pitchFamily="18" charset="0"/>
              <a:ea typeface="+mn-ea"/>
            </a:endParaRPr>
          </a:p>
        </p:txBody>
      </p:sp>
      <p:pic>
        <p:nvPicPr>
          <p:cNvPr id="138244" name="Picture 9" descr="uscg dec 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2033587"/>
            <a:ext cx="7392987" cy="4062413"/>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566426" y="6096000"/>
            <a:ext cx="6087574" cy="461665"/>
          </a:xfrm>
          <a:prstGeom prst="rect">
            <a:avLst/>
          </a:prstGeom>
        </p:spPr>
        <p:txBody>
          <a:bodyPr wrap="none">
            <a:spAutoFit/>
          </a:bodyPr>
          <a:lstStyle/>
          <a:p>
            <a:pPr algn="ctr">
              <a:defRPr/>
            </a:pPr>
            <a:r>
              <a:rPr lang="en-US" sz="2400" b="1" i="1" dirty="0">
                <a:solidFill>
                  <a:srgbClr val="00CCFF"/>
                </a:solidFill>
                <a:effectLst>
                  <a:outerShdw blurRad="38100" dist="38100" dir="2700000" algn="tl">
                    <a:srgbClr val="000000">
                      <a:alpha val="43137"/>
                    </a:srgbClr>
                  </a:outerShdw>
                </a:effectLst>
                <a:latin typeface="Times New Roman" pitchFamily="18" charset="0"/>
                <a:cs typeface="Times New Roman" pitchFamily="18" charset="0"/>
              </a:rPr>
              <a:t>Loss of Life, Loss of Property, Major Oil Spill</a:t>
            </a:r>
            <a:endParaRPr lang="en-US" b="1" i="1" dirty="0">
              <a:solidFill>
                <a:srgbClr val="00CCFF"/>
              </a:solidFill>
              <a:latin typeface="Times New Roman" pitchFamily="18" charset="0"/>
              <a:cs typeface="Times New Roman" pitchFamily="18" charset="0"/>
            </a:endParaRPr>
          </a:p>
        </p:txBody>
      </p:sp>
    </p:spTree>
    <p:extLst>
      <p:ext uri="{BB962C8B-B14F-4D97-AF65-F5344CB8AC3E}">
        <p14:creationId xmlns:p14="http://schemas.microsoft.com/office/powerpoint/2010/main" val="126429312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609600"/>
            <a:ext cx="8229600" cy="1143000"/>
          </a:xfrm>
        </p:spPr>
        <p:txBody>
          <a:bodyPr/>
          <a:lstStyle/>
          <a:p>
            <a:pPr>
              <a:defRPr/>
            </a:pPr>
            <a:r>
              <a:rPr lang="en-US" sz="4000" b="1" dirty="0">
                <a:solidFill>
                  <a:srgbClr val="FFFF00"/>
                </a:solidFill>
                <a:effectLst>
                  <a:outerShdw blurRad="38100" dist="38100" dir="2700000" algn="tl">
                    <a:srgbClr val="000000">
                      <a:alpha val="43137"/>
                    </a:srgbClr>
                  </a:outerShdw>
                </a:effectLst>
              </a:rPr>
              <a:t>INFORMATION - </a:t>
            </a:r>
            <a:r>
              <a:rPr lang="en-US" sz="4000" b="1" dirty="0">
                <a:solidFill>
                  <a:srgbClr val="FF0000"/>
                </a:solidFill>
                <a:effectLst>
                  <a:outerShdw blurRad="38100" dist="38100" dir="2700000" algn="tl">
                    <a:srgbClr val="000000">
                      <a:alpha val="43137"/>
                    </a:srgbClr>
                  </a:outerShdw>
                </a:effectLst>
              </a:rPr>
              <a:t>NO TIME</a:t>
            </a:r>
            <a:br>
              <a:rPr lang="en-US" sz="4000" b="1" dirty="0">
                <a:solidFill>
                  <a:srgbClr val="FF0000"/>
                </a:solidFill>
                <a:effectLst>
                  <a:outerShdw blurRad="38100" dist="38100" dir="2700000" algn="tl">
                    <a:srgbClr val="000000">
                      <a:alpha val="43137"/>
                    </a:srgbClr>
                  </a:outerShdw>
                </a:effectLst>
              </a:rPr>
            </a:br>
            <a:r>
              <a:rPr lang="en-US" sz="2800" dirty="0">
                <a:solidFill>
                  <a:srgbClr val="FFFF00"/>
                </a:solidFill>
                <a:effectLst>
                  <a:outerShdw blurRad="38100" dist="38100" dir="2700000" algn="tl">
                    <a:srgbClr val="000000">
                      <a:alpha val="43137"/>
                    </a:srgbClr>
                  </a:outerShdw>
                </a:effectLst>
              </a:rPr>
              <a:t>Maritime Domain Awareness </a:t>
            </a:r>
            <a:br>
              <a:rPr lang="en-US" sz="2800" dirty="0">
                <a:solidFill>
                  <a:srgbClr val="FFFF00"/>
                </a:solidFill>
                <a:effectLst>
                  <a:outerShdw blurRad="38100" dist="38100" dir="2700000" algn="tl">
                    <a:srgbClr val="000000">
                      <a:alpha val="43137"/>
                    </a:srgbClr>
                  </a:outerShdw>
                </a:effectLst>
              </a:rPr>
            </a:br>
            <a:r>
              <a:rPr lang="en-US" sz="2800" b="1" u="sng" dirty="0">
                <a:solidFill>
                  <a:srgbClr val="FFFF00"/>
                </a:solidFill>
                <a:effectLst>
                  <a:outerShdw blurRad="38100" dist="38100" dir="2700000" algn="tl">
                    <a:srgbClr val="000000">
                      <a:alpha val="43137"/>
                    </a:srgbClr>
                  </a:outerShdw>
                </a:effectLst>
              </a:rPr>
              <a:t>No</a:t>
            </a:r>
            <a:r>
              <a:rPr lang="en-US" sz="2800" dirty="0">
                <a:solidFill>
                  <a:srgbClr val="FFFF00"/>
                </a:solidFill>
                <a:effectLst>
                  <a:outerShdw blurRad="38100" dist="38100" dir="2700000" algn="tl">
                    <a:srgbClr val="000000">
                      <a:alpha val="43137"/>
                    </a:srgbClr>
                  </a:outerShdw>
                </a:effectLst>
              </a:rPr>
              <a:t> Offshore Routing Measures</a:t>
            </a:r>
            <a:br>
              <a:rPr lang="en-US" sz="2800" dirty="0">
                <a:solidFill>
                  <a:srgbClr val="FFFF00"/>
                </a:solidFill>
                <a:effectLst>
                  <a:outerShdw blurRad="38100" dist="38100" dir="2700000" algn="tl">
                    <a:srgbClr val="000000">
                      <a:alpha val="43137"/>
                    </a:srgbClr>
                  </a:outerShdw>
                </a:effectLst>
              </a:rPr>
            </a:br>
            <a:r>
              <a:rPr lang="en-US" sz="2800" b="1" u="sng" dirty="0">
                <a:solidFill>
                  <a:srgbClr val="FFFF00"/>
                </a:solidFill>
                <a:effectLst>
                  <a:outerShdw blurRad="38100" dist="38100" dir="2700000" algn="tl">
                    <a:srgbClr val="000000">
                      <a:alpha val="43137"/>
                    </a:srgbClr>
                  </a:outerShdw>
                </a:effectLst>
              </a:rPr>
              <a:t>No</a:t>
            </a:r>
            <a:r>
              <a:rPr lang="en-US" sz="2800" dirty="0">
                <a:solidFill>
                  <a:srgbClr val="FFFF00"/>
                </a:solidFill>
                <a:effectLst>
                  <a:outerShdw blurRad="38100" dist="38100" dir="2700000" algn="tl">
                    <a:srgbClr val="000000">
                      <a:alpha val="43137"/>
                    </a:srgbClr>
                  </a:outerShdw>
                </a:effectLst>
              </a:rPr>
              <a:t> Maritime Domain Management</a:t>
            </a:r>
          </a:p>
        </p:txBody>
      </p:sp>
      <p:sp>
        <p:nvSpPr>
          <p:cNvPr id="194563" name="Rectangle 7"/>
          <p:cNvSpPr>
            <a:spLocks noChangeArrowheads="1"/>
          </p:cNvSpPr>
          <p:nvPr/>
        </p:nvSpPr>
        <p:spPr bwMode="auto">
          <a:xfrm>
            <a:off x="193675" y="152400"/>
            <a:ext cx="8797925" cy="6553200"/>
          </a:xfrm>
          <a:prstGeom prst="rect">
            <a:avLst/>
          </a:prstGeom>
          <a:noFill/>
          <a:ln w="3175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defTabSz="457200" eaLnBrk="1" fontAlgn="base" hangingPunct="1">
              <a:spcBef>
                <a:spcPct val="0"/>
              </a:spcBef>
              <a:spcAft>
                <a:spcPct val="0"/>
              </a:spcAft>
              <a:buFontTx/>
              <a:buNone/>
            </a:pPr>
            <a:endParaRPr lang="en-US" altLang="en-US" sz="2000" u="sng">
              <a:solidFill>
                <a:srgbClr val="000000"/>
              </a:solidFill>
              <a:ea typeface="ＭＳ Ｐゴシック" charset="-128"/>
            </a:endParaRPr>
          </a:p>
        </p:txBody>
      </p:sp>
      <p:pic>
        <p:nvPicPr>
          <p:cNvPr id="194564"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2362200"/>
            <a:ext cx="8366125" cy="39624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059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463F25-2340-E044-A58E-DD03725A5823}"/>
              </a:ext>
            </a:extLst>
          </p:cNvPr>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pic>
        <p:nvPicPr>
          <p:cNvPr id="3" name="Picture 2">
            <a:extLst>
              <a:ext uri="{FF2B5EF4-FFF2-40B4-BE49-F238E27FC236}">
                <a16:creationId xmlns:a16="http://schemas.microsoft.com/office/drawing/2014/main" id="{6BC926AC-D2F8-684F-B15E-E5EBCBA0475E}"/>
              </a:ext>
            </a:extLst>
          </p:cNvPr>
          <p:cNvPicPr>
            <a:picLocks noChangeAspect="1"/>
          </p:cNvPicPr>
          <p:nvPr/>
        </p:nvPicPr>
        <p:blipFill>
          <a:blip r:embed="rId2"/>
          <a:stretch>
            <a:fillRect/>
          </a:stretch>
        </p:blipFill>
        <p:spPr>
          <a:xfrm>
            <a:off x="533400" y="515272"/>
            <a:ext cx="8305800" cy="5827456"/>
          </a:xfrm>
          <a:prstGeom prst="rect">
            <a:avLst/>
          </a:prstGeom>
        </p:spPr>
      </p:pic>
    </p:spTree>
    <p:extLst>
      <p:ext uri="{BB962C8B-B14F-4D97-AF65-F5344CB8AC3E}">
        <p14:creationId xmlns:p14="http://schemas.microsoft.com/office/powerpoint/2010/main" val="246968286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463F25-2340-E044-A58E-DD03725A5823}"/>
              </a:ext>
            </a:extLst>
          </p:cNvPr>
          <p:cNvSpPr>
            <a:spLocks noChangeArrowheads="1"/>
          </p:cNvSpPr>
          <p:nvPr/>
        </p:nvSpPr>
        <p:spPr bwMode="auto">
          <a:xfrm>
            <a:off x="173037"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pic>
        <p:nvPicPr>
          <p:cNvPr id="3" name="Picture 2">
            <a:extLst>
              <a:ext uri="{FF2B5EF4-FFF2-40B4-BE49-F238E27FC236}">
                <a16:creationId xmlns:a16="http://schemas.microsoft.com/office/drawing/2014/main" id="{24F868CE-B095-664F-AED1-1380E6D98A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0092" y="990600"/>
            <a:ext cx="8403814" cy="4876800"/>
          </a:xfrm>
          <a:prstGeom prst="rect">
            <a:avLst/>
          </a:prstGeom>
        </p:spPr>
      </p:pic>
    </p:spTree>
    <p:extLst>
      <p:ext uri="{BB962C8B-B14F-4D97-AF65-F5344CB8AC3E}">
        <p14:creationId xmlns:p14="http://schemas.microsoft.com/office/powerpoint/2010/main" val="208747076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463F25-2340-E044-A58E-DD03725A5823}"/>
              </a:ext>
            </a:extLst>
          </p:cNvPr>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pic>
        <p:nvPicPr>
          <p:cNvPr id="3" name="Picture 2">
            <a:extLst>
              <a:ext uri="{FF2B5EF4-FFF2-40B4-BE49-F238E27FC236}">
                <a16:creationId xmlns:a16="http://schemas.microsoft.com/office/drawing/2014/main" id="{E3A62ADB-9345-A742-AC8B-D9CD97D33292}"/>
              </a:ext>
            </a:extLst>
          </p:cNvPr>
          <p:cNvPicPr>
            <a:picLocks noChangeAspect="1"/>
          </p:cNvPicPr>
          <p:nvPr/>
        </p:nvPicPr>
        <p:blipFill>
          <a:blip r:embed="rId2"/>
          <a:stretch>
            <a:fillRect/>
          </a:stretch>
        </p:blipFill>
        <p:spPr>
          <a:xfrm>
            <a:off x="352168" y="1422478"/>
            <a:ext cx="8534400" cy="4818220"/>
          </a:xfrm>
          <a:prstGeom prst="rect">
            <a:avLst/>
          </a:prstGeom>
        </p:spPr>
      </p:pic>
      <p:cxnSp>
        <p:nvCxnSpPr>
          <p:cNvPr id="4" name="Straight Connector 3">
            <a:extLst>
              <a:ext uri="{FF2B5EF4-FFF2-40B4-BE49-F238E27FC236}">
                <a16:creationId xmlns:a16="http://schemas.microsoft.com/office/drawing/2014/main" id="{579B55F3-39DC-FF4E-8DA0-EE29BED2D1DB}"/>
              </a:ext>
            </a:extLst>
          </p:cNvPr>
          <p:cNvCxnSpPr>
            <a:cxnSpLocks/>
          </p:cNvCxnSpPr>
          <p:nvPr/>
        </p:nvCxnSpPr>
        <p:spPr>
          <a:xfrm>
            <a:off x="2286000" y="1422478"/>
            <a:ext cx="0" cy="48182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FCC949D-19F9-A445-902B-69F6611491D5}"/>
              </a:ext>
            </a:extLst>
          </p:cNvPr>
          <p:cNvSpPr txBox="1"/>
          <p:nvPr/>
        </p:nvSpPr>
        <p:spPr>
          <a:xfrm>
            <a:off x="762000" y="525829"/>
            <a:ext cx="8035925" cy="523220"/>
          </a:xfrm>
          <a:prstGeom prst="rect">
            <a:avLst/>
          </a:prstGeom>
          <a:noFill/>
        </p:spPr>
        <p:txBody>
          <a:bodyPr wrap="square" rtlCol="0">
            <a:spAutoFit/>
          </a:bodyPr>
          <a:lstStyle/>
          <a:p>
            <a:r>
              <a:rPr lang="en-US" sz="2800" b="1" dirty="0">
                <a:solidFill>
                  <a:srgbClr val="FFFF00"/>
                </a:solidFill>
              </a:rPr>
              <a:t>Providing Information and Validating Compliance </a:t>
            </a:r>
          </a:p>
        </p:txBody>
      </p:sp>
    </p:spTree>
    <p:extLst>
      <p:ext uri="{BB962C8B-B14F-4D97-AF65-F5344CB8AC3E}">
        <p14:creationId xmlns:p14="http://schemas.microsoft.com/office/powerpoint/2010/main" val="203839507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463F25-2340-E044-A58E-DD03725A5823}"/>
              </a:ext>
            </a:extLst>
          </p:cNvPr>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sp>
        <p:nvSpPr>
          <p:cNvPr id="2" name="Rectangle 1">
            <a:extLst>
              <a:ext uri="{FF2B5EF4-FFF2-40B4-BE49-F238E27FC236}">
                <a16:creationId xmlns:a16="http://schemas.microsoft.com/office/drawing/2014/main" id="{CE948304-C817-EB4C-A73F-CC2F8BE87A40}"/>
              </a:ext>
            </a:extLst>
          </p:cNvPr>
          <p:cNvSpPr/>
          <p:nvPr/>
        </p:nvSpPr>
        <p:spPr>
          <a:xfrm>
            <a:off x="492125" y="405348"/>
            <a:ext cx="8458200" cy="3170099"/>
          </a:xfrm>
          <a:prstGeom prst="rect">
            <a:avLst/>
          </a:prstGeom>
        </p:spPr>
        <p:txBody>
          <a:bodyPr wrap="square">
            <a:spAutoFit/>
          </a:bodyPr>
          <a:lstStyle/>
          <a:p>
            <a:r>
              <a:rPr lang="en-US" sz="2000" dirty="0">
                <a:solidFill>
                  <a:schemeClr val="bg1"/>
                </a:solidFill>
                <a:latin typeface="Calibri" panose="020F0502020204030204" pitchFamily="34" charset="0"/>
              </a:rPr>
              <a:t>From January 1, 2018 to December 31, 2018 there were 2,482 cargo vessel transits within 100 miles of shore made by 777 individual vessels. </a:t>
            </a:r>
            <a:br>
              <a:rPr lang="en-US" sz="2000" dirty="0">
                <a:solidFill>
                  <a:schemeClr val="bg1"/>
                </a:solidFill>
                <a:latin typeface="Calibri" panose="020F0502020204030204" pitchFamily="34" charset="0"/>
              </a:rPr>
            </a:br>
            <a:endParaRPr lang="en-US" sz="2000" dirty="0">
              <a:solidFill>
                <a:schemeClr val="bg1"/>
              </a:solidFill>
              <a:latin typeface="Calibri" panose="020F0502020204030204" pitchFamily="34" charset="0"/>
            </a:endParaRPr>
          </a:p>
          <a:p>
            <a:pPr>
              <a:buFont typeface="Arial" panose="020B0604020202020204" pitchFamily="34" charset="0"/>
              <a:buChar char="•"/>
            </a:pPr>
            <a:r>
              <a:rPr lang="en-US" sz="2000" dirty="0">
                <a:solidFill>
                  <a:schemeClr val="bg1"/>
                </a:solidFill>
                <a:latin typeface="Calibri" panose="020F0502020204030204" pitchFamily="34" charset="0"/>
              </a:rPr>
              <a:t>1,543 of these transits were made less than 25 miles offshore.</a:t>
            </a:r>
          </a:p>
          <a:p>
            <a:pPr>
              <a:buFont typeface="Arial" panose="020B0604020202020204" pitchFamily="34" charset="0"/>
              <a:buChar char="•"/>
            </a:pPr>
            <a:endParaRPr lang="en-US" sz="2000" dirty="0">
              <a:solidFill>
                <a:schemeClr val="bg1"/>
              </a:solidFill>
              <a:latin typeface="Calibri" panose="020F0502020204030204" pitchFamily="34" charset="0"/>
            </a:endParaRPr>
          </a:p>
          <a:p>
            <a:pPr marL="742950" lvl="1" indent="-285750">
              <a:buFont typeface="Courier New" panose="02070309020205020404" pitchFamily="49" charset="0"/>
              <a:buChar char="o"/>
            </a:pPr>
            <a:r>
              <a:rPr lang="en-US" sz="2000" dirty="0">
                <a:solidFill>
                  <a:schemeClr val="bg1"/>
                </a:solidFill>
                <a:latin typeface="Calibri" panose="020F0502020204030204" pitchFamily="34" charset="0"/>
              </a:rPr>
              <a:t>62.17% of transits made outside Monterey Bay, CA in 2018 were less than 25 miles offshore, a majority were 16-21 miles off shore. </a:t>
            </a:r>
            <a:br>
              <a:rPr lang="en-US" sz="2000" dirty="0">
                <a:solidFill>
                  <a:schemeClr val="bg1"/>
                </a:solidFill>
                <a:latin typeface="Calibri" panose="020F0502020204030204" pitchFamily="34" charset="0"/>
              </a:rPr>
            </a:br>
            <a:br>
              <a:rPr lang="en-US" sz="2000" dirty="0">
                <a:solidFill>
                  <a:schemeClr val="bg1"/>
                </a:solidFill>
                <a:latin typeface="Calibri" panose="020F0502020204030204" pitchFamily="34" charset="0"/>
              </a:rPr>
            </a:br>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 </a:t>
            </a:r>
          </a:p>
        </p:txBody>
      </p:sp>
      <p:pic>
        <p:nvPicPr>
          <p:cNvPr id="4" name="Picture 3">
            <a:extLst>
              <a:ext uri="{FF2B5EF4-FFF2-40B4-BE49-F238E27FC236}">
                <a16:creationId xmlns:a16="http://schemas.microsoft.com/office/drawing/2014/main" id="{6523523F-16CD-0942-B8FE-F3579E0440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41587" y="2942599"/>
            <a:ext cx="6460826" cy="3505200"/>
          </a:xfrm>
          <a:prstGeom prst="rect">
            <a:avLst/>
          </a:prstGeom>
          <a:ln>
            <a:solidFill>
              <a:schemeClr val="bg1"/>
            </a:solidFill>
          </a:ln>
        </p:spPr>
      </p:pic>
    </p:spTree>
    <p:extLst>
      <p:ext uri="{BB962C8B-B14F-4D97-AF65-F5344CB8AC3E}">
        <p14:creationId xmlns:p14="http://schemas.microsoft.com/office/powerpoint/2010/main" val="192390069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34937"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sp>
        <p:nvSpPr>
          <p:cNvPr id="3" name="TextBox 2">
            <a:extLst>
              <a:ext uri="{FF2B5EF4-FFF2-40B4-BE49-F238E27FC236}">
                <a16:creationId xmlns:a16="http://schemas.microsoft.com/office/drawing/2014/main" id="{DF0B9C92-51A0-BF47-8D6B-7896A9A12FC1}"/>
              </a:ext>
            </a:extLst>
          </p:cNvPr>
          <p:cNvSpPr txBox="1"/>
          <p:nvPr/>
        </p:nvSpPr>
        <p:spPr>
          <a:xfrm>
            <a:off x="5771072" y="2898475"/>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967E4FB7-FCC4-5743-A5F0-52680D6274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870527"/>
            <a:ext cx="8153400" cy="5682673"/>
          </a:xfrm>
          <a:prstGeom prst="rect">
            <a:avLst/>
          </a:prstGeom>
          <a:ln>
            <a:solidFill>
              <a:schemeClr val="tx1"/>
            </a:solidFill>
          </a:ln>
        </p:spPr>
      </p:pic>
      <p:sp>
        <p:nvSpPr>
          <p:cNvPr id="6" name="TextBox 5">
            <a:extLst>
              <a:ext uri="{FF2B5EF4-FFF2-40B4-BE49-F238E27FC236}">
                <a16:creationId xmlns:a16="http://schemas.microsoft.com/office/drawing/2014/main" id="{A27B0B16-34FA-9E47-8C11-52472D3C5953}"/>
              </a:ext>
            </a:extLst>
          </p:cNvPr>
          <p:cNvSpPr txBox="1"/>
          <p:nvPr/>
        </p:nvSpPr>
        <p:spPr>
          <a:xfrm>
            <a:off x="1981200" y="280631"/>
            <a:ext cx="6096000" cy="461665"/>
          </a:xfrm>
          <a:prstGeom prst="rect">
            <a:avLst/>
          </a:prstGeom>
          <a:noFill/>
        </p:spPr>
        <p:txBody>
          <a:bodyPr wrap="square" rtlCol="0">
            <a:spAutoFit/>
          </a:bodyPr>
          <a:lstStyle/>
          <a:p>
            <a:r>
              <a:rPr lang="en-US" sz="2400" b="1" dirty="0">
                <a:solidFill>
                  <a:srgbClr val="FFFF00"/>
                </a:solidFill>
              </a:rPr>
              <a:t>Weather Stations – Data Transmitted via AIS</a:t>
            </a:r>
          </a:p>
        </p:txBody>
      </p:sp>
    </p:spTree>
    <p:extLst>
      <p:ext uri="{BB962C8B-B14F-4D97-AF65-F5344CB8AC3E}">
        <p14:creationId xmlns:p14="http://schemas.microsoft.com/office/powerpoint/2010/main" val="1319765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descr="Volendam enters under 13.tif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0050" y="1371600"/>
            <a:ext cx="8343900" cy="5034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TextBox 2"/>
          <p:cNvSpPr txBox="1">
            <a:spLocks noChangeArrowheads="1"/>
          </p:cNvSpPr>
          <p:nvPr/>
        </p:nvSpPr>
        <p:spPr bwMode="auto">
          <a:xfrm>
            <a:off x="0" y="312738"/>
            <a:ext cx="9144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b="1" u="none">
                <a:solidFill>
                  <a:srgbClr val="FFFF00"/>
                </a:solidFill>
                <a:latin typeface="Calibri" charset="0"/>
                <a:ea typeface="ＭＳ Ｐゴシック" charset="-128"/>
                <a:cs typeface="Calibri" charset="0"/>
              </a:rPr>
              <a:t>Cruise ships Transiting Whale Waters</a:t>
            </a:r>
            <a:br>
              <a:rPr lang="en-US" altLang="en-US" sz="2800" b="1" u="none">
                <a:solidFill>
                  <a:srgbClr val="FFFF00"/>
                </a:solidFill>
                <a:latin typeface="Calibri" charset="0"/>
                <a:ea typeface="ＭＳ Ｐゴシック" charset="-128"/>
                <a:cs typeface="Calibri" charset="0"/>
              </a:rPr>
            </a:br>
            <a:r>
              <a:rPr lang="en-US" altLang="en-US" sz="2000" u="none">
                <a:solidFill>
                  <a:srgbClr val="FFFF00"/>
                </a:solidFill>
                <a:latin typeface="Calibri" charset="0"/>
                <a:ea typeface="ＭＳ Ｐゴシック" charset="-128"/>
                <a:cs typeface="Calibri" charset="0"/>
              </a:rPr>
              <a:t>Automatic generation of e-mail and text msg alerts</a:t>
            </a:r>
          </a:p>
        </p:txBody>
      </p:sp>
      <p:sp>
        <p:nvSpPr>
          <p:cNvPr id="4" name="Rectangle 5"/>
          <p:cNvSpPr>
            <a:spLocks noChangeArrowheads="1"/>
          </p:cNvSpPr>
          <p:nvPr/>
        </p:nvSpPr>
        <p:spPr bwMode="auto">
          <a:xfrm>
            <a:off x="193675" y="152400"/>
            <a:ext cx="8797925" cy="6553200"/>
          </a:xfrm>
          <a:prstGeom prst="rect">
            <a:avLst/>
          </a:prstGeom>
          <a:noFill/>
          <a:ln w="38100">
            <a:solidFill>
              <a:srgbClr val="33CC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defTabSz="457200" eaLnBrk="0" hangingPunct="0">
              <a:spcBef>
                <a:spcPct val="20000"/>
              </a:spcBef>
              <a:buChar char="•"/>
              <a:defRPr sz="3200">
                <a:solidFill>
                  <a:schemeClr val="tx1"/>
                </a:solidFill>
                <a:latin typeface="Times New Roman" pitchFamily="18" charset="0"/>
              </a:defRPr>
            </a:lvl1pPr>
            <a:lvl2pPr marL="742950" indent="-285750" defTabSz="457200" eaLnBrk="0" hangingPunct="0">
              <a:spcBef>
                <a:spcPct val="20000"/>
              </a:spcBef>
              <a:buChar char="–"/>
              <a:defRPr sz="2800">
                <a:solidFill>
                  <a:schemeClr val="tx1"/>
                </a:solidFill>
                <a:latin typeface="Times New Roman" pitchFamily="18" charset="0"/>
              </a:defRPr>
            </a:lvl2pPr>
            <a:lvl3pPr marL="1143000" indent="-228600" defTabSz="457200" eaLnBrk="0" hangingPunct="0">
              <a:spcBef>
                <a:spcPct val="20000"/>
              </a:spcBef>
              <a:buChar char="•"/>
              <a:defRPr sz="2400">
                <a:solidFill>
                  <a:schemeClr val="tx1"/>
                </a:solidFill>
                <a:latin typeface="Times New Roman" pitchFamily="18" charset="0"/>
              </a:defRPr>
            </a:lvl3pPr>
            <a:lvl4pPr marL="1600200" indent="-228600" defTabSz="457200" eaLnBrk="0" hangingPunct="0">
              <a:spcBef>
                <a:spcPct val="20000"/>
              </a:spcBef>
              <a:buChar char="–"/>
              <a:defRPr sz="2000">
                <a:solidFill>
                  <a:schemeClr val="tx1"/>
                </a:solidFill>
                <a:latin typeface="Times New Roman" pitchFamily="18" charset="0"/>
              </a:defRPr>
            </a:lvl4pPr>
            <a:lvl5pPr marL="2057400" indent="-228600" defTabSz="457200" eaLnBrk="0" hangingPunct="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u="none">
              <a:solidFill>
                <a:srgbClr val="FFFFFF"/>
              </a:solidFill>
              <a:latin typeface="Arial" charset="0"/>
              <a:ea typeface="ＭＳ Ｐゴシック" charset="-128"/>
            </a:endParaRPr>
          </a:p>
        </p:txBody>
      </p:sp>
    </p:spTree>
    <p:extLst>
      <p:ext uri="{BB962C8B-B14F-4D97-AF65-F5344CB8AC3E}">
        <p14:creationId xmlns:p14="http://schemas.microsoft.com/office/powerpoint/2010/main" val="3360578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3177" y="1371600"/>
            <a:ext cx="8152171"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3BB66E1-4DE8-1148-AE8E-6D7E6BCF9684}"/>
              </a:ext>
            </a:extLst>
          </p:cNvPr>
          <p:cNvSpPr txBox="1"/>
          <p:nvPr/>
        </p:nvSpPr>
        <p:spPr>
          <a:xfrm>
            <a:off x="609600" y="228600"/>
            <a:ext cx="7772400" cy="954107"/>
          </a:xfrm>
          <a:prstGeom prst="rect">
            <a:avLst/>
          </a:prstGeom>
          <a:noFill/>
        </p:spPr>
        <p:txBody>
          <a:bodyPr wrap="square" rtlCol="0">
            <a:spAutoFit/>
          </a:bodyPr>
          <a:lstStyle/>
          <a:p>
            <a:pPr algn="ctr"/>
            <a:r>
              <a:rPr lang="en-US" sz="2800" b="1" dirty="0">
                <a:solidFill>
                  <a:srgbClr val="FFFF00"/>
                </a:solidFill>
              </a:rPr>
              <a:t>NOME Environmental Data – Buoy </a:t>
            </a:r>
          </a:p>
          <a:p>
            <a:pPr algn="ctr"/>
            <a:r>
              <a:rPr lang="en-US" sz="2800" b="1" dirty="0">
                <a:solidFill>
                  <a:srgbClr val="FFFF00"/>
                </a:solidFill>
              </a:rPr>
              <a:t>Current and Waves</a:t>
            </a:r>
          </a:p>
        </p:txBody>
      </p:sp>
      <p:sp>
        <p:nvSpPr>
          <p:cNvPr id="4" name="Rectangle 3">
            <a:extLst>
              <a:ext uri="{FF2B5EF4-FFF2-40B4-BE49-F238E27FC236}">
                <a16:creationId xmlns:a16="http://schemas.microsoft.com/office/drawing/2014/main" id="{CD4A5918-3A38-A44B-B759-F3A84BE43731}"/>
              </a:ext>
            </a:extLst>
          </p:cNvPr>
          <p:cNvSpPr>
            <a:spLocks noChangeArrowheads="1"/>
          </p:cNvSpPr>
          <p:nvPr/>
        </p:nvSpPr>
        <p:spPr bwMode="auto">
          <a:xfrm>
            <a:off x="173037" y="76200"/>
            <a:ext cx="8797925" cy="6553200"/>
          </a:xfrm>
          <a:prstGeom prst="rect">
            <a:avLst/>
          </a:prstGeom>
          <a:noFill/>
          <a:ln w="31750">
            <a:solidFill>
              <a:srgbClr val="00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defTabSz="457200" eaLnBrk="0" fontAlgn="base" hangingPunct="0">
              <a:spcBef>
                <a:spcPct val="20000"/>
              </a:spcBef>
              <a:spcAft>
                <a:spcPct val="0"/>
              </a:spcAft>
              <a:buChar char="»"/>
              <a:defRPr sz="2000">
                <a:solidFill>
                  <a:schemeClr val="tx1"/>
                </a:solidFill>
                <a:latin typeface="Times New Roman" charset="0"/>
              </a:defRPr>
            </a:lvl6pPr>
            <a:lvl7pPr marL="2971800" indent="-228600" defTabSz="457200" eaLnBrk="0" fontAlgn="base" hangingPunct="0">
              <a:spcBef>
                <a:spcPct val="20000"/>
              </a:spcBef>
              <a:spcAft>
                <a:spcPct val="0"/>
              </a:spcAft>
              <a:buChar char="»"/>
              <a:defRPr sz="2000">
                <a:solidFill>
                  <a:schemeClr val="tx1"/>
                </a:solidFill>
                <a:latin typeface="Times New Roman" charset="0"/>
              </a:defRPr>
            </a:lvl7pPr>
            <a:lvl8pPr marL="3429000" indent="-228600" defTabSz="457200" eaLnBrk="0" fontAlgn="base" hangingPunct="0">
              <a:spcBef>
                <a:spcPct val="20000"/>
              </a:spcBef>
              <a:spcAft>
                <a:spcPct val="0"/>
              </a:spcAft>
              <a:buChar char="»"/>
              <a:defRPr sz="2000">
                <a:solidFill>
                  <a:schemeClr val="tx1"/>
                </a:solidFill>
                <a:latin typeface="Times New Roman" charset="0"/>
              </a:defRPr>
            </a:lvl8pPr>
            <a:lvl9pPr marL="3886200" indent="-228600" defTabSz="4572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en-US" altLang="en-US" sz="2000">
              <a:solidFill>
                <a:srgbClr val="000000"/>
              </a:solidFill>
            </a:endParaRPr>
          </a:p>
        </p:txBody>
      </p:sp>
    </p:spTree>
    <p:extLst>
      <p:ext uri="{BB962C8B-B14F-4D97-AF65-F5344CB8AC3E}">
        <p14:creationId xmlns:p14="http://schemas.microsoft.com/office/powerpoint/2010/main" val="4129938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 y="405693"/>
            <a:ext cx="8442858" cy="2794707"/>
          </a:xfrm>
          <a:prstGeom prst="rect">
            <a:avLst/>
          </a:prstGeom>
        </p:spPr>
      </p:pic>
      <p:cxnSp>
        <p:nvCxnSpPr>
          <p:cNvPr id="6" name="Straight Connector 5"/>
          <p:cNvCxnSpPr/>
          <p:nvPr/>
        </p:nvCxnSpPr>
        <p:spPr bwMode="auto">
          <a:xfrm>
            <a:off x="1524000" y="1243893"/>
            <a:ext cx="5791200" cy="0"/>
          </a:xfrm>
          <a:prstGeom prst="line">
            <a:avLst/>
          </a:prstGeom>
          <a:solidFill>
            <a:schemeClr val="accent1"/>
          </a:solidFill>
          <a:ln w="57150" cap="flat" cmpd="sng" algn="ctr">
            <a:solidFill>
              <a:srgbClr val="FF0000"/>
            </a:solidFill>
            <a:prstDash val="solid"/>
            <a:round/>
            <a:headEnd type="none" w="med" len="med"/>
            <a:tailEnd type="none" w="med" len="med"/>
          </a:ln>
          <a:effectLst/>
        </p:spPr>
      </p:cxnSp>
      <p:sp>
        <p:nvSpPr>
          <p:cNvPr id="10" name="Rectangle 7"/>
          <p:cNvSpPr>
            <a:spLocks noChangeArrowheads="1"/>
          </p:cNvSpPr>
          <p:nvPr/>
        </p:nvSpPr>
        <p:spPr bwMode="auto">
          <a:xfrm>
            <a:off x="228600" y="152400"/>
            <a:ext cx="8763000" cy="6553200"/>
          </a:xfrm>
          <a:prstGeom prst="rect">
            <a:avLst/>
          </a:prstGeom>
          <a:noFill/>
          <a:ln w="38100">
            <a:solidFill>
              <a:srgbClr val="00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en-US" altLang="en-US" sz="2000" u="sng">
              <a:solidFill>
                <a:srgbClr val="000000"/>
              </a:solidFill>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3429000"/>
            <a:ext cx="7029504" cy="3123236"/>
          </a:xfrm>
          <a:prstGeom prst="rect">
            <a:avLst/>
          </a:prstGeom>
          <a:ln>
            <a:solidFill>
              <a:schemeClr val="tx1"/>
            </a:solidFill>
          </a:ln>
        </p:spPr>
      </p:pic>
    </p:spTree>
    <p:extLst>
      <p:ext uri="{BB962C8B-B14F-4D97-AF65-F5344CB8AC3E}">
        <p14:creationId xmlns:p14="http://schemas.microsoft.com/office/powerpoint/2010/main" val="39846356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228601" y="228600"/>
            <a:ext cx="8610600" cy="6477000"/>
          </a:xfrm>
          <a:prstGeom prst="rect">
            <a:avLst/>
          </a:prstGeom>
          <a:noFill/>
          <a:ln w="28575">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9pPr>
          </a:lstStyle>
          <a:p>
            <a:pPr eaLnBrk="1" fontAlgn="base" hangingPunct="1">
              <a:spcBef>
                <a:spcPct val="0"/>
              </a:spcBef>
              <a:spcAft>
                <a:spcPct val="0"/>
              </a:spcAft>
              <a:buFontTx/>
              <a:buNone/>
            </a:pPr>
            <a:endParaRPr lang="en-US" altLang="en-US" sz="2000" u="sng">
              <a:solidFill>
                <a:srgbClr val="000000"/>
              </a:solidFill>
              <a:latin typeface="Times New Roman" pitchFamily="18" charset="0"/>
            </a:endParaRPr>
          </a:p>
        </p:txBody>
      </p:sp>
      <p:pic>
        <p:nvPicPr>
          <p:cNvPr id="4" name="Picture 3">
            <a:extLst>
              <a:ext uri="{FF2B5EF4-FFF2-40B4-BE49-F238E27FC236}">
                <a16:creationId xmlns:a16="http://schemas.microsoft.com/office/drawing/2014/main" id="{AD7335E8-D06C-B745-934E-9DCF1AC498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000" y="457200"/>
            <a:ext cx="8128468" cy="4648200"/>
          </a:xfrm>
          <a:prstGeom prst="rect">
            <a:avLst/>
          </a:prstGeom>
          <a:ln>
            <a:solidFill>
              <a:schemeClr val="bg1"/>
            </a:solidFill>
          </a:ln>
        </p:spPr>
      </p:pic>
      <p:pic>
        <p:nvPicPr>
          <p:cNvPr id="5" name="Picture 4">
            <a:extLst>
              <a:ext uri="{FF2B5EF4-FFF2-40B4-BE49-F238E27FC236}">
                <a16:creationId xmlns:a16="http://schemas.microsoft.com/office/drawing/2014/main" id="{61FD9C9E-BC36-284D-A215-4F3B01622B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43100" y="4810632"/>
            <a:ext cx="5257800" cy="1631732"/>
          </a:xfrm>
          <a:prstGeom prst="rect">
            <a:avLst/>
          </a:prstGeom>
          <a:ln>
            <a:solidFill>
              <a:schemeClr val="tx1"/>
            </a:solidFill>
          </a:ln>
        </p:spPr>
      </p:pic>
    </p:spTree>
    <p:extLst>
      <p:ext uri="{BB962C8B-B14F-4D97-AF65-F5344CB8AC3E}">
        <p14:creationId xmlns:p14="http://schemas.microsoft.com/office/powerpoint/2010/main" val="98198969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F894FD-DAAC-6445-A5B7-6893BFA154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0026" y="241541"/>
            <a:ext cx="7706139" cy="1676400"/>
          </a:xfrm>
          <a:prstGeom prst="rect">
            <a:avLst/>
          </a:prstGeom>
          <a:ln>
            <a:solidFill>
              <a:schemeClr val="tx1"/>
            </a:solidFill>
          </a:ln>
        </p:spPr>
      </p:pic>
      <p:pic>
        <p:nvPicPr>
          <p:cNvPr id="7" name="Picture 6">
            <a:extLst>
              <a:ext uri="{FF2B5EF4-FFF2-40B4-BE49-F238E27FC236}">
                <a16:creationId xmlns:a16="http://schemas.microsoft.com/office/drawing/2014/main" id="{609E5F64-1D12-3546-A9A7-3294B771A5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209" y="2385707"/>
            <a:ext cx="7706139" cy="1524001"/>
          </a:xfrm>
          <a:prstGeom prst="rect">
            <a:avLst/>
          </a:prstGeom>
          <a:ln>
            <a:solidFill>
              <a:schemeClr val="tx1"/>
            </a:solidFill>
          </a:ln>
        </p:spPr>
      </p:pic>
      <p:sp>
        <p:nvSpPr>
          <p:cNvPr id="8" name="TextBox 7">
            <a:extLst>
              <a:ext uri="{FF2B5EF4-FFF2-40B4-BE49-F238E27FC236}">
                <a16:creationId xmlns:a16="http://schemas.microsoft.com/office/drawing/2014/main" id="{21E70AEF-DCB9-3A44-94D6-D1BD5EE95D56}"/>
              </a:ext>
            </a:extLst>
          </p:cNvPr>
          <p:cNvSpPr txBox="1"/>
          <p:nvPr/>
        </p:nvSpPr>
        <p:spPr>
          <a:xfrm>
            <a:off x="2667000" y="1978609"/>
            <a:ext cx="5791200" cy="338554"/>
          </a:xfrm>
          <a:prstGeom prst="rect">
            <a:avLst/>
          </a:prstGeom>
          <a:noFill/>
        </p:spPr>
        <p:txBody>
          <a:bodyPr wrap="square" rtlCol="0">
            <a:spAutoFit/>
          </a:bodyPr>
          <a:lstStyle/>
          <a:p>
            <a:r>
              <a:rPr lang="en-US" sz="1600" dirty="0"/>
              <a:t>Reduced Speed: 1600, Jan 23, 2019  </a:t>
            </a:r>
          </a:p>
        </p:txBody>
      </p:sp>
      <p:sp>
        <p:nvSpPr>
          <p:cNvPr id="9" name="TextBox 8">
            <a:extLst>
              <a:ext uri="{FF2B5EF4-FFF2-40B4-BE49-F238E27FC236}">
                <a16:creationId xmlns:a16="http://schemas.microsoft.com/office/drawing/2014/main" id="{DCBEC288-B8BC-F342-B8FB-0AAA574E05E1}"/>
              </a:ext>
            </a:extLst>
          </p:cNvPr>
          <p:cNvSpPr txBox="1"/>
          <p:nvPr/>
        </p:nvSpPr>
        <p:spPr>
          <a:xfrm>
            <a:off x="2438400" y="3960974"/>
            <a:ext cx="5791200" cy="338554"/>
          </a:xfrm>
          <a:prstGeom prst="rect">
            <a:avLst/>
          </a:prstGeom>
          <a:noFill/>
        </p:spPr>
        <p:txBody>
          <a:bodyPr wrap="square" rtlCol="0">
            <a:spAutoFit/>
          </a:bodyPr>
          <a:lstStyle/>
          <a:p>
            <a:r>
              <a:rPr lang="en-US" sz="1600" dirty="0"/>
              <a:t>Not Under Command: 0550, Jan 24, 2019  </a:t>
            </a:r>
          </a:p>
        </p:txBody>
      </p:sp>
      <p:pic>
        <p:nvPicPr>
          <p:cNvPr id="10" name="Picture 9">
            <a:extLst>
              <a:ext uri="{FF2B5EF4-FFF2-40B4-BE49-F238E27FC236}">
                <a16:creationId xmlns:a16="http://schemas.microsoft.com/office/drawing/2014/main" id="{72A075AC-D787-C040-B899-E70744F9AD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000" y="4350794"/>
            <a:ext cx="7010400" cy="1973861"/>
          </a:xfrm>
          <a:prstGeom prst="rect">
            <a:avLst/>
          </a:prstGeom>
          <a:ln>
            <a:solidFill>
              <a:schemeClr val="tx1"/>
            </a:solidFill>
          </a:ln>
        </p:spPr>
      </p:pic>
      <p:sp>
        <p:nvSpPr>
          <p:cNvPr id="11" name="TextBox 10">
            <a:extLst>
              <a:ext uri="{FF2B5EF4-FFF2-40B4-BE49-F238E27FC236}">
                <a16:creationId xmlns:a16="http://schemas.microsoft.com/office/drawing/2014/main" id="{562DAF44-0D80-674B-B78B-389FEB7A7753}"/>
              </a:ext>
            </a:extLst>
          </p:cNvPr>
          <p:cNvSpPr txBox="1"/>
          <p:nvPr/>
        </p:nvSpPr>
        <p:spPr>
          <a:xfrm>
            <a:off x="2209800" y="6375921"/>
            <a:ext cx="5791200" cy="338554"/>
          </a:xfrm>
          <a:prstGeom prst="rect">
            <a:avLst/>
          </a:prstGeom>
          <a:noFill/>
        </p:spPr>
        <p:txBody>
          <a:bodyPr wrap="square" rtlCol="0">
            <a:spAutoFit/>
          </a:bodyPr>
          <a:lstStyle/>
          <a:p>
            <a:r>
              <a:rPr lang="en-US" sz="1600" dirty="0"/>
              <a:t>Taken Under Tow  by Denise Foss: 0710, Jan 28, 2019  </a:t>
            </a:r>
          </a:p>
        </p:txBody>
      </p:sp>
    </p:spTree>
    <p:extLst>
      <p:ext uri="{BB962C8B-B14F-4D97-AF65-F5344CB8AC3E}">
        <p14:creationId xmlns:p14="http://schemas.microsoft.com/office/powerpoint/2010/main" val="235828430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944562" y="493816"/>
            <a:ext cx="7254875" cy="1143000"/>
          </a:xfrm>
        </p:spPr>
        <p:txBody>
          <a:bodyPr/>
          <a:lstStyle/>
          <a:p>
            <a:r>
              <a:rPr lang="en-US" altLang="en-US" sz="3200" b="1" dirty="0">
                <a:solidFill>
                  <a:srgbClr val="FFFF00"/>
                </a:solidFill>
                <a:latin typeface="Calibri" pitchFamily="34" charset="0"/>
              </a:rPr>
              <a:t>Vessel Adherence to Routing Measures</a:t>
            </a:r>
          </a:p>
        </p:txBody>
      </p:sp>
      <p:pic>
        <p:nvPicPr>
          <p:cNvPr id="22531" name="Picture 2" descr="C:\Users\Ed Page\Desktop\WUHU Alter Cours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1752600"/>
            <a:ext cx="8240712" cy="4648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2532" name="Rectangle 7"/>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fontAlgn="base" hangingPunct="1">
              <a:spcBef>
                <a:spcPct val="0"/>
              </a:spcBef>
              <a:spcAft>
                <a:spcPct val="0"/>
              </a:spcAft>
              <a:buFontTx/>
              <a:buNone/>
            </a:pPr>
            <a:endParaRPr lang="en-US" altLang="en-US" sz="2000" u="sng">
              <a:solidFill>
                <a:srgbClr val="000000"/>
              </a:solidFill>
            </a:endParaRPr>
          </a:p>
        </p:txBody>
      </p:sp>
    </p:spTree>
    <p:extLst>
      <p:ext uri="{BB962C8B-B14F-4D97-AF65-F5344CB8AC3E}">
        <p14:creationId xmlns:p14="http://schemas.microsoft.com/office/powerpoint/2010/main" val="615606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52400" y="147638"/>
            <a:ext cx="8812213" cy="6588125"/>
          </a:xfrm>
          <a:prstGeom prst="rect">
            <a:avLst/>
          </a:prstGeom>
          <a:noFill/>
          <a:ln w="28575">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9pPr>
          </a:lstStyle>
          <a:p>
            <a:pPr eaLnBrk="1" fontAlgn="base" hangingPunct="1">
              <a:spcBef>
                <a:spcPct val="0"/>
              </a:spcBef>
              <a:spcAft>
                <a:spcPct val="0"/>
              </a:spcAft>
              <a:buFontTx/>
              <a:buNone/>
            </a:pPr>
            <a:endParaRPr lang="en-US" altLang="en-US" sz="2000" u="sng">
              <a:solidFill>
                <a:srgbClr val="000000"/>
              </a:solidFill>
              <a:latin typeface="Times New Roman" pitchFamily="18" charset="0"/>
            </a:endParaRPr>
          </a:p>
        </p:txBody>
      </p:sp>
      <p:pic>
        <p:nvPicPr>
          <p:cNvPr id="4" name="Picture 3">
            <a:extLst>
              <a:ext uri="{FF2B5EF4-FFF2-40B4-BE49-F238E27FC236}">
                <a16:creationId xmlns:a16="http://schemas.microsoft.com/office/drawing/2014/main" id="{EEDC4AB6-A7CA-E349-AFB3-7302B64F3230}"/>
              </a:ext>
            </a:extLst>
          </p:cNvPr>
          <p:cNvPicPr>
            <a:picLocks noChangeAspect="1"/>
          </p:cNvPicPr>
          <p:nvPr/>
        </p:nvPicPr>
        <p:blipFill>
          <a:blip r:embed="rId2"/>
          <a:stretch>
            <a:fillRect/>
          </a:stretch>
        </p:blipFill>
        <p:spPr>
          <a:xfrm>
            <a:off x="381000" y="530066"/>
            <a:ext cx="8374696" cy="5797868"/>
          </a:xfrm>
          <a:prstGeom prst="rect">
            <a:avLst/>
          </a:prstGeom>
        </p:spPr>
      </p:pic>
      <p:sp>
        <p:nvSpPr>
          <p:cNvPr id="6" name="TextBox 5">
            <a:extLst>
              <a:ext uri="{FF2B5EF4-FFF2-40B4-BE49-F238E27FC236}">
                <a16:creationId xmlns:a16="http://schemas.microsoft.com/office/drawing/2014/main" id="{78080ACB-1CC1-B243-9030-83E807DC1349}"/>
              </a:ext>
            </a:extLst>
          </p:cNvPr>
          <p:cNvSpPr txBox="1"/>
          <p:nvPr/>
        </p:nvSpPr>
        <p:spPr>
          <a:xfrm>
            <a:off x="685800" y="5608519"/>
            <a:ext cx="3050069" cy="923330"/>
          </a:xfrm>
          <a:prstGeom prst="rect">
            <a:avLst/>
          </a:prstGeom>
          <a:solidFill>
            <a:schemeClr val="tx1"/>
          </a:solidFill>
          <a:ln>
            <a:solidFill>
              <a:schemeClr val="bg1"/>
            </a:solidFill>
          </a:ln>
        </p:spPr>
        <p:txBody>
          <a:bodyPr wrap="square" rtlCol="0">
            <a:spAutoFit/>
          </a:bodyPr>
          <a:lstStyle/>
          <a:p>
            <a:pPr algn="ctr"/>
            <a:r>
              <a:rPr lang="en-US" dirty="0">
                <a:solidFill>
                  <a:schemeClr val="bg1"/>
                </a:solidFill>
              </a:rPr>
              <a:t>130 AIS Receivers</a:t>
            </a:r>
          </a:p>
          <a:p>
            <a:pPr algn="ctr"/>
            <a:r>
              <a:rPr lang="en-US" dirty="0">
                <a:solidFill>
                  <a:schemeClr val="bg1"/>
                </a:solidFill>
              </a:rPr>
              <a:t>28 AIS Transmitters</a:t>
            </a:r>
            <a:br>
              <a:rPr lang="en-US" dirty="0">
                <a:solidFill>
                  <a:schemeClr val="bg1"/>
                </a:solidFill>
              </a:rPr>
            </a:br>
            <a:r>
              <a:rPr lang="en-US" dirty="0">
                <a:solidFill>
                  <a:schemeClr val="bg1"/>
                </a:solidFill>
              </a:rPr>
              <a:t>49 WX Stations</a:t>
            </a:r>
          </a:p>
        </p:txBody>
      </p:sp>
    </p:spTree>
    <p:extLst>
      <p:ext uri="{BB962C8B-B14F-4D97-AF65-F5344CB8AC3E}">
        <p14:creationId xmlns:p14="http://schemas.microsoft.com/office/powerpoint/2010/main" val="34292132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228600" y="147638"/>
            <a:ext cx="8736013" cy="6588125"/>
          </a:xfrm>
          <a:prstGeom prst="rect">
            <a:avLst/>
          </a:prstGeom>
          <a:noFill/>
          <a:ln w="28575">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9pPr>
          </a:lstStyle>
          <a:p>
            <a:pPr eaLnBrk="1" fontAlgn="base" hangingPunct="1">
              <a:spcBef>
                <a:spcPct val="0"/>
              </a:spcBef>
              <a:spcAft>
                <a:spcPct val="0"/>
              </a:spcAft>
              <a:buFontTx/>
              <a:buNone/>
            </a:pPr>
            <a:endParaRPr lang="en-US" altLang="en-US" sz="2000" u="sng">
              <a:solidFill>
                <a:srgbClr val="000000"/>
              </a:solidFill>
              <a:latin typeface="Times New Roman" pitchFamily="18" charset="0"/>
            </a:endParaRPr>
          </a:p>
        </p:txBody>
      </p:sp>
      <p:pic>
        <p:nvPicPr>
          <p:cNvPr id="7" name="Picture 6">
            <a:extLst>
              <a:ext uri="{FF2B5EF4-FFF2-40B4-BE49-F238E27FC236}">
                <a16:creationId xmlns:a16="http://schemas.microsoft.com/office/drawing/2014/main" id="{B5A0DC43-20F4-6B4B-A00E-1DBD7DB5A7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3808" y="285997"/>
            <a:ext cx="4178192" cy="3810000"/>
          </a:xfrm>
          <a:prstGeom prst="rect">
            <a:avLst/>
          </a:prstGeom>
          <a:ln>
            <a:solidFill>
              <a:schemeClr val="tx1"/>
            </a:solidFill>
          </a:ln>
        </p:spPr>
      </p:pic>
      <p:pic>
        <p:nvPicPr>
          <p:cNvPr id="9" name="Picture 8">
            <a:extLst>
              <a:ext uri="{FF2B5EF4-FFF2-40B4-BE49-F238E27FC236}">
                <a16:creationId xmlns:a16="http://schemas.microsoft.com/office/drawing/2014/main" id="{F3C4C36C-3F71-1D4A-8B58-5DC6CC9263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1992" y="3441700"/>
            <a:ext cx="4648200" cy="3144799"/>
          </a:xfrm>
          <a:prstGeom prst="rect">
            <a:avLst/>
          </a:prstGeom>
          <a:ln>
            <a:solidFill>
              <a:schemeClr val="tx1"/>
            </a:solidFill>
          </a:ln>
        </p:spPr>
      </p:pic>
    </p:spTree>
    <p:extLst>
      <p:ext uri="{BB962C8B-B14F-4D97-AF65-F5344CB8AC3E}">
        <p14:creationId xmlns:p14="http://schemas.microsoft.com/office/powerpoint/2010/main" val="2009098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Content Placeholder 2"/>
          <p:cNvSpPr>
            <a:spLocks noGrp="1"/>
          </p:cNvSpPr>
          <p:nvPr>
            <p:ph idx="1"/>
          </p:nvPr>
        </p:nvSpPr>
        <p:spPr/>
        <p:txBody>
          <a:bodyPr/>
          <a:lstStyle/>
          <a:p>
            <a:endParaRPr lang="en-US" altLang="en-US"/>
          </a:p>
        </p:txBody>
      </p:sp>
      <p:pic>
        <p:nvPicPr>
          <p:cNvPr id="192515" name="Picture 2" descr="C:\Users\Ed Page\AppData\Local\Microsoft\Windows\Temporary Internet Files\Content.Outlook\6OZ6AC0T\Authorized Passe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9100" y="1371600"/>
            <a:ext cx="8305800" cy="5015204"/>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92516" name="Title 4"/>
          <p:cNvSpPr>
            <a:spLocks noGrp="1"/>
          </p:cNvSpPr>
          <p:nvPr>
            <p:ph type="title"/>
          </p:nvPr>
        </p:nvSpPr>
        <p:spPr>
          <a:xfrm>
            <a:off x="419100" y="241468"/>
            <a:ext cx="8229600" cy="1015663"/>
          </a:xfrm>
        </p:spPr>
        <p:txBody>
          <a:bodyPr>
            <a:spAutoFit/>
          </a:bodyPr>
          <a:lstStyle/>
          <a:p>
            <a:r>
              <a:rPr lang="en-US" altLang="en-US" sz="3200" dirty="0">
                <a:solidFill>
                  <a:srgbClr val="FFFF00"/>
                </a:solidFill>
              </a:rPr>
              <a:t>Risk Mitigation</a:t>
            </a:r>
            <a:br>
              <a:rPr lang="en-US" altLang="en-US" sz="3200" dirty="0">
                <a:solidFill>
                  <a:srgbClr val="FFFF00"/>
                </a:solidFill>
              </a:rPr>
            </a:br>
            <a:r>
              <a:rPr lang="en-US" altLang="en-US" sz="2800" dirty="0">
                <a:solidFill>
                  <a:schemeClr val="bg1"/>
                </a:solidFill>
              </a:rPr>
              <a:t>Offshore Routing and Use of Safe Passes</a:t>
            </a:r>
          </a:p>
        </p:txBody>
      </p:sp>
      <p:sp>
        <p:nvSpPr>
          <p:cNvPr id="5" name="Rectangle 2"/>
          <p:cNvSpPr>
            <a:spLocks noChangeArrowheads="1"/>
          </p:cNvSpPr>
          <p:nvPr/>
        </p:nvSpPr>
        <p:spPr bwMode="auto">
          <a:xfrm>
            <a:off x="228600" y="152400"/>
            <a:ext cx="8686800" cy="6553200"/>
          </a:xfrm>
          <a:prstGeom prst="rect">
            <a:avLst/>
          </a:prstGeom>
          <a:noFill/>
          <a:ln w="41275" algn="ctr">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defTabSz="457200" eaLnBrk="1" fontAlgn="base" hangingPunct="1">
              <a:spcBef>
                <a:spcPct val="0"/>
              </a:spcBef>
              <a:spcAft>
                <a:spcPct val="0"/>
              </a:spcAft>
              <a:buFontTx/>
              <a:buNone/>
            </a:pPr>
            <a:endParaRPr lang="en-US" altLang="en-US" sz="2000" u="sng">
              <a:solidFill>
                <a:srgbClr val="000000"/>
              </a:solidFill>
              <a:ea typeface="ＭＳ Ｐゴシック" charset="-128"/>
            </a:endParaRPr>
          </a:p>
        </p:txBody>
      </p:sp>
    </p:spTree>
    <p:extLst>
      <p:ext uri="{BB962C8B-B14F-4D97-AF65-F5344CB8AC3E}">
        <p14:creationId xmlns:p14="http://schemas.microsoft.com/office/powerpoint/2010/main" val="15607831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endParaRPr lang="en-US" altLang="en-US"/>
          </a:p>
        </p:txBody>
      </p:sp>
      <p:sp>
        <p:nvSpPr>
          <p:cNvPr id="193539" name="Content Placeholder 2"/>
          <p:cNvSpPr>
            <a:spLocks noGrp="1"/>
          </p:cNvSpPr>
          <p:nvPr>
            <p:ph idx="1"/>
          </p:nvPr>
        </p:nvSpPr>
        <p:spPr/>
        <p:txBody>
          <a:bodyPr/>
          <a:lstStyle/>
          <a:p>
            <a:endParaRPr lang="en-US" altLang="en-US"/>
          </a:p>
        </p:txBody>
      </p:sp>
      <p:pic>
        <p:nvPicPr>
          <p:cNvPr id="19354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5798" y="323850"/>
            <a:ext cx="8185022" cy="622935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2"/>
          <p:cNvSpPr>
            <a:spLocks noChangeArrowheads="1"/>
          </p:cNvSpPr>
          <p:nvPr/>
        </p:nvSpPr>
        <p:spPr bwMode="auto">
          <a:xfrm>
            <a:off x="228600" y="152400"/>
            <a:ext cx="8686800" cy="6553200"/>
          </a:xfrm>
          <a:prstGeom prst="rect">
            <a:avLst/>
          </a:prstGeom>
          <a:noFill/>
          <a:ln w="41275" algn="ctr">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defTabSz="457200" eaLnBrk="1" fontAlgn="base" hangingPunct="1">
              <a:spcBef>
                <a:spcPct val="0"/>
              </a:spcBef>
              <a:spcAft>
                <a:spcPct val="0"/>
              </a:spcAft>
              <a:buFontTx/>
              <a:buNone/>
            </a:pPr>
            <a:endParaRPr lang="en-US" altLang="en-US" sz="2000" u="sng">
              <a:solidFill>
                <a:srgbClr val="000000"/>
              </a:solidFill>
              <a:ea typeface="ＭＳ Ｐゴシック" charset="-128"/>
            </a:endParaRPr>
          </a:p>
        </p:txBody>
      </p:sp>
    </p:spTree>
    <p:extLst>
      <p:ext uri="{BB962C8B-B14F-4D97-AF65-F5344CB8AC3E}">
        <p14:creationId xmlns:p14="http://schemas.microsoft.com/office/powerpoint/2010/main" val="10975703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173037" y="152400"/>
            <a:ext cx="8797925" cy="6553200"/>
          </a:xfrm>
          <a:prstGeom prst="rect">
            <a:avLst/>
          </a:prstGeom>
          <a:noFill/>
          <a:ln w="38100">
            <a:solidFill>
              <a:srgbClr val="33CC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defTabSz="457200" eaLnBrk="0" hangingPunct="0">
              <a:spcBef>
                <a:spcPct val="20000"/>
              </a:spcBef>
              <a:buChar char="•"/>
              <a:defRPr sz="3200">
                <a:solidFill>
                  <a:schemeClr val="tx1"/>
                </a:solidFill>
                <a:latin typeface="Times New Roman" pitchFamily="18" charset="0"/>
              </a:defRPr>
            </a:lvl1pPr>
            <a:lvl2pPr marL="742950" indent="-285750" defTabSz="457200" eaLnBrk="0" hangingPunct="0">
              <a:spcBef>
                <a:spcPct val="20000"/>
              </a:spcBef>
              <a:buChar char="–"/>
              <a:defRPr sz="2800">
                <a:solidFill>
                  <a:schemeClr val="tx1"/>
                </a:solidFill>
                <a:latin typeface="Times New Roman" pitchFamily="18" charset="0"/>
              </a:defRPr>
            </a:lvl2pPr>
            <a:lvl3pPr marL="1143000" indent="-228600" defTabSz="457200" eaLnBrk="0" hangingPunct="0">
              <a:spcBef>
                <a:spcPct val="20000"/>
              </a:spcBef>
              <a:buChar char="•"/>
              <a:defRPr sz="2400">
                <a:solidFill>
                  <a:schemeClr val="tx1"/>
                </a:solidFill>
                <a:latin typeface="Times New Roman" pitchFamily="18" charset="0"/>
              </a:defRPr>
            </a:lvl3pPr>
            <a:lvl4pPr marL="1600200" indent="-228600" defTabSz="457200" eaLnBrk="0" hangingPunct="0">
              <a:spcBef>
                <a:spcPct val="20000"/>
              </a:spcBef>
              <a:buChar char="–"/>
              <a:defRPr sz="2000">
                <a:solidFill>
                  <a:schemeClr val="tx1"/>
                </a:solidFill>
                <a:latin typeface="Times New Roman" pitchFamily="18" charset="0"/>
              </a:defRPr>
            </a:lvl4pPr>
            <a:lvl5pPr marL="2057400" indent="-228600" defTabSz="457200" eaLnBrk="0" hangingPunct="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u="none">
              <a:solidFill>
                <a:srgbClr val="FFFFFF"/>
              </a:solidFill>
              <a:latin typeface="Arial" charset="0"/>
              <a:ea typeface="ＭＳ Ｐゴシック" charset="-128"/>
            </a:endParaRPr>
          </a:p>
        </p:txBody>
      </p:sp>
      <p:pic>
        <p:nvPicPr>
          <p:cNvPr id="14" name="Picture 13" descr="Laura Maersk Report to CG.jpeg">
            <a:extLst>
              <a:ext uri="{FF2B5EF4-FFF2-40B4-BE49-F238E27FC236}">
                <a16:creationId xmlns:a16="http://schemas.microsoft.com/office/drawing/2014/main" id="{EFC3118A-5738-E94F-9495-0FB9D09C66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8200" y="348535"/>
            <a:ext cx="7239000" cy="6160929"/>
          </a:xfrm>
          <a:prstGeom prst="rect">
            <a:avLst/>
          </a:prstGeom>
        </p:spPr>
      </p:pic>
    </p:spTree>
    <p:extLst>
      <p:ext uri="{BB962C8B-B14F-4D97-AF65-F5344CB8AC3E}">
        <p14:creationId xmlns:p14="http://schemas.microsoft.com/office/powerpoint/2010/main" val="3268683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173037" y="152400"/>
            <a:ext cx="8797925" cy="6553200"/>
          </a:xfrm>
          <a:prstGeom prst="rect">
            <a:avLst/>
          </a:prstGeom>
          <a:noFill/>
          <a:ln w="38100">
            <a:solidFill>
              <a:srgbClr val="33CC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defTabSz="457200" eaLnBrk="0" hangingPunct="0">
              <a:spcBef>
                <a:spcPct val="20000"/>
              </a:spcBef>
              <a:buChar char="•"/>
              <a:defRPr sz="3200">
                <a:solidFill>
                  <a:schemeClr val="tx1"/>
                </a:solidFill>
                <a:latin typeface="Times New Roman" pitchFamily="18" charset="0"/>
              </a:defRPr>
            </a:lvl1pPr>
            <a:lvl2pPr marL="742950" indent="-285750" defTabSz="457200" eaLnBrk="0" hangingPunct="0">
              <a:spcBef>
                <a:spcPct val="20000"/>
              </a:spcBef>
              <a:buChar char="–"/>
              <a:defRPr sz="2800">
                <a:solidFill>
                  <a:schemeClr val="tx1"/>
                </a:solidFill>
                <a:latin typeface="Times New Roman" pitchFamily="18" charset="0"/>
              </a:defRPr>
            </a:lvl2pPr>
            <a:lvl3pPr marL="1143000" indent="-228600" defTabSz="457200" eaLnBrk="0" hangingPunct="0">
              <a:spcBef>
                <a:spcPct val="20000"/>
              </a:spcBef>
              <a:buChar char="•"/>
              <a:defRPr sz="2400">
                <a:solidFill>
                  <a:schemeClr val="tx1"/>
                </a:solidFill>
                <a:latin typeface="Times New Roman" pitchFamily="18" charset="0"/>
              </a:defRPr>
            </a:lvl3pPr>
            <a:lvl4pPr marL="1600200" indent="-228600" defTabSz="457200" eaLnBrk="0" hangingPunct="0">
              <a:spcBef>
                <a:spcPct val="20000"/>
              </a:spcBef>
              <a:buChar char="–"/>
              <a:defRPr sz="2000">
                <a:solidFill>
                  <a:schemeClr val="tx1"/>
                </a:solidFill>
                <a:latin typeface="Times New Roman" pitchFamily="18" charset="0"/>
              </a:defRPr>
            </a:lvl4pPr>
            <a:lvl5pPr marL="2057400" indent="-228600" defTabSz="457200" eaLnBrk="0" hangingPunct="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u="none">
              <a:solidFill>
                <a:srgbClr val="FFFFFF"/>
              </a:solidFill>
              <a:latin typeface="Arial" charset="0"/>
              <a:ea typeface="ＭＳ Ｐゴシック" charset="-128"/>
            </a:endParaRPr>
          </a:p>
        </p:txBody>
      </p:sp>
      <p:pic>
        <p:nvPicPr>
          <p:cNvPr id="4" name="Picture 3" descr="Screen Shot 2017-07-27 at 11.59.21 AM.png">
            <a:extLst>
              <a:ext uri="{FF2B5EF4-FFF2-40B4-BE49-F238E27FC236}">
                <a16:creationId xmlns:a16="http://schemas.microsoft.com/office/drawing/2014/main" id="{D5B9EF66-3609-D04F-85CD-A042A56CC6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 y="520822"/>
            <a:ext cx="8229600" cy="5816356"/>
          </a:xfrm>
          <a:prstGeom prst="rect">
            <a:avLst/>
          </a:prstGeom>
          <a:ln>
            <a:solidFill>
              <a:schemeClr val="tx1"/>
            </a:solidFill>
          </a:ln>
        </p:spPr>
      </p:pic>
    </p:spTree>
    <p:extLst>
      <p:ext uri="{BB962C8B-B14F-4D97-AF65-F5344CB8AC3E}">
        <p14:creationId xmlns:p14="http://schemas.microsoft.com/office/powerpoint/2010/main" val="1257747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463F25-2340-E044-A58E-DD03725A5823}"/>
              </a:ext>
            </a:extLst>
          </p:cNvPr>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pic>
        <p:nvPicPr>
          <p:cNvPr id="2" name="Picture 1">
            <a:extLst>
              <a:ext uri="{FF2B5EF4-FFF2-40B4-BE49-F238E27FC236}">
                <a16:creationId xmlns:a16="http://schemas.microsoft.com/office/drawing/2014/main" id="{D1E9125C-2C89-1449-88D7-2089F997DBCF}"/>
              </a:ext>
            </a:extLst>
          </p:cNvPr>
          <p:cNvPicPr>
            <a:picLocks noChangeAspect="1"/>
          </p:cNvPicPr>
          <p:nvPr/>
        </p:nvPicPr>
        <p:blipFill>
          <a:blip r:embed="rId2"/>
          <a:stretch>
            <a:fillRect/>
          </a:stretch>
        </p:blipFill>
        <p:spPr>
          <a:xfrm>
            <a:off x="540159" y="914400"/>
            <a:ext cx="8104956" cy="4719882"/>
          </a:xfrm>
          <a:prstGeom prst="rect">
            <a:avLst/>
          </a:prstGeom>
        </p:spPr>
      </p:pic>
    </p:spTree>
    <p:extLst>
      <p:ext uri="{BB962C8B-B14F-4D97-AF65-F5344CB8AC3E}">
        <p14:creationId xmlns:p14="http://schemas.microsoft.com/office/powerpoint/2010/main" val="40121232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 y="609600"/>
            <a:ext cx="8127391" cy="1905000"/>
          </a:xfrm>
          <a:prstGeom prst="rect">
            <a:avLst/>
          </a:prstGeom>
        </p:spPr>
      </p:pic>
      <p:sp>
        <p:nvSpPr>
          <p:cNvPr id="7" name="Rectangle 1049"/>
          <p:cNvSpPr>
            <a:spLocks noChangeArrowheads="1"/>
          </p:cNvSpPr>
          <p:nvPr/>
        </p:nvSpPr>
        <p:spPr bwMode="auto">
          <a:xfrm>
            <a:off x="228600" y="228600"/>
            <a:ext cx="8763000" cy="6477000"/>
          </a:xfrm>
          <a:prstGeom prst="rect">
            <a:avLst/>
          </a:prstGeom>
          <a:noFill/>
          <a:ln w="3810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fontAlgn="base" hangingPunct="1">
              <a:spcBef>
                <a:spcPct val="0"/>
              </a:spcBef>
              <a:spcAft>
                <a:spcPct val="0"/>
              </a:spcAft>
              <a:buFontTx/>
              <a:buNone/>
            </a:pPr>
            <a:endParaRPr lang="en-US" altLang="en-US" sz="2000" u="sng">
              <a:solidFill>
                <a:srgbClr val="000000"/>
              </a:solidFill>
            </a:endParaRPr>
          </a:p>
        </p:txBody>
      </p:sp>
      <p:sp>
        <p:nvSpPr>
          <p:cNvPr id="4" name="Rectangle 3"/>
          <p:cNvSpPr/>
          <p:nvPr/>
        </p:nvSpPr>
        <p:spPr bwMode="auto">
          <a:xfrm>
            <a:off x="1905000" y="2057400"/>
            <a:ext cx="6248400" cy="4571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sng"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685800" y="2362200"/>
            <a:ext cx="3048000" cy="4571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sng" strike="noStrike" cap="none" normalizeH="0" baseline="0">
              <a:ln>
                <a:noFill/>
              </a:ln>
              <a:solidFill>
                <a:schemeClr val="tx1"/>
              </a:solidFill>
              <a:effectLst/>
              <a:latin typeface="Times New Roman" pitchFamily="18" charset="0"/>
            </a:endParaRPr>
          </a:p>
        </p:txBody>
      </p:sp>
      <p:pic>
        <p:nvPicPr>
          <p:cNvPr id="9" name="Picture 8"/>
          <p:cNvPicPr>
            <a:picLocks noChangeAspect="1"/>
          </p:cNvPicPr>
          <p:nvPr/>
        </p:nvPicPr>
        <p:blipFill>
          <a:blip r:embed="rId3"/>
          <a:stretch>
            <a:fillRect/>
          </a:stretch>
        </p:blipFill>
        <p:spPr>
          <a:xfrm>
            <a:off x="533400" y="3048000"/>
            <a:ext cx="3911601" cy="2514600"/>
          </a:xfrm>
          <a:prstGeom prst="rect">
            <a:avLst/>
          </a:prstGeom>
          <a:ln>
            <a:solidFill>
              <a:srgbClr val="000000"/>
            </a:solidFill>
          </a:ln>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75058" y="3581400"/>
            <a:ext cx="3926684" cy="2940870"/>
          </a:xfrm>
          <a:prstGeom prst="rect">
            <a:avLst/>
          </a:prstGeom>
        </p:spPr>
      </p:pic>
    </p:spTree>
    <p:extLst>
      <p:ext uri="{BB962C8B-B14F-4D97-AF65-F5344CB8AC3E}">
        <p14:creationId xmlns:p14="http://schemas.microsoft.com/office/powerpoint/2010/main" val="17323499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463F25-2340-E044-A58E-DD03725A5823}"/>
              </a:ext>
            </a:extLst>
          </p:cNvPr>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pic>
        <p:nvPicPr>
          <p:cNvPr id="2" name="Picture 1">
            <a:extLst>
              <a:ext uri="{FF2B5EF4-FFF2-40B4-BE49-F238E27FC236}">
                <a16:creationId xmlns:a16="http://schemas.microsoft.com/office/drawing/2014/main" id="{0C62D2ED-AF65-344E-AAAA-6C9D7DE13D52}"/>
              </a:ext>
            </a:extLst>
          </p:cNvPr>
          <p:cNvPicPr>
            <a:picLocks noChangeAspect="1"/>
          </p:cNvPicPr>
          <p:nvPr/>
        </p:nvPicPr>
        <p:blipFill>
          <a:blip r:embed="rId2"/>
          <a:stretch>
            <a:fillRect/>
          </a:stretch>
        </p:blipFill>
        <p:spPr>
          <a:xfrm>
            <a:off x="1676400" y="457200"/>
            <a:ext cx="5172539" cy="5943600"/>
          </a:xfrm>
          <a:prstGeom prst="rect">
            <a:avLst/>
          </a:prstGeom>
        </p:spPr>
      </p:pic>
    </p:spTree>
    <p:extLst>
      <p:ext uri="{BB962C8B-B14F-4D97-AF65-F5344CB8AC3E}">
        <p14:creationId xmlns:p14="http://schemas.microsoft.com/office/powerpoint/2010/main" val="410366484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463F25-2340-E044-A58E-DD03725A5823}"/>
              </a:ext>
            </a:extLst>
          </p:cNvPr>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sp>
        <p:nvSpPr>
          <p:cNvPr id="3" name="TextBox 2">
            <a:extLst>
              <a:ext uri="{FF2B5EF4-FFF2-40B4-BE49-F238E27FC236}">
                <a16:creationId xmlns:a16="http://schemas.microsoft.com/office/drawing/2014/main" id="{3C17E75B-1493-E443-9C51-E616C36443A8}"/>
              </a:ext>
            </a:extLst>
          </p:cNvPr>
          <p:cNvSpPr txBox="1"/>
          <p:nvPr/>
        </p:nvSpPr>
        <p:spPr>
          <a:xfrm>
            <a:off x="2590800" y="685800"/>
            <a:ext cx="4114800" cy="646331"/>
          </a:xfrm>
          <a:prstGeom prst="rect">
            <a:avLst/>
          </a:prstGeom>
          <a:noFill/>
        </p:spPr>
        <p:txBody>
          <a:bodyPr wrap="square" rtlCol="0">
            <a:spAutoFit/>
          </a:bodyPr>
          <a:lstStyle/>
          <a:p>
            <a:r>
              <a:rPr lang="en-US" sz="3600" b="1" dirty="0">
                <a:solidFill>
                  <a:srgbClr val="FFFF00"/>
                </a:solidFill>
              </a:rPr>
              <a:t>HSRP Arctic Paper</a:t>
            </a:r>
          </a:p>
        </p:txBody>
      </p:sp>
      <p:sp>
        <p:nvSpPr>
          <p:cNvPr id="4" name="TextBox 3">
            <a:extLst>
              <a:ext uri="{FF2B5EF4-FFF2-40B4-BE49-F238E27FC236}">
                <a16:creationId xmlns:a16="http://schemas.microsoft.com/office/drawing/2014/main" id="{7C164E7C-BA0A-FB42-9D07-65774F39E488}"/>
              </a:ext>
            </a:extLst>
          </p:cNvPr>
          <p:cNvSpPr txBox="1"/>
          <p:nvPr/>
        </p:nvSpPr>
        <p:spPr>
          <a:xfrm>
            <a:off x="1066800" y="1723633"/>
            <a:ext cx="6705600" cy="2258567"/>
          </a:xfrm>
          <a:prstGeom prst="rect">
            <a:avLst/>
          </a:prstGeom>
          <a:noFill/>
        </p:spPr>
        <p:txBody>
          <a:bodyPr wrap="square" rtlCol="0">
            <a:spAutoFit/>
          </a:bodyPr>
          <a:lstStyle/>
          <a:p>
            <a:pPr>
              <a:lnSpc>
                <a:spcPct val="150000"/>
              </a:lnSpc>
            </a:pPr>
            <a:r>
              <a:rPr lang="en-US" sz="2400" b="1" dirty="0">
                <a:solidFill>
                  <a:schemeClr val="bg1"/>
                </a:solidFill>
              </a:rPr>
              <a:t>Information to Mariners </a:t>
            </a:r>
          </a:p>
          <a:p>
            <a:pPr>
              <a:lnSpc>
                <a:spcPct val="150000"/>
              </a:lnSpc>
            </a:pPr>
            <a:r>
              <a:rPr lang="en-US" dirty="0">
                <a:solidFill>
                  <a:schemeClr val="bg1"/>
                </a:solidFill>
              </a:rPr>
              <a:t>	Dynamic Coast Pilot</a:t>
            </a:r>
          </a:p>
          <a:p>
            <a:pPr>
              <a:lnSpc>
                <a:spcPct val="150000"/>
              </a:lnSpc>
            </a:pPr>
            <a:r>
              <a:rPr lang="en-US" dirty="0">
                <a:solidFill>
                  <a:schemeClr val="bg1"/>
                </a:solidFill>
              </a:rPr>
              <a:t>	Ice and Weather Information</a:t>
            </a:r>
          </a:p>
          <a:p>
            <a:pPr>
              <a:lnSpc>
                <a:spcPct val="150000"/>
              </a:lnSpc>
            </a:pPr>
            <a:r>
              <a:rPr lang="en-US" dirty="0">
                <a:solidFill>
                  <a:schemeClr val="bg1"/>
                </a:solidFill>
              </a:rPr>
              <a:t>	Updated Charts</a:t>
            </a:r>
          </a:p>
          <a:p>
            <a:pPr>
              <a:lnSpc>
                <a:spcPct val="150000"/>
              </a:lnSpc>
            </a:pPr>
            <a:r>
              <a:rPr lang="en-US" dirty="0">
                <a:solidFill>
                  <a:schemeClr val="bg1"/>
                </a:solidFill>
              </a:rPr>
              <a:t>	Voyage Planning – Polar Operations Manual</a:t>
            </a:r>
          </a:p>
        </p:txBody>
      </p:sp>
      <p:sp>
        <p:nvSpPr>
          <p:cNvPr id="6" name="TextBox 5">
            <a:extLst>
              <a:ext uri="{FF2B5EF4-FFF2-40B4-BE49-F238E27FC236}">
                <a16:creationId xmlns:a16="http://schemas.microsoft.com/office/drawing/2014/main" id="{9CA6DC31-18D7-354A-A807-C05AC500AF1C}"/>
              </a:ext>
            </a:extLst>
          </p:cNvPr>
          <p:cNvSpPr txBox="1"/>
          <p:nvPr/>
        </p:nvSpPr>
        <p:spPr>
          <a:xfrm>
            <a:off x="1051956" y="4135030"/>
            <a:ext cx="6705600" cy="1427570"/>
          </a:xfrm>
          <a:prstGeom prst="rect">
            <a:avLst/>
          </a:prstGeom>
          <a:noFill/>
        </p:spPr>
        <p:txBody>
          <a:bodyPr wrap="square" rtlCol="0">
            <a:spAutoFit/>
          </a:bodyPr>
          <a:lstStyle/>
          <a:p>
            <a:pPr>
              <a:lnSpc>
                <a:spcPct val="150000"/>
              </a:lnSpc>
            </a:pPr>
            <a:r>
              <a:rPr lang="en-US" sz="2400" b="1" dirty="0">
                <a:solidFill>
                  <a:schemeClr val="bg1"/>
                </a:solidFill>
              </a:rPr>
              <a:t>Information to Agencies – USCG</a:t>
            </a:r>
          </a:p>
          <a:p>
            <a:pPr>
              <a:lnSpc>
                <a:spcPct val="150000"/>
              </a:lnSpc>
            </a:pPr>
            <a:r>
              <a:rPr lang="en-US" dirty="0">
                <a:solidFill>
                  <a:schemeClr val="bg1"/>
                </a:solidFill>
              </a:rPr>
              <a:t>	Validation of Adherence with Polar Code</a:t>
            </a:r>
          </a:p>
          <a:p>
            <a:pPr>
              <a:lnSpc>
                <a:spcPct val="150000"/>
              </a:lnSpc>
            </a:pPr>
            <a:r>
              <a:rPr lang="en-US" dirty="0">
                <a:solidFill>
                  <a:schemeClr val="bg1"/>
                </a:solidFill>
              </a:rPr>
              <a:t>	Emergency Response – Environmental Conditions</a:t>
            </a:r>
          </a:p>
        </p:txBody>
      </p:sp>
    </p:spTree>
    <p:extLst>
      <p:ext uri="{BB962C8B-B14F-4D97-AF65-F5344CB8AC3E}">
        <p14:creationId xmlns:p14="http://schemas.microsoft.com/office/powerpoint/2010/main" val="1638644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463F25-2340-E044-A58E-DD03725A5823}"/>
              </a:ext>
            </a:extLst>
          </p:cNvPr>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pic>
        <p:nvPicPr>
          <p:cNvPr id="3" name="Picture 2">
            <a:extLst>
              <a:ext uri="{FF2B5EF4-FFF2-40B4-BE49-F238E27FC236}">
                <a16:creationId xmlns:a16="http://schemas.microsoft.com/office/drawing/2014/main" id="{43A3472F-8C2E-AE42-9B3C-87CB67DDDB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33500" y="421737"/>
            <a:ext cx="6477000" cy="2667000"/>
          </a:xfrm>
          <a:prstGeom prst="rect">
            <a:avLst/>
          </a:prstGeom>
        </p:spPr>
      </p:pic>
      <p:pic>
        <p:nvPicPr>
          <p:cNvPr id="4" name="Picture 3">
            <a:extLst>
              <a:ext uri="{FF2B5EF4-FFF2-40B4-BE49-F238E27FC236}">
                <a16:creationId xmlns:a16="http://schemas.microsoft.com/office/drawing/2014/main" id="{4DD881E2-55EF-C848-9C63-7B9F9D0C7A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7100" y="3239034"/>
            <a:ext cx="4749800" cy="3276684"/>
          </a:xfrm>
          <a:prstGeom prst="rect">
            <a:avLst/>
          </a:prstGeom>
        </p:spPr>
      </p:pic>
    </p:spTree>
    <p:extLst>
      <p:ext uri="{BB962C8B-B14F-4D97-AF65-F5344CB8AC3E}">
        <p14:creationId xmlns:p14="http://schemas.microsoft.com/office/powerpoint/2010/main" val="331850233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463F25-2340-E044-A58E-DD03725A5823}"/>
              </a:ext>
            </a:extLst>
          </p:cNvPr>
          <p:cNvSpPr>
            <a:spLocks noChangeArrowheads="1"/>
          </p:cNvSpPr>
          <p:nvPr/>
        </p:nvSpPr>
        <p:spPr bwMode="auto">
          <a:xfrm>
            <a:off x="193675" y="152400"/>
            <a:ext cx="8797925" cy="6553200"/>
          </a:xfrm>
          <a:prstGeom prst="rect">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defTabSz="914400" eaLnBrk="1" hangingPunct="1">
              <a:spcBef>
                <a:spcPct val="0"/>
              </a:spcBef>
              <a:buFontTx/>
              <a:buNone/>
            </a:pPr>
            <a:endParaRPr lang="en-US" altLang="en-US" sz="2000" u="sng">
              <a:solidFill>
                <a:srgbClr val="000000"/>
              </a:solidFill>
            </a:endParaRPr>
          </a:p>
        </p:txBody>
      </p:sp>
      <p:pic>
        <p:nvPicPr>
          <p:cNvPr id="3" name="Picture 2">
            <a:extLst>
              <a:ext uri="{FF2B5EF4-FFF2-40B4-BE49-F238E27FC236}">
                <a16:creationId xmlns:a16="http://schemas.microsoft.com/office/drawing/2014/main" id="{4A645A0B-B659-5749-A8A8-3F85387915C9}"/>
              </a:ext>
            </a:extLst>
          </p:cNvPr>
          <p:cNvPicPr>
            <a:picLocks noChangeAspect="1"/>
          </p:cNvPicPr>
          <p:nvPr/>
        </p:nvPicPr>
        <p:blipFill>
          <a:blip r:embed="rId2"/>
          <a:stretch>
            <a:fillRect/>
          </a:stretch>
        </p:blipFill>
        <p:spPr>
          <a:xfrm>
            <a:off x="1524000" y="458337"/>
            <a:ext cx="6096000" cy="5941326"/>
          </a:xfrm>
          <a:prstGeom prst="rect">
            <a:avLst/>
          </a:prstGeom>
        </p:spPr>
      </p:pic>
    </p:spTree>
    <p:extLst>
      <p:ext uri="{BB962C8B-B14F-4D97-AF65-F5344CB8AC3E}">
        <p14:creationId xmlns:p14="http://schemas.microsoft.com/office/powerpoint/2010/main" val="170570864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 y="2362200"/>
            <a:ext cx="4184607" cy="3502846"/>
          </a:xfrm>
          <a:prstGeom prst="rect">
            <a:avLst/>
          </a:prstGeom>
          <a:ln>
            <a:solidFill>
              <a:srgbClr val="000000"/>
            </a:solidFill>
          </a:ln>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3400" y="791882"/>
            <a:ext cx="8106582" cy="960718"/>
          </a:xfrm>
          <a:prstGeom prst="rect">
            <a:avLst/>
          </a:prstGeom>
        </p:spPr>
      </p:pic>
      <p:sp>
        <p:nvSpPr>
          <p:cNvPr id="7" name="Rectangle 7"/>
          <p:cNvSpPr>
            <a:spLocks noChangeArrowheads="1"/>
          </p:cNvSpPr>
          <p:nvPr/>
        </p:nvSpPr>
        <p:spPr bwMode="auto">
          <a:xfrm>
            <a:off x="152400" y="152400"/>
            <a:ext cx="8839200" cy="6553200"/>
          </a:xfrm>
          <a:prstGeom prst="rect">
            <a:avLst/>
          </a:prstGeom>
          <a:noFill/>
          <a:ln w="38100">
            <a:solidFill>
              <a:srgbClr val="00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en-US" altLang="en-US" sz="2000" u="sng">
              <a:solidFill>
                <a:srgbClr val="000000"/>
              </a:solidFill>
            </a:endParaRPr>
          </a:p>
        </p:txBody>
      </p:sp>
      <p:pic>
        <p:nvPicPr>
          <p:cNvPr id="5" name="Picture 4"/>
          <p:cNvPicPr>
            <a:picLocks noChangeAspect="1"/>
          </p:cNvPicPr>
          <p:nvPr/>
        </p:nvPicPr>
        <p:blipFill>
          <a:blip r:embed="rId4"/>
          <a:stretch>
            <a:fillRect/>
          </a:stretch>
        </p:blipFill>
        <p:spPr>
          <a:xfrm>
            <a:off x="5105400" y="2286000"/>
            <a:ext cx="3497834" cy="3581400"/>
          </a:xfrm>
          <a:prstGeom prst="rect">
            <a:avLst/>
          </a:prstGeom>
          <a:ln>
            <a:solidFill>
              <a:srgbClr val="000000"/>
            </a:solidFill>
          </a:ln>
        </p:spPr>
      </p:pic>
      <p:cxnSp>
        <p:nvCxnSpPr>
          <p:cNvPr id="12" name="Straight Connector 11"/>
          <p:cNvCxnSpPr/>
          <p:nvPr/>
        </p:nvCxnSpPr>
        <p:spPr bwMode="auto">
          <a:xfrm flipH="1">
            <a:off x="2362200" y="1219200"/>
            <a:ext cx="60960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flipH="1">
            <a:off x="609600" y="1676400"/>
            <a:ext cx="66294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238397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52400" y="147638"/>
            <a:ext cx="8812213" cy="6588125"/>
          </a:xfrm>
          <a:prstGeom prst="rect">
            <a:avLst/>
          </a:prstGeom>
          <a:noFill/>
          <a:ln w="28575">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a:defRPr/>
            </a:pPr>
            <a:endParaRPr lang="en-US" sz="2000" u="sng">
              <a:solidFill>
                <a:srgbClr val="000000"/>
              </a:solidFill>
              <a:latin typeface="Times New Roman" pitchFamily="18" charset="0"/>
              <a:ea typeface="+mn-ea"/>
            </a:endParaRPr>
          </a:p>
        </p:txBody>
      </p:sp>
      <p:pic>
        <p:nvPicPr>
          <p:cNvPr id="2" name="Picture 1"/>
          <p:cNvPicPr>
            <a:picLocks noChangeAspect="1"/>
          </p:cNvPicPr>
          <p:nvPr/>
        </p:nvPicPr>
        <p:blipFill>
          <a:blip r:embed="rId2"/>
          <a:stretch>
            <a:fillRect/>
          </a:stretch>
        </p:blipFill>
        <p:spPr>
          <a:xfrm>
            <a:off x="457200" y="304800"/>
            <a:ext cx="8122508" cy="6261100"/>
          </a:xfrm>
          <a:prstGeom prst="rect">
            <a:avLst/>
          </a:prstGeom>
        </p:spPr>
      </p:pic>
      <p:pic>
        <p:nvPicPr>
          <p:cNvPr id="3" name="Picture 2"/>
          <p:cNvPicPr>
            <a:picLocks noChangeAspect="1"/>
          </p:cNvPicPr>
          <p:nvPr/>
        </p:nvPicPr>
        <p:blipFill>
          <a:blip r:embed="rId3"/>
          <a:stretch>
            <a:fillRect/>
          </a:stretch>
        </p:blipFill>
        <p:spPr>
          <a:xfrm>
            <a:off x="2971800" y="1676400"/>
            <a:ext cx="2858477" cy="558800"/>
          </a:xfrm>
          <a:prstGeom prst="rect">
            <a:avLst/>
          </a:prstGeom>
          <a:ln>
            <a:solidFill>
              <a:schemeClr val="tx1"/>
            </a:solidFill>
          </a:ln>
        </p:spPr>
      </p:pic>
    </p:spTree>
    <p:extLst>
      <p:ext uri="{BB962C8B-B14F-4D97-AF65-F5344CB8AC3E}">
        <p14:creationId xmlns:p14="http://schemas.microsoft.com/office/powerpoint/2010/main" val="42505596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3831</TotalTime>
  <Words>989</Words>
  <Application>Microsoft Macintosh PowerPoint</Application>
  <PresentationFormat>On-screen Show (4:3)</PresentationFormat>
  <Paragraphs>118</Paragraphs>
  <Slides>73</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73</vt:i4>
      </vt:variant>
    </vt:vector>
  </HeadingPairs>
  <TitlesOfParts>
    <vt:vector size="80" baseType="lpstr">
      <vt:lpstr>ＭＳ Ｐゴシック</vt:lpstr>
      <vt:lpstr>Arial</vt:lpstr>
      <vt:lpstr>Calibri</vt:lpstr>
      <vt:lpstr>Courier New</vt:lpstr>
      <vt:lpstr>Times New Roman</vt:lpstr>
      <vt:lpstr>2_Office Theme</vt:lpstr>
      <vt:lpstr>Default Design</vt:lpstr>
      <vt:lpstr>PowerPoint Presentation</vt:lpstr>
      <vt:lpstr>PowerPoint Presentation</vt:lpstr>
      <vt:lpstr>PowerPoint Presentation</vt:lpstr>
      <vt:lpstr>PowerPoint Presentation</vt:lpstr>
      <vt:lpstr>Extreme Weather,  Environmental Safety and Limited Infrastructure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Maritime Domain Awareness  &amp; Maritime Domain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Polar Code  Ship Categories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 - NO TIME Maritime Domain Awareness  No Offshore Routing Measures No Maritime Domain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Vessel Adherence to Routing Measures</vt:lpstr>
      <vt:lpstr>PowerPoint Presentation</vt:lpstr>
      <vt:lpstr>PowerPoint Presentation</vt:lpstr>
      <vt:lpstr>Risk Mitigation Offshore Routing and Use of Safe Passes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Edward Page</dc:creator>
  <cp:keywords/>
  <dc:description/>
  <cp:lastModifiedBy>Ed Page</cp:lastModifiedBy>
  <cp:revision>193</cp:revision>
  <cp:lastPrinted>2018-08-14T01:43:29Z</cp:lastPrinted>
  <dcterms:created xsi:type="dcterms:W3CDTF">2014-08-25T19:17:55Z</dcterms:created>
  <dcterms:modified xsi:type="dcterms:W3CDTF">2019-03-07T16:44:07Z</dcterms:modified>
  <cp:category/>
</cp:coreProperties>
</file>