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9" r:id="rId2"/>
    <p:sldId id="261" r:id="rId3"/>
    <p:sldId id="262" r:id="rId4"/>
    <p:sldId id="263" r:id="rId5"/>
    <p:sldId id="264" r:id="rId6"/>
    <p:sldId id="266" r:id="rId7"/>
    <p:sldId id="299" r:id="rId8"/>
    <p:sldId id="305" r:id="rId9"/>
    <p:sldId id="281" r:id="rId10"/>
    <p:sldId id="306" r:id="rId11"/>
    <p:sldId id="292" r:id="rId12"/>
    <p:sldId id="280" r:id="rId13"/>
    <p:sldId id="297" r:id="rId14"/>
    <p:sldId id="303" r:id="rId15"/>
    <p:sldId id="290" r:id="rId16"/>
    <p:sldId id="287" r:id="rId17"/>
    <p:sldId id="295" r:id="rId18"/>
    <p:sldId id="307" r:id="rId19"/>
    <p:sldId id="293"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771"/>
    <a:srgbClr val="D3DAE2"/>
    <a:srgbClr val="66C4E9"/>
    <a:srgbClr val="E6EA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8139" autoAdjust="0"/>
  </p:normalViewPr>
  <p:slideViewPr>
    <p:cSldViewPr>
      <p:cViewPr varScale="1">
        <p:scale>
          <a:sx n="77" d="100"/>
          <a:sy n="77" d="100"/>
        </p:scale>
        <p:origin x="90"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3E49C96D-17CA-4C99-8F92-ACB67F3FAAF5}" type="datetimeFigureOut">
              <a:rPr lang="en-US" smtClean="0"/>
              <a:t>3/7/2019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F44B8D84-BB66-40DF-9BC7-EC5EEF911DEA}" type="slidenum">
              <a:rPr lang="en-US" smtClean="0"/>
              <a:t>‹#›</a:t>
            </a:fld>
            <a:endParaRPr lang="en-US"/>
          </a:p>
        </p:txBody>
      </p:sp>
    </p:spTree>
    <p:extLst>
      <p:ext uri="{BB962C8B-B14F-4D97-AF65-F5344CB8AC3E}">
        <p14:creationId xmlns:p14="http://schemas.microsoft.com/office/powerpoint/2010/main" val="2019124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a:defRPr>
                <a:solidFill>
                  <a:schemeClr val="tx1"/>
                </a:solidFill>
                <a:latin typeface="Verdana" pitchFamily="34" charset="0"/>
              </a:defRPr>
            </a:lvl1pPr>
            <a:lvl2pPr marL="742909" indent="-285734" defTabSz="931811">
              <a:defRPr>
                <a:solidFill>
                  <a:schemeClr val="tx1"/>
                </a:solidFill>
                <a:latin typeface="Verdana" pitchFamily="34" charset="0"/>
              </a:defRPr>
            </a:lvl2pPr>
            <a:lvl3pPr marL="1142937" indent="-228587" defTabSz="931811">
              <a:defRPr>
                <a:solidFill>
                  <a:schemeClr val="tx1"/>
                </a:solidFill>
                <a:latin typeface="Verdana" pitchFamily="34" charset="0"/>
              </a:defRPr>
            </a:lvl3pPr>
            <a:lvl4pPr marL="1600111" indent="-228587" defTabSz="931811">
              <a:defRPr>
                <a:solidFill>
                  <a:schemeClr val="tx1"/>
                </a:solidFill>
                <a:latin typeface="Verdana" pitchFamily="34" charset="0"/>
              </a:defRPr>
            </a:lvl4pPr>
            <a:lvl5pPr marL="2057287" indent="-228587" defTabSz="931811">
              <a:defRPr>
                <a:solidFill>
                  <a:schemeClr val="tx1"/>
                </a:solidFill>
                <a:latin typeface="Verdana" pitchFamily="34" charset="0"/>
              </a:defRPr>
            </a:lvl5pPr>
            <a:lvl6pPr marL="2514461" indent="-228587" defTabSz="931811" eaLnBrk="0" fontAlgn="base" hangingPunct="0">
              <a:spcBef>
                <a:spcPct val="0"/>
              </a:spcBef>
              <a:spcAft>
                <a:spcPct val="0"/>
              </a:spcAft>
              <a:defRPr>
                <a:solidFill>
                  <a:schemeClr val="tx1"/>
                </a:solidFill>
                <a:latin typeface="Verdana" pitchFamily="34" charset="0"/>
              </a:defRPr>
            </a:lvl6pPr>
            <a:lvl7pPr marL="2971635" indent="-228587" defTabSz="931811" eaLnBrk="0" fontAlgn="base" hangingPunct="0">
              <a:spcBef>
                <a:spcPct val="0"/>
              </a:spcBef>
              <a:spcAft>
                <a:spcPct val="0"/>
              </a:spcAft>
              <a:defRPr>
                <a:solidFill>
                  <a:schemeClr val="tx1"/>
                </a:solidFill>
                <a:latin typeface="Verdana" pitchFamily="34" charset="0"/>
              </a:defRPr>
            </a:lvl7pPr>
            <a:lvl8pPr marL="3428811" indent="-228587" defTabSz="931811" eaLnBrk="0" fontAlgn="base" hangingPunct="0">
              <a:spcBef>
                <a:spcPct val="0"/>
              </a:spcBef>
              <a:spcAft>
                <a:spcPct val="0"/>
              </a:spcAft>
              <a:defRPr>
                <a:solidFill>
                  <a:schemeClr val="tx1"/>
                </a:solidFill>
                <a:latin typeface="Verdana" pitchFamily="34" charset="0"/>
              </a:defRPr>
            </a:lvl8pPr>
            <a:lvl9pPr marL="3885985" indent="-228587" defTabSz="931811" eaLnBrk="0" fontAlgn="base" hangingPunct="0">
              <a:spcBef>
                <a:spcPct val="0"/>
              </a:spcBef>
              <a:spcAft>
                <a:spcPct val="0"/>
              </a:spcAft>
              <a:defRPr>
                <a:solidFill>
                  <a:schemeClr val="tx1"/>
                </a:solidFill>
                <a:latin typeface="Verdana" pitchFamily="34" charset="0"/>
              </a:defRPr>
            </a:lvl9pPr>
          </a:lstStyle>
          <a:p>
            <a:fld id="{3E648DAE-4EAF-45C4-A05A-CE04AC13D5C4}" type="slidenum">
              <a:rPr lang="en-US" altLang="en-US" smtClean="0"/>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a:defRPr>
                <a:solidFill>
                  <a:schemeClr val="tx1"/>
                </a:solidFill>
                <a:latin typeface="Verdana" pitchFamily="34" charset="0"/>
              </a:defRPr>
            </a:lvl1pPr>
            <a:lvl2pPr marL="742909" indent="-285734" defTabSz="931811">
              <a:defRPr>
                <a:solidFill>
                  <a:schemeClr val="tx1"/>
                </a:solidFill>
                <a:latin typeface="Verdana" pitchFamily="34" charset="0"/>
              </a:defRPr>
            </a:lvl2pPr>
            <a:lvl3pPr marL="1142937" indent="-228587" defTabSz="931811">
              <a:defRPr>
                <a:solidFill>
                  <a:schemeClr val="tx1"/>
                </a:solidFill>
                <a:latin typeface="Verdana" pitchFamily="34" charset="0"/>
              </a:defRPr>
            </a:lvl3pPr>
            <a:lvl4pPr marL="1600111" indent="-228587" defTabSz="931811">
              <a:defRPr>
                <a:solidFill>
                  <a:schemeClr val="tx1"/>
                </a:solidFill>
                <a:latin typeface="Verdana" pitchFamily="34" charset="0"/>
              </a:defRPr>
            </a:lvl4pPr>
            <a:lvl5pPr marL="2057287" indent="-228587" defTabSz="931811">
              <a:defRPr>
                <a:solidFill>
                  <a:schemeClr val="tx1"/>
                </a:solidFill>
                <a:latin typeface="Verdana" pitchFamily="34" charset="0"/>
              </a:defRPr>
            </a:lvl5pPr>
            <a:lvl6pPr marL="2514461" indent="-228587" defTabSz="931811" eaLnBrk="0" fontAlgn="base" hangingPunct="0">
              <a:spcBef>
                <a:spcPct val="0"/>
              </a:spcBef>
              <a:spcAft>
                <a:spcPct val="0"/>
              </a:spcAft>
              <a:defRPr>
                <a:solidFill>
                  <a:schemeClr val="tx1"/>
                </a:solidFill>
                <a:latin typeface="Verdana" pitchFamily="34" charset="0"/>
              </a:defRPr>
            </a:lvl6pPr>
            <a:lvl7pPr marL="2971635" indent="-228587" defTabSz="931811" eaLnBrk="0" fontAlgn="base" hangingPunct="0">
              <a:spcBef>
                <a:spcPct val="0"/>
              </a:spcBef>
              <a:spcAft>
                <a:spcPct val="0"/>
              </a:spcAft>
              <a:defRPr>
                <a:solidFill>
                  <a:schemeClr val="tx1"/>
                </a:solidFill>
                <a:latin typeface="Verdana" pitchFamily="34" charset="0"/>
              </a:defRPr>
            </a:lvl7pPr>
            <a:lvl8pPr marL="3428811" indent="-228587" defTabSz="931811" eaLnBrk="0" fontAlgn="base" hangingPunct="0">
              <a:spcBef>
                <a:spcPct val="0"/>
              </a:spcBef>
              <a:spcAft>
                <a:spcPct val="0"/>
              </a:spcAft>
              <a:defRPr>
                <a:solidFill>
                  <a:schemeClr val="tx1"/>
                </a:solidFill>
                <a:latin typeface="Verdana" pitchFamily="34" charset="0"/>
              </a:defRPr>
            </a:lvl8pPr>
            <a:lvl9pPr marL="3885985" indent="-228587" defTabSz="931811" eaLnBrk="0" fontAlgn="base" hangingPunct="0">
              <a:spcBef>
                <a:spcPct val="0"/>
              </a:spcBef>
              <a:spcAft>
                <a:spcPct val="0"/>
              </a:spcAft>
              <a:defRPr>
                <a:solidFill>
                  <a:schemeClr val="tx1"/>
                </a:solidFill>
                <a:latin typeface="Verdana" pitchFamily="34" charset="0"/>
              </a:defRPr>
            </a:lvl9pPr>
          </a:lstStyle>
          <a:p>
            <a:fld id="{40DBB161-2640-4BFF-9B6B-C31D35A118E1}"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a:p>
            <a:endParaRPr lang="en-US" altLang="en-US" dirty="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a:defRPr>
                <a:solidFill>
                  <a:schemeClr val="tx1"/>
                </a:solidFill>
                <a:latin typeface="Verdana" pitchFamily="34" charset="0"/>
              </a:defRPr>
            </a:lvl1pPr>
            <a:lvl2pPr marL="742909" indent="-285734" defTabSz="931811">
              <a:defRPr>
                <a:solidFill>
                  <a:schemeClr val="tx1"/>
                </a:solidFill>
                <a:latin typeface="Verdana" pitchFamily="34" charset="0"/>
              </a:defRPr>
            </a:lvl2pPr>
            <a:lvl3pPr marL="1142937" indent="-228587" defTabSz="931811">
              <a:defRPr>
                <a:solidFill>
                  <a:schemeClr val="tx1"/>
                </a:solidFill>
                <a:latin typeface="Verdana" pitchFamily="34" charset="0"/>
              </a:defRPr>
            </a:lvl3pPr>
            <a:lvl4pPr marL="1600111" indent="-228587" defTabSz="931811">
              <a:defRPr>
                <a:solidFill>
                  <a:schemeClr val="tx1"/>
                </a:solidFill>
                <a:latin typeface="Verdana" pitchFamily="34" charset="0"/>
              </a:defRPr>
            </a:lvl4pPr>
            <a:lvl5pPr marL="2057287" indent="-228587" defTabSz="931811">
              <a:defRPr>
                <a:solidFill>
                  <a:schemeClr val="tx1"/>
                </a:solidFill>
                <a:latin typeface="Verdana" pitchFamily="34" charset="0"/>
              </a:defRPr>
            </a:lvl5pPr>
            <a:lvl6pPr marL="2514461" indent="-228587" defTabSz="931811" eaLnBrk="0" fontAlgn="base" hangingPunct="0">
              <a:spcBef>
                <a:spcPct val="0"/>
              </a:spcBef>
              <a:spcAft>
                <a:spcPct val="0"/>
              </a:spcAft>
              <a:defRPr>
                <a:solidFill>
                  <a:schemeClr val="tx1"/>
                </a:solidFill>
                <a:latin typeface="Verdana" pitchFamily="34" charset="0"/>
              </a:defRPr>
            </a:lvl6pPr>
            <a:lvl7pPr marL="2971635" indent="-228587" defTabSz="931811" eaLnBrk="0" fontAlgn="base" hangingPunct="0">
              <a:spcBef>
                <a:spcPct val="0"/>
              </a:spcBef>
              <a:spcAft>
                <a:spcPct val="0"/>
              </a:spcAft>
              <a:defRPr>
                <a:solidFill>
                  <a:schemeClr val="tx1"/>
                </a:solidFill>
                <a:latin typeface="Verdana" pitchFamily="34" charset="0"/>
              </a:defRPr>
            </a:lvl7pPr>
            <a:lvl8pPr marL="3428811" indent="-228587" defTabSz="931811" eaLnBrk="0" fontAlgn="base" hangingPunct="0">
              <a:spcBef>
                <a:spcPct val="0"/>
              </a:spcBef>
              <a:spcAft>
                <a:spcPct val="0"/>
              </a:spcAft>
              <a:defRPr>
                <a:solidFill>
                  <a:schemeClr val="tx1"/>
                </a:solidFill>
                <a:latin typeface="Verdana" pitchFamily="34" charset="0"/>
              </a:defRPr>
            </a:lvl8pPr>
            <a:lvl9pPr marL="3885985" indent="-228587" defTabSz="931811" eaLnBrk="0" fontAlgn="base" hangingPunct="0">
              <a:spcBef>
                <a:spcPct val="0"/>
              </a:spcBef>
              <a:spcAft>
                <a:spcPct val="0"/>
              </a:spcAft>
              <a:defRPr>
                <a:solidFill>
                  <a:schemeClr val="tx1"/>
                </a:solidFill>
                <a:latin typeface="Verdana" pitchFamily="34" charset="0"/>
              </a:defRPr>
            </a:lvl9pPr>
          </a:lstStyle>
          <a:p>
            <a:fld id="{73F4F446-D8F3-4B2A-8B52-6B442027CE0F}"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5887" lvl="1"/>
            <a:r>
              <a:rPr lang="en-US" altLang="en-US" dirty="0"/>
              <a:t>Active Engagement by: </a:t>
            </a:r>
            <a:r>
              <a:rPr lang="en-US" altLang="en-US" sz="2400" dirty="0">
                <a:latin typeface="Arial" charset="0"/>
                <a:cs typeface="Arial" charset="0"/>
              </a:rPr>
              <a:t>USCG</a:t>
            </a:r>
          </a:p>
          <a:p>
            <a:pPr marL="757066" lvl="1" indent="-291179">
              <a:buFont typeface="Arial" panose="020B0604020202020204" pitchFamily="34" charset="0"/>
              <a:buChar char="•"/>
            </a:pPr>
            <a:r>
              <a:rPr lang="en-US" altLang="en-US" sz="2400" dirty="0">
                <a:latin typeface="Arial" charset="0"/>
                <a:cs typeface="Arial" charset="0"/>
              </a:rPr>
              <a:t>USACE</a:t>
            </a:r>
          </a:p>
          <a:p>
            <a:pPr marL="757066" lvl="1" indent="-291179">
              <a:buFont typeface="Arial" panose="020B0604020202020204" pitchFamily="34" charset="0"/>
              <a:buChar char="•"/>
            </a:pPr>
            <a:r>
              <a:rPr lang="en-US" altLang="en-US" sz="2400" dirty="0">
                <a:latin typeface="Arial" charset="0"/>
                <a:cs typeface="Arial" charset="0"/>
              </a:rPr>
              <a:t>NOAA</a:t>
            </a:r>
          </a:p>
          <a:p>
            <a:pPr marL="757066" lvl="1" indent="-291179">
              <a:buFont typeface="Arial" panose="020B0604020202020204" pitchFamily="34" charset="0"/>
              <a:buChar char="•"/>
            </a:pPr>
            <a:r>
              <a:rPr lang="en-US" altLang="en-US" sz="2400" dirty="0">
                <a:latin typeface="Arial" charset="0"/>
                <a:cs typeface="Arial" charset="0"/>
              </a:rPr>
              <a:t>MARAD</a:t>
            </a:r>
          </a:p>
          <a:p>
            <a:pPr marL="757066" lvl="1" indent="-291179">
              <a:buFont typeface="Arial" panose="020B0604020202020204" pitchFamily="34" charset="0"/>
              <a:buChar char="•"/>
            </a:pPr>
            <a:r>
              <a:rPr lang="en-US" altLang="en-US" sz="2400" dirty="0">
                <a:latin typeface="Arial" charset="0"/>
                <a:cs typeface="Arial" charset="0"/>
              </a:rPr>
              <a:t>FMC</a:t>
            </a:r>
          </a:p>
          <a:p>
            <a:pPr marL="757066" lvl="1" indent="-291179">
              <a:buFont typeface="Arial" panose="020B0604020202020204" pitchFamily="34" charset="0"/>
              <a:buChar char="•"/>
            </a:pPr>
            <a:r>
              <a:rPr lang="en-US" altLang="en-US" sz="2400" dirty="0">
                <a:latin typeface="Arial" charset="0"/>
                <a:cs typeface="Arial" charset="0"/>
              </a:rPr>
              <a:t>TSA</a:t>
            </a:r>
          </a:p>
          <a:p>
            <a:pPr marL="757066" lvl="1" indent="-291179">
              <a:buFont typeface="Arial" panose="020B0604020202020204" pitchFamily="34" charset="0"/>
              <a:buChar char="•"/>
            </a:pPr>
            <a:r>
              <a:rPr lang="en-US" altLang="en-US" sz="2400" dirty="0">
                <a:latin typeface="Arial" charset="0"/>
                <a:cs typeface="Arial" charset="0"/>
              </a:rPr>
              <a:t>DOE</a:t>
            </a:r>
          </a:p>
          <a:p>
            <a:pPr marL="757066" lvl="1" indent="-291179">
              <a:buFont typeface="Arial" panose="020B0604020202020204" pitchFamily="34" charset="0"/>
              <a:buChar char="•"/>
            </a:pPr>
            <a:r>
              <a:rPr lang="en-US" altLang="en-US" sz="2400" dirty="0">
                <a:latin typeface="Arial" charset="0"/>
                <a:cs typeface="Arial" charset="0"/>
              </a:rPr>
              <a:t>Treasury</a:t>
            </a:r>
          </a:p>
          <a:p>
            <a:pPr marL="757066" lvl="1" indent="-291179">
              <a:buFont typeface="Arial" panose="020B0604020202020204" pitchFamily="34" charset="0"/>
              <a:buChar char="•"/>
            </a:pPr>
            <a:r>
              <a:rPr lang="en-US" altLang="en-US" sz="2400" dirty="0">
                <a:latin typeface="Arial" charset="0"/>
                <a:cs typeface="Arial" charset="0"/>
              </a:rPr>
              <a:t>BTS</a:t>
            </a:r>
          </a:p>
          <a:p>
            <a:pPr marL="757066" lvl="1" indent="-291179">
              <a:buFont typeface="Arial" panose="020B0604020202020204" pitchFamily="34" charset="0"/>
              <a:buChar char="•"/>
            </a:pPr>
            <a:r>
              <a:rPr lang="en-US" altLang="en-US" sz="2400" dirty="0">
                <a:latin typeface="Arial" charset="0"/>
                <a:cs typeface="Arial" charset="0"/>
              </a:rPr>
              <a:t>15 others</a:t>
            </a:r>
          </a:p>
          <a:p>
            <a:endParaRPr lang="en-US" altLang="en-US"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a:defRPr>
                <a:solidFill>
                  <a:schemeClr val="tx1"/>
                </a:solidFill>
                <a:latin typeface="Verdana" pitchFamily="34" charset="0"/>
              </a:defRPr>
            </a:lvl1pPr>
            <a:lvl2pPr marL="742909" indent="-285734" defTabSz="931811">
              <a:defRPr>
                <a:solidFill>
                  <a:schemeClr val="tx1"/>
                </a:solidFill>
                <a:latin typeface="Verdana" pitchFamily="34" charset="0"/>
              </a:defRPr>
            </a:lvl2pPr>
            <a:lvl3pPr marL="1142937" indent="-228587" defTabSz="931811">
              <a:defRPr>
                <a:solidFill>
                  <a:schemeClr val="tx1"/>
                </a:solidFill>
                <a:latin typeface="Verdana" pitchFamily="34" charset="0"/>
              </a:defRPr>
            </a:lvl3pPr>
            <a:lvl4pPr marL="1600111" indent="-228587" defTabSz="931811">
              <a:defRPr>
                <a:solidFill>
                  <a:schemeClr val="tx1"/>
                </a:solidFill>
                <a:latin typeface="Verdana" pitchFamily="34" charset="0"/>
              </a:defRPr>
            </a:lvl4pPr>
            <a:lvl5pPr marL="2057287" indent="-228587" defTabSz="931811">
              <a:defRPr>
                <a:solidFill>
                  <a:schemeClr val="tx1"/>
                </a:solidFill>
                <a:latin typeface="Verdana" pitchFamily="34" charset="0"/>
              </a:defRPr>
            </a:lvl5pPr>
            <a:lvl6pPr marL="2514461" indent="-228587" defTabSz="931811" eaLnBrk="0" fontAlgn="base" hangingPunct="0">
              <a:spcBef>
                <a:spcPct val="0"/>
              </a:spcBef>
              <a:spcAft>
                <a:spcPct val="0"/>
              </a:spcAft>
              <a:defRPr>
                <a:solidFill>
                  <a:schemeClr val="tx1"/>
                </a:solidFill>
                <a:latin typeface="Verdana" pitchFamily="34" charset="0"/>
              </a:defRPr>
            </a:lvl6pPr>
            <a:lvl7pPr marL="2971635" indent="-228587" defTabSz="931811" eaLnBrk="0" fontAlgn="base" hangingPunct="0">
              <a:spcBef>
                <a:spcPct val="0"/>
              </a:spcBef>
              <a:spcAft>
                <a:spcPct val="0"/>
              </a:spcAft>
              <a:defRPr>
                <a:solidFill>
                  <a:schemeClr val="tx1"/>
                </a:solidFill>
                <a:latin typeface="Verdana" pitchFamily="34" charset="0"/>
              </a:defRPr>
            </a:lvl7pPr>
            <a:lvl8pPr marL="3428811" indent="-228587" defTabSz="931811" eaLnBrk="0" fontAlgn="base" hangingPunct="0">
              <a:spcBef>
                <a:spcPct val="0"/>
              </a:spcBef>
              <a:spcAft>
                <a:spcPct val="0"/>
              </a:spcAft>
              <a:defRPr>
                <a:solidFill>
                  <a:schemeClr val="tx1"/>
                </a:solidFill>
                <a:latin typeface="Verdana" pitchFamily="34" charset="0"/>
              </a:defRPr>
            </a:lvl8pPr>
            <a:lvl9pPr marL="3885985" indent="-228587" defTabSz="931811" eaLnBrk="0" fontAlgn="base" hangingPunct="0">
              <a:spcBef>
                <a:spcPct val="0"/>
              </a:spcBef>
              <a:spcAft>
                <a:spcPct val="0"/>
              </a:spcAft>
              <a:defRPr>
                <a:solidFill>
                  <a:schemeClr val="tx1"/>
                </a:solidFill>
                <a:latin typeface="Verdana" pitchFamily="34" charset="0"/>
              </a:defRPr>
            </a:lvl9pPr>
          </a:lstStyle>
          <a:p>
            <a:fld id="{27B6441D-4B98-4A3B-98A6-199E80E054B8}" type="slidenum">
              <a:rPr lang="en-US" altLang="en-US" smtClean="0"/>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a:defRPr>
                <a:solidFill>
                  <a:schemeClr val="tx1"/>
                </a:solidFill>
                <a:latin typeface="Verdana" pitchFamily="34" charset="0"/>
              </a:defRPr>
            </a:lvl1pPr>
            <a:lvl2pPr marL="742909" indent="-285734" defTabSz="931811">
              <a:defRPr>
                <a:solidFill>
                  <a:schemeClr val="tx1"/>
                </a:solidFill>
                <a:latin typeface="Verdana" pitchFamily="34" charset="0"/>
              </a:defRPr>
            </a:lvl2pPr>
            <a:lvl3pPr marL="1142937" indent="-228587" defTabSz="931811">
              <a:defRPr>
                <a:solidFill>
                  <a:schemeClr val="tx1"/>
                </a:solidFill>
                <a:latin typeface="Verdana" pitchFamily="34" charset="0"/>
              </a:defRPr>
            </a:lvl3pPr>
            <a:lvl4pPr marL="1600111" indent="-228587" defTabSz="931811">
              <a:defRPr>
                <a:solidFill>
                  <a:schemeClr val="tx1"/>
                </a:solidFill>
                <a:latin typeface="Verdana" pitchFamily="34" charset="0"/>
              </a:defRPr>
            </a:lvl4pPr>
            <a:lvl5pPr marL="2057287" indent="-228587" defTabSz="931811">
              <a:defRPr>
                <a:solidFill>
                  <a:schemeClr val="tx1"/>
                </a:solidFill>
                <a:latin typeface="Verdana" pitchFamily="34" charset="0"/>
              </a:defRPr>
            </a:lvl5pPr>
            <a:lvl6pPr marL="2514461" indent="-228587" defTabSz="931811" eaLnBrk="0" fontAlgn="base" hangingPunct="0">
              <a:spcBef>
                <a:spcPct val="0"/>
              </a:spcBef>
              <a:spcAft>
                <a:spcPct val="0"/>
              </a:spcAft>
              <a:defRPr>
                <a:solidFill>
                  <a:schemeClr val="tx1"/>
                </a:solidFill>
                <a:latin typeface="Verdana" pitchFamily="34" charset="0"/>
              </a:defRPr>
            </a:lvl6pPr>
            <a:lvl7pPr marL="2971635" indent="-228587" defTabSz="931811" eaLnBrk="0" fontAlgn="base" hangingPunct="0">
              <a:spcBef>
                <a:spcPct val="0"/>
              </a:spcBef>
              <a:spcAft>
                <a:spcPct val="0"/>
              </a:spcAft>
              <a:defRPr>
                <a:solidFill>
                  <a:schemeClr val="tx1"/>
                </a:solidFill>
                <a:latin typeface="Verdana" pitchFamily="34" charset="0"/>
              </a:defRPr>
            </a:lvl7pPr>
            <a:lvl8pPr marL="3428811" indent="-228587" defTabSz="931811" eaLnBrk="0" fontAlgn="base" hangingPunct="0">
              <a:spcBef>
                <a:spcPct val="0"/>
              </a:spcBef>
              <a:spcAft>
                <a:spcPct val="0"/>
              </a:spcAft>
              <a:defRPr>
                <a:solidFill>
                  <a:schemeClr val="tx1"/>
                </a:solidFill>
                <a:latin typeface="Verdana" pitchFamily="34" charset="0"/>
              </a:defRPr>
            </a:lvl8pPr>
            <a:lvl9pPr marL="3885985" indent="-228587" defTabSz="931811" eaLnBrk="0" fontAlgn="base" hangingPunct="0">
              <a:spcBef>
                <a:spcPct val="0"/>
              </a:spcBef>
              <a:spcAft>
                <a:spcPct val="0"/>
              </a:spcAft>
              <a:defRPr>
                <a:solidFill>
                  <a:schemeClr val="tx1"/>
                </a:solidFill>
                <a:latin typeface="Verdana" pitchFamily="34" charset="0"/>
              </a:defRPr>
            </a:lvl9pPr>
          </a:lstStyle>
          <a:p>
            <a:fld id="{ABFBF5F8-5DA4-4602-9D6F-52861528252E}" type="slidenum">
              <a:rPr lang="en-US" altLang="en-US" smtClean="0"/>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B8D84-BB66-40DF-9BC7-EC5EEF911DEA}" type="slidenum">
              <a:rPr lang="en-US" smtClean="0"/>
              <a:t>12</a:t>
            </a:fld>
            <a:endParaRPr lang="en-US"/>
          </a:p>
        </p:txBody>
      </p:sp>
    </p:spTree>
    <p:extLst>
      <p:ext uri="{BB962C8B-B14F-4D97-AF65-F5344CB8AC3E}">
        <p14:creationId xmlns:p14="http://schemas.microsoft.com/office/powerpoint/2010/main" val="2164740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F44B8D84-BB66-40DF-9BC7-EC5EEF911DEA}" type="slidenum">
              <a:rPr lang="en-US" smtClean="0"/>
              <a:t>17</a:t>
            </a:fld>
            <a:endParaRPr lang="en-US"/>
          </a:p>
        </p:txBody>
      </p:sp>
    </p:spTree>
    <p:extLst>
      <p:ext uri="{BB962C8B-B14F-4D97-AF65-F5344CB8AC3E}">
        <p14:creationId xmlns:p14="http://schemas.microsoft.com/office/powerpoint/2010/main" val="2982907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54771"/>
                </a:solidFill>
                <a:latin typeface="Franklin Gothic Medium" panose="020B06030201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718300" y="6061797"/>
            <a:ext cx="2133600" cy="365125"/>
          </a:xfrm>
          <a:prstGeom prst="rect">
            <a:avLst/>
          </a:prstGeom>
        </p:spPr>
        <p:txBody>
          <a:bodyPr/>
          <a:lstStyle/>
          <a:p>
            <a:fld id="{B13F04AC-DC52-47F2-8368-53AFAE899AE9}" type="slidenum">
              <a:rPr lang="en-US" smtClean="0"/>
              <a:t>‹#›</a:t>
            </a:fld>
            <a:endParaRPr lang="en-US" dirty="0"/>
          </a:p>
        </p:txBody>
      </p:sp>
      <p:sp>
        <p:nvSpPr>
          <p:cNvPr id="7" name="Rectangle 6"/>
          <p:cNvSpPr/>
          <p:nvPr userDrawn="1"/>
        </p:nvSpPr>
        <p:spPr>
          <a:xfrm>
            <a:off x="0" y="5638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6718300" y="606179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3F04AC-DC52-47F2-8368-53AFAE899AE9}"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 y="5715000"/>
            <a:ext cx="2133600" cy="1058819"/>
          </a:xfrm>
          <a:prstGeom prst="rect">
            <a:avLst/>
          </a:prstGeom>
        </p:spPr>
      </p:pic>
      <p:sp>
        <p:nvSpPr>
          <p:cNvPr id="10" name="Chevron 9"/>
          <p:cNvSpPr/>
          <p:nvPr userDrawn="1"/>
        </p:nvSpPr>
        <p:spPr>
          <a:xfrm>
            <a:off x="2590800" y="6094004"/>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Maritime</a:t>
            </a:r>
            <a:r>
              <a:rPr lang="en-US" sz="900" b="1" baseline="0" dirty="0">
                <a:solidFill>
                  <a:srgbClr val="254771"/>
                </a:solidFill>
              </a:rPr>
              <a:t> Nation</a:t>
            </a:r>
            <a:endParaRPr lang="en-US" sz="900" b="1" dirty="0">
              <a:solidFill>
                <a:srgbClr val="254771"/>
              </a:solidFill>
            </a:endParaRPr>
          </a:p>
        </p:txBody>
      </p:sp>
      <p:sp>
        <p:nvSpPr>
          <p:cNvPr id="11" name="Chevron 10"/>
          <p:cNvSpPr/>
          <p:nvPr userDrawn="1"/>
        </p:nvSpPr>
        <p:spPr>
          <a:xfrm>
            <a:off x="3890433" y="6097995"/>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Organization</a:t>
            </a:r>
          </a:p>
        </p:txBody>
      </p:sp>
      <p:sp>
        <p:nvSpPr>
          <p:cNvPr id="12" name="Chevron 11"/>
          <p:cNvSpPr/>
          <p:nvPr userDrawn="1"/>
        </p:nvSpPr>
        <p:spPr>
          <a:xfrm>
            <a:off x="5190066" y="6094003"/>
            <a:ext cx="1295400" cy="300809"/>
          </a:xfrm>
          <a:prstGeom prst="chevron">
            <a:avLst/>
          </a:prstGeom>
          <a:solidFill>
            <a:srgbClr val="D3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254771"/>
                </a:solidFill>
              </a:rPr>
              <a:t>Teams</a:t>
            </a:r>
          </a:p>
        </p:txBody>
      </p:sp>
      <p:sp>
        <p:nvSpPr>
          <p:cNvPr id="13" name="Chevron 12"/>
          <p:cNvSpPr/>
          <p:nvPr userDrawn="1"/>
        </p:nvSpPr>
        <p:spPr>
          <a:xfrm>
            <a:off x="6489700" y="6094002"/>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Conclusion</a:t>
            </a:r>
          </a:p>
        </p:txBody>
      </p:sp>
      <p:sp>
        <p:nvSpPr>
          <p:cNvPr id="14" name="Rectangle 13"/>
          <p:cNvSpPr/>
          <p:nvPr userDrawn="1"/>
        </p:nvSpPr>
        <p:spPr>
          <a:xfrm>
            <a:off x="5715" y="5632054"/>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4866" y="5713435"/>
            <a:ext cx="1097280" cy="1097280"/>
          </a:xfrm>
          <a:prstGeom prst="rect">
            <a:avLst/>
          </a:prstGeom>
        </p:spPr>
      </p:pic>
      <p:sp>
        <p:nvSpPr>
          <p:cNvPr id="16" name="Chevron 9"/>
          <p:cNvSpPr/>
          <p:nvPr userDrawn="1"/>
        </p:nvSpPr>
        <p:spPr>
          <a:xfrm>
            <a:off x="3244215" y="6060079"/>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Organization</a:t>
            </a:r>
            <a:r>
              <a:rPr lang="en-US" sz="900" b="1" baseline="0" dirty="0">
                <a:solidFill>
                  <a:srgbClr val="254771"/>
                </a:solidFill>
              </a:rPr>
              <a:t> </a:t>
            </a:r>
            <a:endParaRPr lang="en-US" sz="900" b="1" dirty="0">
              <a:solidFill>
                <a:srgbClr val="254771"/>
              </a:solidFill>
            </a:endParaRPr>
          </a:p>
        </p:txBody>
      </p:sp>
      <p:sp>
        <p:nvSpPr>
          <p:cNvPr id="17" name="Chevron 9"/>
          <p:cNvSpPr/>
          <p:nvPr userDrawn="1"/>
        </p:nvSpPr>
        <p:spPr>
          <a:xfrm>
            <a:off x="1600200" y="6073967"/>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Maritime</a:t>
            </a:r>
            <a:r>
              <a:rPr lang="en-US" sz="1100" b="1" baseline="0" dirty="0">
                <a:solidFill>
                  <a:srgbClr val="254771"/>
                </a:solidFill>
              </a:rPr>
              <a:t> Nation</a:t>
            </a:r>
            <a:endParaRPr lang="en-US" sz="1100" b="1" dirty="0">
              <a:solidFill>
                <a:srgbClr val="254771"/>
              </a:solidFill>
            </a:endParaRPr>
          </a:p>
        </p:txBody>
      </p:sp>
      <p:sp>
        <p:nvSpPr>
          <p:cNvPr id="18" name="Chevron 9"/>
          <p:cNvSpPr/>
          <p:nvPr userDrawn="1"/>
        </p:nvSpPr>
        <p:spPr>
          <a:xfrm>
            <a:off x="4888230" y="6069208"/>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Teams</a:t>
            </a:r>
          </a:p>
        </p:txBody>
      </p:sp>
      <p:sp>
        <p:nvSpPr>
          <p:cNvPr id="19" name="Chevron 9"/>
          <p:cNvSpPr/>
          <p:nvPr userDrawn="1"/>
        </p:nvSpPr>
        <p:spPr>
          <a:xfrm>
            <a:off x="6513195" y="6078337"/>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Conclusion</a:t>
            </a:r>
          </a:p>
        </p:txBody>
      </p:sp>
    </p:spTree>
    <p:extLst>
      <p:ext uri="{BB962C8B-B14F-4D97-AF65-F5344CB8AC3E}">
        <p14:creationId xmlns:p14="http://schemas.microsoft.com/office/powerpoint/2010/main" val="388843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718300" y="6061797"/>
            <a:ext cx="2133600" cy="365125"/>
          </a:xfrm>
          <a:prstGeom prst="rect">
            <a:avLst/>
          </a:prstGeom>
        </p:spPr>
        <p:txBody>
          <a:bodyPr/>
          <a:lstStyle/>
          <a:p>
            <a:fld id="{B13F04AC-DC52-47F2-8368-53AFAE899AE9}" type="slidenum">
              <a:rPr lang="en-US" smtClean="0"/>
              <a:t>‹#›</a:t>
            </a:fld>
            <a:endParaRPr lang="en-US"/>
          </a:p>
        </p:txBody>
      </p:sp>
      <p:sp>
        <p:nvSpPr>
          <p:cNvPr id="7" name="Rectangle 6"/>
          <p:cNvSpPr/>
          <p:nvPr userDrawn="1"/>
        </p:nvSpPr>
        <p:spPr>
          <a:xfrm>
            <a:off x="0" y="5638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6718300" y="606179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3F04AC-DC52-47F2-8368-53AFAE899AE9}"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 y="5715000"/>
            <a:ext cx="2133600" cy="1058819"/>
          </a:xfrm>
          <a:prstGeom prst="rect">
            <a:avLst/>
          </a:prstGeom>
        </p:spPr>
      </p:pic>
      <p:sp>
        <p:nvSpPr>
          <p:cNvPr id="10" name="Chevron 9"/>
          <p:cNvSpPr/>
          <p:nvPr userDrawn="1"/>
        </p:nvSpPr>
        <p:spPr>
          <a:xfrm>
            <a:off x="2590800" y="6094004"/>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Maritime</a:t>
            </a:r>
            <a:r>
              <a:rPr lang="en-US" sz="900" b="1" baseline="0" dirty="0">
                <a:solidFill>
                  <a:srgbClr val="254771"/>
                </a:solidFill>
              </a:rPr>
              <a:t> Nation</a:t>
            </a:r>
            <a:endParaRPr lang="en-US" sz="900" b="1" dirty="0">
              <a:solidFill>
                <a:srgbClr val="254771"/>
              </a:solidFill>
            </a:endParaRPr>
          </a:p>
        </p:txBody>
      </p:sp>
      <p:sp>
        <p:nvSpPr>
          <p:cNvPr id="11" name="Chevron 10"/>
          <p:cNvSpPr/>
          <p:nvPr userDrawn="1"/>
        </p:nvSpPr>
        <p:spPr>
          <a:xfrm>
            <a:off x="3890433" y="6097995"/>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Organization</a:t>
            </a:r>
          </a:p>
        </p:txBody>
      </p:sp>
      <p:sp>
        <p:nvSpPr>
          <p:cNvPr id="12" name="Chevron 11"/>
          <p:cNvSpPr/>
          <p:nvPr userDrawn="1"/>
        </p:nvSpPr>
        <p:spPr>
          <a:xfrm>
            <a:off x="5190066" y="6094003"/>
            <a:ext cx="1295400" cy="300809"/>
          </a:xfrm>
          <a:prstGeom prst="chevron">
            <a:avLst/>
          </a:prstGeom>
          <a:solidFill>
            <a:srgbClr val="D3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254771"/>
                </a:solidFill>
              </a:rPr>
              <a:t>Teams</a:t>
            </a:r>
          </a:p>
        </p:txBody>
      </p:sp>
      <p:sp>
        <p:nvSpPr>
          <p:cNvPr id="13" name="Chevron 12"/>
          <p:cNvSpPr/>
          <p:nvPr userDrawn="1"/>
        </p:nvSpPr>
        <p:spPr>
          <a:xfrm>
            <a:off x="6489700" y="6094002"/>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Contact</a:t>
            </a:r>
          </a:p>
        </p:txBody>
      </p:sp>
      <p:sp>
        <p:nvSpPr>
          <p:cNvPr id="14" name="Chevron 13"/>
          <p:cNvSpPr/>
          <p:nvPr userDrawn="1"/>
        </p:nvSpPr>
        <p:spPr>
          <a:xfrm>
            <a:off x="6485466" y="6094002"/>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Conclusion</a:t>
            </a:r>
          </a:p>
        </p:txBody>
      </p:sp>
      <p:sp>
        <p:nvSpPr>
          <p:cNvPr id="15" name="Rectangle 14"/>
          <p:cNvSpPr/>
          <p:nvPr userDrawn="1"/>
        </p:nvSpPr>
        <p:spPr>
          <a:xfrm>
            <a:off x="0" y="5638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016" y="5684860"/>
            <a:ext cx="1097280" cy="1097280"/>
          </a:xfrm>
          <a:prstGeom prst="rect">
            <a:avLst/>
          </a:prstGeom>
        </p:spPr>
      </p:pic>
      <p:sp>
        <p:nvSpPr>
          <p:cNvPr id="17" name="Chevron 9"/>
          <p:cNvSpPr/>
          <p:nvPr userDrawn="1"/>
        </p:nvSpPr>
        <p:spPr>
          <a:xfrm>
            <a:off x="3301365" y="6031504"/>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Organization</a:t>
            </a:r>
            <a:r>
              <a:rPr lang="en-US" sz="900" b="1" baseline="0" dirty="0">
                <a:solidFill>
                  <a:srgbClr val="254771"/>
                </a:solidFill>
              </a:rPr>
              <a:t> </a:t>
            </a:r>
            <a:endParaRPr lang="en-US" sz="900" b="1" dirty="0">
              <a:solidFill>
                <a:srgbClr val="254771"/>
              </a:solidFill>
            </a:endParaRPr>
          </a:p>
        </p:txBody>
      </p:sp>
      <p:sp>
        <p:nvSpPr>
          <p:cNvPr id="18" name="Chevron 9"/>
          <p:cNvSpPr/>
          <p:nvPr userDrawn="1"/>
        </p:nvSpPr>
        <p:spPr>
          <a:xfrm>
            <a:off x="1657350" y="6045392"/>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Maritime</a:t>
            </a:r>
            <a:r>
              <a:rPr lang="en-US" sz="1100" b="1" baseline="0" dirty="0">
                <a:solidFill>
                  <a:srgbClr val="254771"/>
                </a:solidFill>
              </a:rPr>
              <a:t> Nation</a:t>
            </a:r>
            <a:endParaRPr lang="en-US" sz="1100" b="1" dirty="0">
              <a:solidFill>
                <a:srgbClr val="254771"/>
              </a:solidFill>
            </a:endParaRPr>
          </a:p>
        </p:txBody>
      </p:sp>
      <p:sp>
        <p:nvSpPr>
          <p:cNvPr id="19" name="Chevron 9"/>
          <p:cNvSpPr/>
          <p:nvPr userDrawn="1"/>
        </p:nvSpPr>
        <p:spPr>
          <a:xfrm>
            <a:off x="4945380" y="6040633"/>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Teams</a:t>
            </a:r>
          </a:p>
        </p:txBody>
      </p:sp>
      <p:sp>
        <p:nvSpPr>
          <p:cNvPr id="20" name="Chevron 9"/>
          <p:cNvSpPr/>
          <p:nvPr userDrawn="1"/>
        </p:nvSpPr>
        <p:spPr>
          <a:xfrm>
            <a:off x="6570345" y="6049762"/>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Conclusion</a:t>
            </a:r>
          </a:p>
        </p:txBody>
      </p:sp>
    </p:spTree>
    <p:extLst>
      <p:ext uri="{BB962C8B-B14F-4D97-AF65-F5344CB8AC3E}">
        <p14:creationId xmlns:p14="http://schemas.microsoft.com/office/powerpoint/2010/main" val="391329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718300" y="6061797"/>
            <a:ext cx="2133600" cy="365125"/>
          </a:xfrm>
          <a:prstGeom prst="rect">
            <a:avLst/>
          </a:prstGeom>
        </p:spPr>
        <p:txBody>
          <a:bodyPr/>
          <a:lstStyle/>
          <a:p>
            <a:fld id="{B13F04AC-DC52-47F2-8368-53AFAE899AE9}" type="slidenum">
              <a:rPr lang="en-US" smtClean="0"/>
              <a:t>‹#›</a:t>
            </a:fld>
            <a:endParaRPr lang="en-US"/>
          </a:p>
        </p:txBody>
      </p:sp>
      <p:sp>
        <p:nvSpPr>
          <p:cNvPr id="7" name="Rectangle 6"/>
          <p:cNvSpPr/>
          <p:nvPr userDrawn="1"/>
        </p:nvSpPr>
        <p:spPr>
          <a:xfrm>
            <a:off x="0" y="5638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6718300" y="606179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3F04AC-DC52-47F2-8368-53AFAE899AE9}"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 y="5715000"/>
            <a:ext cx="2133600" cy="1058819"/>
          </a:xfrm>
          <a:prstGeom prst="rect">
            <a:avLst/>
          </a:prstGeom>
        </p:spPr>
      </p:pic>
      <p:sp>
        <p:nvSpPr>
          <p:cNvPr id="10" name="Chevron 9"/>
          <p:cNvSpPr/>
          <p:nvPr userDrawn="1"/>
        </p:nvSpPr>
        <p:spPr>
          <a:xfrm>
            <a:off x="2590800" y="6094004"/>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Maritime</a:t>
            </a:r>
            <a:r>
              <a:rPr lang="en-US" sz="900" b="1" baseline="0" dirty="0">
                <a:solidFill>
                  <a:srgbClr val="254771"/>
                </a:solidFill>
              </a:rPr>
              <a:t> Nation</a:t>
            </a:r>
            <a:endParaRPr lang="en-US" sz="900" b="1" dirty="0">
              <a:solidFill>
                <a:srgbClr val="254771"/>
              </a:solidFill>
            </a:endParaRPr>
          </a:p>
        </p:txBody>
      </p:sp>
      <p:sp>
        <p:nvSpPr>
          <p:cNvPr id="11" name="Chevron 10"/>
          <p:cNvSpPr/>
          <p:nvPr userDrawn="1"/>
        </p:nvSpPr>
        <p:spPr>
          <a:xfrm>
            <a:off x="3890433" y="6097995"/>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Organization</a:t>
            </a:r>
          </a:p>
        </p:txBody>
      </p:sp>
      <p:sp>
        <p:nvSpPr>
          <p:cNvPr id="12" name="Chevron 11"/>
          <p:cNvSpPr/>
          <p:nvPr userDrawn="1"/>
        </p:nvSpPr>
        <p:spPr>
          <a:xfrm>
            <a:off x="5190066" y="6094003"/>
            <a:ext cx="1295400" cy="300809"/>
          </a:xfrm>
          <a:prstGeom prst="chevron">
            <a:avLst/>
          </a:prstGeom>
          <a:solidFill>
            <a:srgbClr val="D3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254771"/>
                </a:solidFill>
              </a:rPr>
              <a:t>Teams</a:t>
            </a:r>
          </a:p>
        </p:txBody>
      </p:sp>
      <p:sp>
        <p:nvSpPr>
          <p:cNvPr id="13" name="Chevron 12"/>
          <p:cNvSpPr/>
          <p:nvPr userDrawn="1"/>
        </p:nvSpPr>
        <p:spPr>
          <a:xfrm>
            <a:off x="6489700" y="6094002"/>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Contact</a:t>
            </a:r>
          </a:p>
        </p:txBody>
      </p:sp>
      <p:sp>
        <p:nvSpPr>
          <p:cNvPr id="14" name="Chevron 13"/>
          <p:cNvSpPr/>
          <p:nvPr userDrawn="1"/>
        </p:nvSpPr>
        <p:spPr>
          <a:xfrm>
            <a:off x="6485466" y="6094002"/>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Conclusion</a:t>
            </a:r>
          </a:p>
        </p:txBody>
      </p:sp>
      <p:sp>
        <p:nvSpPr>
          <p:cNvPr id="15" name="Rectangle 14"/>
          <p:cNvSpPr/>
          <p:nvPr userDrawn="1"/>
        </p:nvSpPr>
        <p:spPr>
          <a:xfrm>
            <a:off x="0" y="5638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016" y="5684860"/>
            <a:ext cx="1097280" cy="1097280"/>
          </a:xfrm>
          <a:prstGeom prst="rect">
            <a:avLst/>
          </a:prstGeom>
        </p:spPr>
      </p:pic>
      <p:sp>
        <p:nvSpPr>
          <p:cNvPr id="17" name="Chevron 9"/>
          <p:cNvSpPr/>
          <p:nvPr userDrawn="1"/>
        </p:nvSpPr>
        <p:spPr>
          <a:xfrm>
            <a:off x="3301365" y="6031504"/>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Organization</a:t>
            </a:r>
            <a:r>
              <a:rPr lang="en-US" sz="900" b="1" baseline="0" dirty="0">
                <a:solidFill>
                  <a:srgbClr val="254771"/>
                </a:solidFill>
              </a:rPr>
              <a:t> </a:t>
            </a:r>
            <a:endParaRPr lang="en-US" sz="900" b="1" dirty="0">
              <a:solidFill>
                <a:srgbClr val="254771"/>
              </a:solidFill>
            </a:endParaRPr>
          </a:p>
        </p:txBody>
      </p:sp>
      <p:sp>
        <p:nvSpPr>
          <p:cNvPr id="18" name="Chevron 9"/>
          <p:cNvSpPr/>
          <p:nvPr userDrawn="1"/>
        </p:nvSpPr>
        <p:spPr>
          <a:xfrm>
            <a:off x="1657350" y="6045392"/>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Maritime</a:t>
            </a:r>
            <a:r>
              <a:rPr lang="en-US" sz="1100" b="1" baseline="0" dirty="0">
                <a:solidFill>
                  <a:srgbClr val="254771"/>
                </a:solidFill>
              </a:rPr>
              <a:t> Nation</a:t>
            </a:r>
            <a:endParaRPr lang="en-US" sz="1100" b="1" dirty="0">
              <a:solidFill>
                <a:srgbClr val="254771"/>
              </a:solidFill>
            </a:endParaRPr>
          </a:p>
        </p:txBody>
      </p:sp>
      <p:sp>
        <p:nvSpPr>
          <p:cNvPr id="19" name="Chevron 9"/>
          <p:cNvSpPr/>
          <p:nvPr userDrawn="1"/>
        </p:nvSpPr>
        <p:spPr>
          <a:xfrm>
            <a:off x="4945380" y="6040633"/>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Teams</a:t>
            </a:r>
          </a:p>
        </p:txBody>
      </p:sp>
      <p:sp>
        <p:nvSpPr>
          <p:cNvPr id="20" name="Chevron 9"/>
          <p:cNvSpPr/>
          <p:nvPr userDrawn="1"/>
        </p:nvSpPr>
        <p:spPr>
          <a:xfrm>
            <a:off x="6570345" y="6049762"/>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Conclusion</a:t>
            </a:r>
          </a:p>
        </p:txBody>
      </p:sp>
    </p:spTree>
    <p:extLst>
      <p:ext uri="{BB962C8B-B14F-4D97-AF65-F5344CB8AC3E}">
        <p14:creationId xmlns:p14="http://schemas.microsoft.com/office/powerpoint/2010/main" val="124842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718300" y="6061797"/>
            <a:ext cx="2133600" cy="365125"/>
          </a:xfrm>
          <a:prstGeom prst="rect">
            <a:avLst/>
          </a:prstGeom>
        </p:spPr>
        <p:txBody>
          <a:bodyPr/>
          <a:lstStyle/>
          <a:p>
            <a:fld id="{B13F04AC-DC52-47F2-8368-53AFAE899AE9}" type="slidenum">
              <a:rPr lang="en-US" smtClean="0"/>
              <a:t>‹#›</a:t>
            </a:fld>
            <a:endParaRPr lang="en-US"/>
          </a:p>
        </p:txBody>
      </p:sp>
      <p:sp>
        <p:nvSpPr>
          <p:cNvPr id="7" name="Rectangle 6"/>
          <p:cNvSpPr/>
          <p:nvPr userDrawn="1"/>
        </p:nvSpPr>
        <p:spPr>
          <a:xfrm>
            <a:off x="0" y="5638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6718300" y="606179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3F04AC-DC52-47F2-8368-53AFAE899AE9}" type="slidenum">
              <a:rPr lang="en-US" smtClean="0"/>
              <a:pPr/>
              <a:t>‹#›</a:t>
            </a:fld>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016" y="5684860"/>
            <a:ext cx="1097280" cy="1097280"/>
          </a:xfrm>
          <a:prstGeom prst="rect">
            <a:avLst/>
          </a:prstGeom>
        </p:spPr>
      </p:pic>
      <p:sp>
        <p:nvSpPr>
          <p:cNvPr id="17" name="Chevron 9"/>
          <p:cNvSpPr/>
          <p:nvPr userDrawn="1"/>
        </p:nvSpPr>
        <p:spPr>
          <a:xfrm>
            <a:off x="3301365" y="6031504"/>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Organization</a:t>
            </a:r>
            <a:r>
              <a:rPr lang="en-US" sz="900" b="1" baseline="0" dirty="0">
                <a:solidFill>
                  <a:srgbClr val="254771"/>
                </a:solidFill>
              </a:rPr>
              <a:t> </a:t>
            </a:r>
            <a:endParaRPr lang="en-US" sz="900" b="1" dirty="0">
              <a:solidFill>
                <a:srgbClr val="254771"/>
              </a:solidFill>
            </a:endParaRPr>
          </a:p>
        </p:txBody>
      </p:sp>
      <p:sp>
        <p:nvSpPr>
          <p:cNvPr id="20" name="Chevron 9"/>
          <p:cNvSpPr/>
          <p:nvPr userDrawn="1"/>
        </p:nvSpPr>
        <p:spPr>
          <a:xfrm>
            <a:off x="1657350" y="6045392"/>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Maritime</a:t>
            </a:r>
            <a:r>
              <a:rPr lang="en-US" sz="1100" b="1" baseline="0" dirty="0">
                <a:solidFill>
                  <a:srgbClr val="254771"/>
                </a:solidFill>
              </a:rPr>
              <a:t> Nation</a:t>
            </a:r>
            <a:endParaRPr lang="en-US" sz="1100" b="1" dirty="0">
              <a:solidFill>
                <a:srgbClr val="254771"/>
              </a:solidFill>
            </a:endParaRPr>
          </a:p>
        </p:txBody>
      </p:sp>
      <p:sp>
        <p:nvSpPr>
          <p:cNvPr id="21" name="Chevron 9"/>
          <p:cNvSpPr/>
          <p:nvPr userDrawn="1"/>
        </p:nvSpPr>
        <p:spPr>
          <a:xfrm>
            <a:off x="4945380" y="6040633"/>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Teams</a:t>
            </a:r>
          </a:p>
        </p:txBody>
      </p:sp>
      <p:sp>
        <p:nvSpPr>
          <p:cNvPr id="22" name="Chevron 9"/>
          <p:cNvSpPr/>
          <p:nvPr userDrawn="1"/>
        </p:nvSpPr>
        <p:spPr>
          <a:xfrm>
            <a:off x="6570345" y="6049762"/>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Conclusion</a:t>
            </a:r>
          </a:p>
        </p:txBody>
      </p:sp>
    </p:spTree>
    <p:extLst>
      <p:ext uri="{BB962C8B-B14F-4D97-AF65-F5344CB8AC3E}">
        <p14:creationId xmlns:p14="http://schemas.microsoft.com/office/powerpoint/2010/main" val="2438772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718300" y="6061797"/>
            <a:ext cx="2133600" cy="365125"/>
          </a:xfrm>
          <a:prstGeom prst="rect">
            <a:avLst/>
          </a:prstGeom>
        </p:spPr>
        <p:txBody>
          <a:bodyPr/>
          <a:lstStyle/>
          <a:p>
            <a:fld id="{B13F04AC-DC52-47F2-8368-53AFAE899AE9}" type="slidenum">
              <a:rPr lang="en-US" smtClean="0"/>
              <a:t>‹#›</a:t>
            </a:fld>
            <a:endParaRPr lang="en-US"/>
          </a:p>
        </p:txBody>
      </p:sp>
      <p:sp>
        <p:nvSpPr>
          <p:cNvPr id="8" name="Slide Number Placeholder 5"/>
          <p:cNvSpPr txBox="1">
            <a:spLocks/>
          </p:cNvSpPr>
          <p:nvPr userDrawn="1"/>
        </p:nvSpPr>
        <p:spPr>
          <a:xfrm>
            <a:off x="6718300" y="606179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3F04AC-DC52-47F2-8368-53AFAE899AE9}" type="slidenum">
              <a:rPr lang="en-US" smtClean="0"/>
              <a:pPr/>
              <a:t>‹#›</a:t>
            </a:fld>
            <a:endParaRPr lang="en-US" dirty="0"/>
          </a:p>
        </p:txBody>
      </p:sp>
      <p:sp>
        <p:nvSpPr>
          <p:cNvPr id="10" name="Chevron 9"/>
          <p:cNvSpPr/>
          <p:nvPr userDrawn="1"/>
        </p:nvSpPr>
        <p:spPr>
          <a:xfrm>
            <a:off x="2590800" y="6094004"/>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Maritime</a:t>
            </a:r>
            <a:r>
              <a:rPr lang="en-US" sz="900" b="1" baseline="0" dirty="0">
                <a:solidFill>
                  <a:srgbClr val="254771"/>
                </a:solidFill>
              </a:rPr>
              <a:t> Nation</a:t>
            </a:r>
            <a:endParaRPr lang="en-US" sz="900" b="1" dirty="0">
              <a:solidFill>
                <a:srgbClr val="254771"/>
              </a:solidFill>
            </a:endParaRPr>
          </a:p>
        </p:txBody>
      </p:sp>
      <p:sp>
        <p:nvSpPr>
          <p:cNvPr id="11" name="Chevron 10"/>
          <p:cNvSpPr/>
          <p:nvPr userDrawn="1"/>
        </p:nvSpPr>
        <p:spPr>
          <a:xfrm>
            <a:off x="3890433" y="6097995"/>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Organization</a:t>
            </a:r>
          </a:p>
        </p:txBody>
      </p:sp>
      <p:sp>
        <p:nvSpPr>
          <p:cNvPr id="12" name="Chevron 11"/>
          <p:cNvSpPr/>
          <p:nvPr userDrawn="1"/>
        </p:nvSpPr>
        <p:spPr>
          <a:xfrm>
            <a:off x="5190066" y="6094003"/>
            <a:ext cx="1295400" cy="300809"/>
          </a:xfrm>
          <a:prstGeom prst="chevron">
            <a:avLst/>
          </a:prstGeom>
          <a:solidFill>
            <a:srgbClr val="D3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254771"/>
                </a:solidFill>
              </a:rPr>
              <a:t>Teams</a:t>
            </a:r>
          </a:p>
        </p:txBody>
      </p:sp>
      <p:sp>
        <p:nvSpPr>
          <p:cNvPr id="13" name="Chevron 12"/>
          <p:cNvSpPr/>
          <p:nvPr userDrawn="1"/>
        </p:nvSpPr>
        <p:spPr>
          <a:xfrm>
            <a:off x="6489700" y="6094002"/>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Contact</a:t>
            </a:r>
          </a:p>
        </p:txBody>
      </p:sp>
      <p:sp>
        <p:nvSpPr>
          <p:cNvPr id="14" name="Chevron 13"/>
          <p:cNvSpPr/>
          <p:nvPr userDrawn="1"/>
        </p:nvSpPr>
        <p:spPr>
          <a:xfrm>
            <a:off x="6485466" y="6094002"/>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Conclusion</a:t>
            </a:r>
          </a:p>
        </p:txBody>
      </p:sp>
      <p:sp>
        <p:nvSpPr>
          <p:cNvPr id="17" name="Rectangle 16"/>
          <p:cNvSpPr/>
          <p:nvPr userDrawn="1"/>
        </p:nvSpPr>
        <p:spPr>
          <a:xfrm>
            <a:off x="0" y="5638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016" y="5684860"/>
            <a:ext cx="1097280" cy="1097280"/>
          </a:xfrm>
          <a:prstGeom prst="rect">
            <a:avLst/>
          </a:prstGeom>
        </p:spPr>
      </p:pic>
      <p:sp>
        <p:nvSpPr>
          <p:cNvPr id="19" name="Chevron 9"/>
          <p:cNvSpPr/>
          <p:nvPr userDrawn="1"/>
        </p:nvSpPr>
        <p:spPr>
          <a:xfrm>
            <a:off x="3301365" y="6031504"/>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Organization</a:t>
            </a:r>
            <a:r>
              <a:rPr lang="en-US" sz="900" b="1" baseline="0" dirty="0">
                <a:solidFill>
                  <a:srgbClr val="254771"/>
                </a:solidFill>
              </a:rPr>
              <a:t> </a:t>
            </a:r>
            <a:endParaRPr lang="en-US" sz="900" b="1" dirty="0">
              <a:solidFill>
                <a:srgbClr val="254771"/>
              </a:solidFill>
            </a:endParaRPr>
          </a:p>
        </p:txBody>
      </p:sp>
      <p:sp>
        <p:nvSpPr>
          <p:cNvPr id="20" name="Chevron 9"/>
          <p:cNvSpPr/>
          <p:nvPr userDrawn="1"/>
        </p:nvSpPr>
        <p:spPr>
          <a:xfrm>
            <a:off x="1657350" y="6045392"/>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Maritime</a:t>
            </a:r>
            <a:r>
              <a:rPr lang="en-US" sz="1100" b="1" baseline="0" dirty="0">
                <a:solidFill>
                  <a:srgbClr val="254771"/>
                </a:solidFill>
              </a:rPr>
              <a:t> Nation</a:t>
            </a:r>
            <a:endParaRPr lang="en-US" sz="1100" b="1" dirty="0">
              <a:solidFill>
                <a:srgbClr val="254771"/>
              </a:solidFill>
            </a:endParaRPr>
          </a:p>
        </p:txBody>
      </p:sp>
      <p:sp>
        <p:nvSpPr>
          <p:cNvPr id="21" name="Chevron 9"/>
          <p:cNvSpPr/>
          <p:nvPr userDrawn="1"/>
        </p:nvSpPr>
        <p:spPr>
          <a:xfrm>
            <a:off x="4945380" y="6040633"/>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Teams</a:t>
            </a:r>
          </a:p>
        </p:txBody>
      </p:sp>
      <p:sp>
        <p:nvSpPr>
          <p:cNvPr id="22" name="Chevron 9"/>
          <p:cNvSpPr/>
          <p:nvPr userDrawn="1"/>
        </p:nvSpPr>
        <p:spPr>
          <a:xfrm>
            <a:off x="6570345" y="6049762"/>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Conclusion</a:t>
            </a:r>
          </a:p>
        </p:txBody>
      </p:sp>
    </p:spTree>
    <p:extLst>
      <p:ext uri="{BB962C8B-B14F-4D97-AF65-F5344CB8AC3E}">
        <p14:creationId xmlns:p14="http://schemas.microsoft.com/office/powerpoint/2010/main" val="166868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718300" y="6061797"/>
            <a:ext cx="2133600" cy="365125"/>
          </a:xfrm>
          <a:prstGeom prst="rect">
            <a:avLst/>
          </a:prstGeom>
        </p:spPr>
        <p:txBody>
          <a:bodyPr/>
          <a:lstStyle/>
          <a:p>
            <a:fld id="{B13F04AC-DC52-47F2-8368-53AFAE899AE9}" type="slidenum">
              <a:rPr lang="en-US" smtClean="0"/>
              <a:t>‹#›</a:t>
            </a:fld>
            <a:endParaRPr lang="en-US"/>
          </a:p>
        </p:txBody>
      </p:sp>
      <p:sp>
        <p:nvSpPr>
          <p:cNvPr id="8" name="Rectangle 7"/>
          <p:cNvSpPr/>
          <p:nvPr userDrawn="1"/>
        </p:nvSpPr>
        <p:spPr>
          <a:xfrm>
            <a:off x="0" y="5638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txBox="1">
            <a:spLocks/>
          </p:cNvSpPr>
          <p:nvPr userDrawn="1"/>
        </p:nvSpPr>
        <p:spPr>
          <a:xfrm>
            <a:off x="6718300" y="606179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3F04AC-DC52-47F2-8368-53AFAE899AE9}"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 y="5715000"/>
            <a:ext cx="2133600" cy="1058819"/>
          </a:xfrm>
          <a:prstGeom prst="rect">
            <a:avLst/>
          </a:prstGeom>
        </p:spPr>
      </p:pic>
      <p:sp>
        <p:nvSpPr>
          <p:cNvPr id="11" name="Chevron 10"/>
          <p:cNvSpPr/>
          <p:nvPr userDrawn="1"/>
        </p:nvSpPr>
        <p:spPr>
          <a:xfrm>
            <a:off x="2590800" y="6094004"/>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Maritime</a:t>
            </a:r>
            <a:r>
              <a:rPr lang="en-US" sz="900" b="1" baseline="0" dirty="0">
                <a:solidFill>
                  <a:srgbClr val="254771"/>
                </a:solidFill>
              </a:rPr>
              <a:t> Nation</a:t>
            </a:r>
            <a:endParaRPr lang="en-US" sz="900" b="1" dirty="0">
              <a:solidFill>
                <a:srgbClr val="254771"/>
              </a:solidFill>
            </a:endParaRPr>
          </a:p>
        </p:txBody>
      </p:sp>
      <p:sp>
        <p:nvSpPr>
          <p:cNvPr id="12" name="Chevron 11"/>
          <p:cNvSpPr/>
          <p:nvPr userDrawn="1"/>
        </p:nvSpPr>
        <p:spPr>
          <a:xfrm>
            <a:off x="3890433" y="6097995"/>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Organization</a:t>
            </a:r>
          </a:p>
        </p:txBody>
      </p:sp>
      <p:sp>
        <p:nvSpPr>
          <p:cNvPr id="13" name="Chevron 12"/>
          <p:cNvSpPr/>
          <p:nvPr userDrawn="1"/>
        </p:nvSpPr>
        <p:spPr>
          <a:xfrm>
            <a:off x="5190066" y="6094003"/>
            <a:ext cx="1295400" cy="300809"/>
          </a:xfrm>
          <a:prstGeom prst="chevron">
            <a:avLst/>
          </a:prstGeom>
          <a:solidFill>
            <a:srgbClr val="D3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254771"/>
                </a:solidFill>
              </a:rPr>
              <a:t>Teams</a:t>
            </a:r>
          </a:p>
        </p:txBody>
      </p:sp>
      <p:sp>
        <p:nvSpPr>
          <p:cNvPr id="14" name="Chevron 13"/>
          <p:cNvSpPr/>
          <p:nvPr userDrawn="1"/>
        </p:nvSpPr>
        <p:spPr>
          <a:xfrm>
            <a:off x="6489700" y="6094002"/>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Contact</a:t>
            </a:r>
          </a:p>
        </p:txBody>
      </p:sp>
      <p:sp>
        <p:nvSpPr>
          <p:cNvPr id="15" name="Chevron 14"/>
          <p:cNvSpPr/>
          <p:nvPr userDrawn="1"/>
        </p:nvSpPr>
        <p:spPr>
          <a:xfrm>
            <a:off x="6485466" y="6094002"/>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Conclusion</a:t>
            </a:r>
          </a:p>
        </p:txBody>
      </p:sp>
      <p:sp>
        <p:nvSpPr>
          <p:cNvPr id="16" name="Rectangle 15"/>
          <p:cNvSpPr/>
          <p:nvPr userDrawn="1"/>
        </p:nvSpPr>
        <p:spPr>
          <a:xfrm>
            <a:off x="0" y="5638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016" y="5684860"/>
            <a:ext cx="1097280" cy="1097280"/>
          </a:xfrm>
          <a:prstGeom prst="rect">
            <a:avLst/>
          </a:prstGeom>
        </p:spPr>
      </p:pic>
      <p:sp>
        <p:nvSpPr>
          <p:cNvPr id="18" name="Chevron 9"/>
          <p:cNvSpPr/>
          <p:nvPr userDrawn="1"/>
        </p:nvSpPr>
        <p:spPr>
          <a:xfrm>
            <a:off x="3301365" y="6031504"/>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Organization</a:t>
            </a:r>
            <a:r>
              <a:rPr lang="en-US" sz="900" b="1" baseline="0" dirty="0">
                <a:solidFill>
                  <a:srgbClr val="254771"/>
                </a:solidFill>
              </a:rPr>
              <a:t> </a:t>
            </a:r>
            <a:endParaRPr lang="en-US" sz="900" b="1" dirty="0">
              <a:solidFill>
                <a:srgbClr val="254771"/>
              </a:solidFill>
            </a:endParaRPr>
          </a:p>
        </p:txBody>
      </p:sp>
      <p:sp>
        <p:nvSpPr>
          <p:cNvPr id="19" name="Chevron 9"/>
          <p:cNvSpPr/>
          <p:nvPr userDrawn="1"/>
        </p:nvSpPr>
        <p:spPr>
          <a:xfrm>
            <a:off x="1657350" y="6045392"/>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Maritime</a:t>
            </a:r>
            <a:r>
              <a:rPr lang="en-US" sz="1100" b="1" baseline="0" dirty="0">
                <a:solidFill>
                  <a:srgbClr val="254771"/>
                </a:solidFill>
              </a:rPr>
              <a:t> Nation</a:t>
            </a:r>
            <a:endParaRPr lang="en-US" sz="1100" b="1" dirty="0">
              <a:solidFill>
                <a:srgbClr val="254771"/>
              </a:solidFill>
            </a:endParaRPr>
          </a:p>
        </p:txBody>
      </p:sp>
      <p:sp>
        <p:nvSpPr>
          <p:cNvPr id="20" name="Chevron 9"/>
          <p:cNvSpPr/>
          <p:nvPr userDrawn="1"/>
        </p:nvSpPr>
        <p:spPr>
          <a:xfrm>
            <a:off x="4945380" y="6040633"/>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Teams</a:t>
            </a:r>
          </a:p>
        </p:txBody>
      </p:sp>
      <p:sp>
        <p:nvSpPr>
          <p:cNvPr id="21" name="Chevron 9"/>
          <p:cNvSpPr/>
          <p:nvPr userDrawn="1"/>
        </p:nvSpPr>
        <p:spPr>
          <a:xfrm>
            <a:off x="6570345" y="6049762"/>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Conclusion</a:t>
            </a:r>
          </a:p>
        </p:txBody>
      </p:sp>
    </p:spTree>
    <p:extLst>
      <p:ext uri="{BB962C8B-B14F-4D97-AF65-F5344CB8AC3E}">
        <p14:creationId xmlns:p14="http://schemas.microsoft.com/office/powerpoint/2010/main" val="72004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718300" y="6061797"/>
            <a:ext cx="2133600" cy="365125"/>
          </a:xfrm>
          <a:prstGeom prst="rect">
            <a:avLst/>
          </a:prstGeom>
        </p:spPr>
        <p:txBody>
          <a:bodyPr/>
          <a:lstStyle/>
          <a:p>
            <a:fld id="{B13F04AC-DC52-47F2-8368-53AFAE899AE9}" type="slidenum">
              <a:rPr lang="en-US" smtClean="0"/>
              <a:t>‹#›</a:t>
            </a:fld>
            <a:endParaRPr lang="en-US"/>
          </a:p>
        </p:txBody>
      </p:sp>
      <p:sp>
        <p:nvSpPr>
          <p:cNvPr id="10" name="Rectangle 9"/>
          <p:cNvSpPr/>
          <p:nvPr userDrawn="1"/>
        </p:nvSpPr>
        <p:spPr>
          <a:xfrm>
            <a:off x="0" y="5638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6718300" y="606179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3F04AC-DC52-47F2-8368-53AFAE899AE9}" type="slidenum">
              <a:rPr lang="en-US" smtClean="0"/>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 y="5715000"/>
            <a:ext cx="2133600" cy="1058819"/>
          </a:xfrm>
          <a:prstGeom prst="rect">
            <a:avLst/>
          </a:prstGeom>
        </p:spPr>
      </p:pic>
      <p:sp>
        <p:nvSpPr>
          <p:cNvPr id="13" name="Chevron 12"/>
          <p:cNvSpPr/>
          <p:nvPr userDrawn="1"/>
        </p:nvSpPr>
        <p:spPr>
          <a:xfrm>
            <a:off x="2590800" y="6094004"/>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Maritime</a:t>
            </a:r>
            <a:r>
              <a:rPr lang="en-US" sz="900" b="1" baseline="0" dirty="0">
                <a:solidFill>
                  <a:srgbClr val="254771"/>
                </a:solidFill>
              </a:rPr>
              <a:t> Nation</a:t>
            </a:r>
            <a:endParaRPr lang="en-US" sz="900" b="1" dirty="0">
              <a:solidFill>
                <a:srgbClr val="254771"/>
              </a:solidFill>
            </a:endParaRPr>
          </a:p>
        </p:txBody>
      </p:sp>
      <p:sp>
        <p:nvSpPr>
          <p:cNvPr id="14" name="Chevron 13"/>
          <p:cNvSpPr/>
          <p:nvPr userDrawn="1"/>
        </p:nvSpPr>
        <p:spPr>
          <a:xfrm>
            <a:off x="3890433" y="6097995"/>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Organization</a:t>
            </a:r>
          </a:p>
        </p:txBody>
      </p:sp>
      <p:sp>
        <p:nvSpPr>
          <p:cNvPr id="15" name="Chevron 14"/>
          <p:cNvSpPr/>
          <p:nvPr userDrawn="1"/>
        </p:nvSpPr>
        <p:spPr>
          <a:xfrm>
            <a:off x="5190066" y="6094003"/>
            <a:ext cx="1295400" cy="300809"/>
          </a:xfrm>
          <a:prstGeom prst="chevron">
            <a:avLst/>
          </a:prstGeom>
          <a:solidFill>
            <a:srgbClr val="D3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254771"/>
                </a:solidFill>
              </a:rPr>
              <a:t>Teams</a:t>
            </a:r>
          </a:p>
        </p:txBody>
      </p:sp>
      <p:sp>
        <p:nvSpPr>
          <p:cNvPr id="16" name="Chevron 15"/>
          <p:cNvSpPr/>
          <p:nvPr userDrawn="1"/>
        </p:nvSpPr>
        <p:spPr>
          <a:xfrm>
            <a:off x="6489700" y="6094002"/>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Contact</a:t>
            </a:r>
          </a:p>
        </p:txBody>
      </p:sp>
      <p:sp>
        <p:nvSpPr>
          <p:cNvPr id="17" name="Chevron 16"/>
          <p:cNvSpPr/>
          <p:nvPr userDrawn="1"/>
        </p:nvSpPr>
        <p:spPr>
          <a:xfrm>
            <a:off x="6485466" y="6094002"/>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Conclusion</a:t>
            </a:r>
          </a:p>
        </p:txBody>
      </p:sp>
      <p:sp>
        <p:nvSpPr>
          <p:cNvPr id="18" name="Rectangle 17"/>
          <p:cNvSpPr/>
          <p:nvPr userDrawn="1"/>
        </p:nvSpPr>
        <p:spPr>
          <a:xfrm>
            <a:off x="0" y="5638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016" y="5684860"/>
            <a:ext cx="1097280" cy="1097280"/>
          </a:xfrm>
          <a:prstGeom prst="rect">
            <a:avLst/>
          </a:prstGeom>
        </p:spPr>
      </p:pic>
      <p:sp>
        <p:nvSpPr>
          <p:cNvPr id="20" name="Chevron 9"/>
          <p:cNvSpPr/>
          <p:nvPr userDrawn="1"/>
        </p:nvSpPr>
        <p:spPr>
          <a:xfrm>
            <a:off x="3301365" y="6031504"/>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Organization</a:t>
            </a:r>
            <a:r>
              <a:rPr lang="en-US" sz="900" b="1" baseline="0" dirty="0">
                <a:solidFill>
                  <a:srgbClr val="254771"/>
                </a:solidFill>
              </a:rPr>
              <a:t> </a:t>
            </a:r>
            <a:endParaRPr lang="en-US" sz="900" b="1" dirty="0">
              <a:solidFill>
                <a:srgbClr val="254771"/>
              </a:solidFill>
            </a:endParaRPr>
          </a:p>
        </p:txBody>
      </p:sp>
      <p:sp>
        <p:nvSpPr>
          <p:cNvPr id="21" name="Chevron 9"/>
          <p:cNvSpPr/>
          <p:nvPr userDrawn="1"/>
        </p:nvSpPr>
        <p:spPr>
          <a:xfrm>
            <a:off x="1657350" y="6045392"/>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Maritime</a:t>
            </a:r>
            <a:r>
              <a:rPr lang="en-US" sz="1100" b="1" baseline="0" dirty="0">
                <a:solidFill>
                  <a:srgbClr val="254771"/>
                </a:solidFill>
              </a:rPr>
              <a:t> Nation</a:t>
            </a:r>
            <a:endParaRPr lang="en-US" sz="1100" b="1" dirty="0">
              <a:solidFill>
                <a:srgbClr val="254771"/>
              </a:solidFill>
            </a:endParaRPr>
          </a:p>
        </p:txBody>
      </p:sp>
      <p:sp>
        <p:nvSpPr>
          <p:cNvPr id="22" name="Chevron 9"/>
          <p:cNvSpPr/>
          <p:nvPr userDrawn="1"/>
        </p:nvSpPr>
        <p:spPr>
          <a:xfrm>
            <a:off x="4945380" y="6040633"/>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Teams</a:t>
            </a:r>
          </a:p>
        </p:txBody>
      </p:sp>
      <p:sp>
        <p:nvSpPr>
          <p:cNvPr id="23" name="Chevron 9"/>
          <p:cNvSpPr/>
          <p:nvPr userDrawn="1"/>
        </p:nvSpPr>
        <p:spPr>
          <a:xfrm>
            <a:off x="6570345" y="6049762"/>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Conclusion</a:t>
            </a:r>
          </a:p>
        </p:txBody>
      </p:sp>
    </p:spTree>
    <p:extLst>
      <p:ext uri="{BB962C8B-B14F-4D97-AF65-F5344CB8AC3E}">
        <p14:creationId xmlns:p14="http://schemas.microsoft.com/office/powerpoint/2010/main" val="1118494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718300" y="6061797"/>
            <a:ext cx="2133600" cy="365125"/>
          </a:xfrm>
          <a:prstGeom prst="rect">
            <a:avLst/>
          </a:prstGeom>
        </p:spPr>
        <p:txBody>
          <a:bodyPr/>
          <a:lstStyle/>
          <a:p>
            <a:fld id="{B13F04AC-DC52-47F2-8368-53AFAE899AE9}" type="slidenum">
              <a:rPr lang="en-US" smtClean="0"/>
              <a:t>‹#›</a:t>
            </a:fld>
            <a:endParaRPr lang="en-US"/>
          </a:p>
        </p:txBody>
      </p:sp>
      <p:sp>
        <p:nvSpPr>
          <p:cNvPr id="6" name="Rectangle 5"/>
          <p:cNvSpPr/>
          <p:nvPr userDrawn="1"/>
        </p:nvSpPr>
        <p:spPr>
          <a:xfrm>
            <a:off x="0" y="5638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txBox="1">
            <a:spLocks/>
          </p:cNvSpPr>
          <p:nvPr userDrawn="1"/>
        </p:nvSpPr>
        <p:spPr>
          <a:xfrm>
            <a:off x="6718300" y="606179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3F04AC-DC52-47F2-8368-53AFAE899AE9}"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 y="5715000"/>
            <a:ext cx="2133600" cy="1058819"/>
          </a:xfrm>
          <a:prstGeom prst="rect">
            <a:avLst/>
          </a:prstGeom>
        </p:spPr>
      </p:pic>
      <p:sp>
        <p:nvSpPr>
          <p:cNvPr id="9" name="Chevron 8"/>
          <p:cNvSpPr/>
          <p:nvPr userDrawn="1"/>
        </p:nvSpPr>
        <p:spPr>
          <a:xfrm>
            <a:off x="2590800" y="6094004"/>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Maritime</a:t>
            </a:r>
            <a:r>
              <a:rPr lang="en-US" sz="900" b="1" baseline="0" dirty="0">
                <a:solidFill>
                  <a:srgbClr val="254771"/>
                </a:solidFill>
              </a:rPr>
              <a:t> Nation</a:t>
            </a:r>
            <a:endParaRPr lang="en-US" sz="900" b="1" dirty="0">
              <a:solidFill>
                <a:srgbClr val="254771"/>
              </a:solidFill>
            </a:endParaRPr>
          </a:p>
        </p:txBody>
      </p:sp>
      <p:sp>
        <p:nvSpPr>
          <p:cNvPr id="10" name="Chevron 9"/>
          <p:cNvSpPr/>
          <p:nvPr userDrawn="1"/>
        </p:nvSpPr>
        <p:spPr>
          <a:xfrm>
            <a:off x="3890433" y="6097995"/>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Organization</a:t>
            </a:r>
          </a:p>
        </p:txBody>
      </p:sp>
      <p:sp>
        <p:nvSpPr>
          <p:cNvPr id="11" name="Chevron 10"/>
          <p:cNvSpPr/>
          <p:nvPr userDrawn="1"/>
        </p:nvSpPr>
        <p:spPr>
          <a:xfrm>
            <a:off x="5190066" y="6094003"/>
            <a:ext cx="1295400" cy="300809"/>
          </a:xfrm>
          <a:prstGeom prst="chevron">
            <a:avLst/>
          </a:prstGeom>
          <a:solidFill>
            <a:srgbClr val="D3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254771"/>
                </a:solidFill>
              </a:rPr>
              <a:t>Teams</a:t>
            </a:r>
          </a:p>
        </p:txBody>
      </p:sp>
      <p:sp>
        <p:nvSpPr>
          <p:cNvPr id="12" name="Chevron 11"/>
          <p:cNvSpPr/>
          <p:nvPr userDrawn="1"/>
        </p:nvSpPr>
        <p:spPr>
          <a:xfrm>
            <a:off x="6489700" y="6094002"/>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Contact</a:t>
            </a:r>
          </a:p>
        </p:txBody>
      </p:sp>
      <p:sp>
        <p:nvSpPr>
          <p:cNvPr id="13" name="Chevron 12"/>
          <p:cNvSpPr/>
          <p:nvPr userDrawn="1"/>
        </p:nvSpPr>
        <p:spPr>
          <a:xfrm>
            <a:off x="6485466" y="6094002"/>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Conclusion</a:t>
            </a:r>
          </a:p>
        </p:txBody>
      </p:sp>
      <p:sp>
        <p:nvSpPr>
          <p:cNvPr id="14" name="Rectangle 13"/>
          <p:cNvSpPr/>
          <p:nvPr userDrawn="1"/>
        </p:nvSpPr>
        <p:spPr>
          <a:xfrm>
            <a:off x="0" y="5638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016" y="5684860"/>
            <a:ext cx="1097280" cy="1097280"/>
          </a:xfrm>
          <a:prstGeom prst="rect">
            <a:avLst/>
          </a:prstGeom>
        </p:spPr>
      </p:pic>
      <p:sp>
        <p:nvSpPr>
          <p:cNvPr id="16" name="Chevron 9"/>
          <p:cNvSpPr/>
          <p:nvPr userDrawn="1"/>
        </p:nvSpPr>
        <p:spPr>
          <a:xfrm>
            <a:off x="3301365" y="6031504"/>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Organization</a:t>
            </a:r>
            <a:r>
              <a:rPr lang="en-US" sz="900" b="1" baseline="0" dirty="0">
                <a:solidFill>
                  <a:srgbClr val="254771"/>
                </a:solidFill>
              </a:rPr>
              <a:t> </a:t>
            </a:r>
            <a:endParaRPr lang="en-US" sz="900" b="1" dirty="0">
              <a:solidFill>
                <a:srgbClr val="254771"/>
              </a:solidFill>
            </a:endParaRPr>
          </a:p>
        </p:txBody>
      </p:sp>
      <p:sp>
        <p:nvSpPr>
          <p:cNvPr id="17" name="Chevron 9"/>
          <p:cNvSpPr/>
          <p:nvPr userDrawn="1"/>
        </p:nvSpPr>
        <p:spPr>
          <a:xfrm>
            <a:off x="1657350" y="6045392"/>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Maritime</a:t>
            </a:r>
            <a:r>
              <a:rPr lang="en-US" sz="1100" b="1" baseline="0" dirty="0">
                <a:solidFill>
                  <a:srgbClr val="254771"/>
                </a:solidFill>
              </a:rPr>
              <a:t> Nation</a:t>
            </a:r>
            <a:endParaRPr lang="en-US" sz="1100" b="1" dirty="0">
              <a:solidFill>
                <a:srgbClr val="254771"/>
              </a:solidFill>
            </a:endParaRPr>
          </a:p>
        </p:txBody>
      </p:sp>
      <p:sp>
        <p:nvSpPr>
          <p:cNvPr id="18" name="Chevron 9"/>
          <p:cNvSpPr/>
          <p:nvPr userDrawn="1"/>
        </p:nvSpPr>
        <p:spPr>
          <a:xfrm>
            <a:off x="4945380" y="6040633"/>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Teams</a:t>
            </a:r>
          </a:p>
        </p:txBody>
      </p:sp>
      <p:sp>
        <p:nvSpPr>
          <p:cNvPr id="19" name="Chevron 9"/>
          <p:cNvSpPr/>
          <p:nvPr userDrawn="1"/>
        </p:nvSpPr>
        <p:spPr>
          <a:xfrm>
            <a:off x="6570345" y="6049762"/>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Conclusion</a:t>
            </a:r>
          </a:p>
        </p:txBody>
      </p:sp>
    </p:spTree>
    <p:extLst>
      <p:ext uri="{BB962C8B-B14F-4D97-AF65-F5344CB8AC3E}">
        <p14:creationId xmlns:p14="http://schemas.microsoft.com/office/powerpoint/2010/main" val="3634579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718300" y="6061797"/>
            <a:ext cx="2133600" cy="365125"/>
          </a:xfrm>
          <a:prstGeom prst="rect">
            <a:avLst/>
          </a:prstGeom>
        </p:spPr>
        <p:txBody>
          <a:bodyPr/>
          <a:lstStyle/>
          <a:p>
            <a:fld id="{B13F04AC-DC52-47F2-8368-53AFAE899AE9}" type="slidenum">
              <a:rPr lang="en-US" smtClean="0"/>
              <a:t>‹#›</a:t>
            </a:fld>
            <a:endParaRPr lang="en-US"/>
          </a:p>
        </p:txBody>
      </p:sp>
      <p:sp>
        <p:nvSpPr>
          <p:cNvPr id="5" name="Rectangle 4"/>
          <p:cNvSpPr/>
          <p:nvPr userDrawn="1"/>
        </p:nvSpPr>
        <p:spPr>
          <a:xfrm>
            <a:off x="0" y="5638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txBox="1">
            <a:spLocks/>
          </p:cNvSpPr>
          <p:nvPr userDrawn="1"/>
        </p:nvSpPr>
        <p:spPr>
          <a:xfrm>
            <a:off x="6718300" y="606179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3F04AC-DC52-47F2-8368-53AFAE899AE9}"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 y="5715000"/>
            <a:ext cx="2133600" cy="1058819"/>
          </a:xfrm>
          <a:prstGeom prst="rect">
            <a:avLst/>
          </a:prstGeom>
        </p:spPr>
      </p:pic>
      <p:sp>
        <p:nvSpPr>
          <p:cNvPr id="8" name="Chevron 7"/>
          <p:cNvSpPr/>
          <p:nvPr userDrawn="1"/>
        </p:nvSpPr>
        <p:spPr>
          <a:xfrm>
            <a:off x="2590800" y="6094004"/>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Maritime</a:t>
            </a:r>
            <a:r>
              <a:rPr lang="en-US" sz="900" b="1" baseline="0" dirty="0">
                <a:solidFill>
                  <a:srgbClr val="254771"/>
                </a:solidFill>
              </a:rPr>
              <a:t> Nation</a:t>
            </a:r>
            <a:endParaRPr lang="en-US" sz="900" b="1" dirty="0">
              <a:solidFill>
                <a:srgbClr val="254771"/>
              </a:solidFill>
            </a:endParaRPr>
          </a:p>
        </p:txBody>
      </p:sp>
      <p:sp>
        <p:nvSpPr>
          <p:cNvPr id="9" name="Chevron 8"/>
          <p:cNvSpPr/>
          <p:nvPr userDrawn="1"/>
        </p:nvSpPr>
        <p:spPr>
          <a:xfrm>
            <a:off x="3890433" y="6097995"/>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Organization</a:t>
            </a:r>
          </a:p>
        </p:txBody>
      </p:sp>
      <p:sp>
        <p:nvSpPr>
          <p:cNvPr id="10" name="Chevron 9"/>
          <p:cNvSpPr/>
          <p:nvPr userDrawn="1"/>
        </p:nvSpPr>
        <p:spPr>
          <a:xfrm>
            <a:off x="5190066" y="6094003"/>
            <a:ext cx="1295400" cy="300809"/>
          </a:xfrm>
          <a:prstGeom prst="chevron">
            <a:avLst/>
          </a:prstGeom>
          <a:solidFill>
            <a:srgbClr val="D3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254771"/>
                </a:solidFill>
              </a:rPr>
              <a:t>Teams</a:t>
            </a:r>
          </a:p>
        </p:txBody>
      </p:sp>
      <p:sp>
        <p:nvSpPr>
          <p:cNvPr id="11" name="Chevron 10"/>
          <p:cNvSpPr/>
          <p:nvPr userDrawn="1"/>
        </p:nvSpPr>
        <p:spPr>
          <a:xfrm>
            <a:off x="6489700" y="6094002"/>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Contact</a:t>
            </a:r>
          </a:p>
        </p:txBody>
      </p:sp>
      <p:sp>
        <p:nvSpPr>
          <p:cNvPr id="12" name="Chevron 11"/>
          <p:cNvSpPr/>
          <p:nvPr userDrawn="1"/>
        </p:nvSpPr>
        <p:spPr>
          <a:xfrm>
            <a:off x="6485466" y="6094002"/>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Conclusion</a:t>
            </a:r>
          </a:p>
        </p:txBody>
      </p:sp>
      <p:sp>
        <p:nvSpPr>
          <p:cNvPr id="13" name="Rectangle 12"/>
          <p:cNvSpPr/>
          <p:nvPr userDrawn="1"/>
        </p:nvSpPr>
        <p:spPr>
          <a:xfrm>
            <a:off x="0" y="5638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016" y="5684860"/>
            <a:ext cx="1097280" cy="1097280"/>
          </a:xfrm>
          <a:prstGeom prst="rect">
            <a:avLst/>
          </a:prstGeom>
        </p:spPr>
      </p:pic>
      <p:sp>
        <p:nvSpPr>
          <p:cNvPr id="15" name="Chevron 9"/>
          <p:cNvSpPr/>
          <p:nvPr userDrawn="1"/>
        </p:nvSpPr>
        <p:spPr>
          <a:xfrm>
            <a:off x="3301365" y="6031504"/>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Organization</a:t>
            </a:r>
            <a:r>
              <a:rPr lang="en-US" sz="900" b="1" baseline="0" dirty="0">
                <a:solidFill>
                  <a:srgbClr val="254771"/>
                </a:solidFill>
              </a:rPr>
              <a:t> </a:t>
            </a:r>
            <a:endParaRPr lang="en-US" sz="900" b="1" dirty="0">
              <a:solidFill>
                <a:srgbClr val="254771"/>
              </a:solidFill>
            </a:endParaRPr>
          </a:p>
        </p:txBody>
      </p:sp>
      <p:sp>
        <p:nvSpPr>
          <p:cNvPr id="16" name="Chevron 9"/>
          <p:cNvSpPr/>
          <p:nvPr userDrawn="1"/>
        </p:nvSpPr>
        <p:spPr>
          <a:xfrm>
            <a:off x="1657350" y="6045392"/>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Maritime</a:t>
            </a:r>
            <a:r>
              <a:rPr lang="en-US" sz="1100" b="1" baseline="0" dirty="0">
                <a:solidFill>
                  <a:srgbClr val="254771"/>
                </a:solidFill>
              </a:rPr>
              <a:t> Nation</a:t>
            </a:r>
            <a:endParaRPr lang="en-US" sz="1100" b="1" dirty="0">
              <a:solidFill>
                <a:srgbClr val="254771"/>
              </a:solidFill>
            </a:endParaRPr>
          </a:p>
        </p:txBody>
      </p:sp>
      <p:sp>
        <p:nvSpPr>
          <p:cNvPr id="17" name="Chevron 9"/>
          <p:cNvSpPr/>
          <p:nvPr userDrawn="1"/>
        </p:nvSpPr>
        <p:spPr>
          <a:xfrm>
            <a:off x="4945380" y="6040633"/>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Teams</a:t>
            </a:r>
          </a:p>
        </p:txBody>
      </p:sp>
      <p:sp>
        <p:nvSpPr>
          <p:cNvPr id="18" name="Chevron 9"/>
          <p:cNvSpPr/>
          <p:nvPr userDrawn="1"/>
        </p:nvSpPr>
        <p:spPr>
          <a:xfrm>
            <a:off x="6570345" y="6049762"/>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Conclusion</a:t>
            </a:r>
          </a:p>
        </p:txBody>
      </p:sp>
    </p:spTree>
    <p:extLst>
      <p:ext uri="{BB962C8B-B14F-4D97-AF65-F5344CB8AC3E}">
        <p14:creationId xmlns:p14="http://schemas.microsoft.com/office/powerpoint/2010/main" val="4009304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718300" y="6061797"/>
            <a:ext cx="2133600" cy="365125"/>
          </a:xfrm>
          <a:prstGeom prst="rect">
            <a:avLst/>
          </a:prstGeom>
        </p:spPr>
        <p:txBody>
          <a:bodyPr/>
          <a:lstStyle/>
          <a:p>
            <a:fld id="{B13F04AC-DC52-47F2-8368-53AFAE899AE9}" type="slidenum">
              <a:rPr lang="en-US" smtClean="0"/>
              <a:t>‹#›</a:t>
            </a:fld>
            <a:endParaRPr lang="en-US"/>
          </a:p>
        </p:txBody>
      </p:sp>
      <p:sp>
        <p:nvSpPr>
          <p:cNvPr id="8" name="Rectangle 7"/>
          <p:cNvSpPr/>
          <p:nvPr userDrawn="1"/>
        </p:nvSpPr>
        <p:spPr>
          <a:xfrm>
            <a:off x="0" y="5638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txBox="1">
            <a:spLocks/>
          </p:cNvSpPr>
          <p:nvPr userDrawn="1"/>
        </p:nvSpPr>
        <p:spPr>
          <a:xfrm>
            <a:off x="6718300" y="606179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3F04AC-DC52-47F2-8368-53AFAE899AE9}"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 y="5715000"/>
            <a:ext cx="2133600" cy="1058819"/>
          </a:xfrm>
          <a:prstGeom prst="rect">
            <a:avLst/>
          </a:prstGeom>
        </p:spPr>
      </p:pic>
      <p:sp>
        <p:nvSpPr>
          <p:cNvPr id="11" name="Chevron 10"/>
          <p:cNvSpPr/>
          <p:nvPr userDrawn="1"/>
        </p:nvSpPr>
        <p:spPr>
          <a:xfrm>
            <a:off x="2590800" y="6094004"/>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Maritime</a:t>
            </a:r>
            <a:r>
              <a:rPr lang="en-US" sz="900" b="1" baseline="0" dirty="0">
                <a:solidFill>
                  <a:srgbClr val="254771"/>
                </a:solidFill>
              </a:rPr>
              <a:t> Nation</a:t>
            </a:r>
            <a:endParaRPr lang="en-US" sz="900" b="1" dirty="0">
              <a:solidFill>
                <a:srgbClr val="254771"/>
              </a:solidFill>
            </a:endParaRPr>
          </a:p>
        </p:txBody>
      </p:sp>
      <p:sp>
        <p:nvSpPr>
          <p:cNvPr id="12" name="Chevron 11"/>
          <p:cNvSpPr/>
          <p:nvPr userDrawn="1"/>
        </p:nvSpPr>
        <p:spPr>
          <a:xfrm>
            <a:off x="3890433" y="6097995"/>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Organization</a:t>
            </a:r>
          </a:p>
        </p:txBody>
      </p:sp>
      <p:sp>
        <p:nvSpPr>
          <p:cNvPr id="13" name="Chevron 12"/>
          <p:cNvSpPr/>
          <p:nvPr userDrawn="1"/>
        </p:nvSpPr>
        <p:spPr>
          <a:xfrm>
            <a:off x="5190066" y="6094003"/>
            <a:ext cx="1295400" cy="300809"/>
          </a:xfrm>
          <a:prstGeom prst="chevron">
            <a:avLst/>
          </a:prstGeom>
          <a:solidFill>
            <a:srgbClr val="D3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254771"/>
                </a:solidFill>
              </a:rPr>
              <a:t>Teams</a:t>
            </a:r>
          </a:p>
        </p:txBody>
      </p:sp>
      <p:sp>
        <p:nvSpPr>
          <p:cNvPr id="14" name="Chevron 13"/>
          <p:cNvSpPr/>
          <p:nvPr userDrawn="1"/>
        </p:nvSpPr>
        <p:spPr>
          <a:xfrm>
            <a:off x="6489700" y="6094002"/>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Contact</a:t>
            </a:r>
          </a:p>
        </p:txBody>
      </p:sp>
      <p:sp>
        <p:nvSpPr>
          <p:cNvPr id="15" name="Chevron 14"/>
          <p:cNvSpPr/>
          <p:nvPr userDrawn="1"/>
        </p:nvSpPr>
        <p:spPr>
          <a:xfrm>
            <a:off x="6485466" y="6094002"/>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Conclusion</a:t>
            </a:r>
          </a:p>
        </p:txBody>
      </p:sp>
      <p:sp>
        <p:nvSpPr>
          <p:cNvPr id="16" name="Rectangle 15"/>
          <p:cNvSpPr/>
          <p:nvPr userDrawn="1"/>
        </p:nvSpPr>
        <p:spPr>
          <a:xfrm>
            <a:off x="0" y="5638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016" y="5684860"/>
            <a:ext cx="1097280" cy="1097280"/>
          </a:xfrm>
          <a:prstGeom prst="rect">
            <a:avLst/>
          </a:prstGeom>
        </p:spPr>
      </p:pic>
      <p:sp>
        <p:nvSpPr>
          <p:cNvPr id="18" name="Chevron 9"/>
          <p:cNvSpPr/>
          <p:nvPr userDrawn="1"/>
        </p:nvSpPr>
        <p:spPr>
          <a:xfrm>
            <a:off x="3301365" y="6031504"/>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Organization</a:t>
            </a:r>
            <a:r>
              <a:rPr lang="en-US" sz="900" b="1" baseline="0" dirty="0">
                <a:solidFill>
                  <a:srgbClr val="254771"/>
                </a:solidFill>
              </a:rPr>
              <a:t> </a:t>
            </a:r>
            <a:endParaRPr lang="en-US" sz="900" b="1" dirty="0">
              <a:solidFill>
                <a:srgbClr val="254771"/>
              </a:solidFill>
            </a:endParaRPr>
          </a:p>
        </p:txBody>
      </p:sp>
      <p:sp>
        <p:nvSpPr>
          <p:cNvPr id="19" name="Chevron 9"/>
          <p:cNvSpPr/>
          <p:nvPr userDrawn="1"/>
        </p:nvSpPr>
        <p:spPr>
          <a:xfrm>
            <a:off x="1657350" y="6045392"/>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Maritime</a:t>
            </a:r>
            <a:r>
              <a:rPr lang="en-US" sz="1100" b="1" baseline="0" dirty="0">
                <a:solidFill>
                  <a:srgbClr val="254771"/>
                </a:solidFill>
              </a:rPr>
              <a:t> Nation</a:t>
            </a:r>
            <a:endParaRPr lang="en-US" sz="1100" b="1" dirty="0">
              <a:solidFill>
                <a:srgbClr val="254771"/>
              </a:solidFill>
            </a:endParaRPr>
          </a:p>
        </p:txBody>
      </p:sp>
      <p:sp>
        <p:nvSpPr>
          <p:cNvPr id="20" name="Chevron 9"/>
          <p:cNvSpPr/>
          <p:nvPr userDrawn="1"/>
        </p:nvSpPr>
        <p:spPr>
          <a:xfrm>
            <a:off x="4945380" y="6040633"/>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Teams</a:t>
            </a:r>
          </a:p>
        </p:txBody>
      </p:sp>
      <p:sp>
        <p:nvSpPr>
          <p:cNvPr id="21" name="Chevron 9"/>
          <p:cNvSpPr/>
          <p:nvPr userDrawn="1"/>
        </p:nvSpPr>
        <p:spPr>
          <a:xfrm>
            <a:off x="6570345" y="6049762"/>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Conclusion</a:t>
            </a:r>
          </a:p>
        </p:txBody>
      </p:sp>
    </p:spTree>
    <p:extLst>
      <p:ext uri="{BB962C8B-B14F-4D97-AF65-F5344CB8AC3E}">
        <p14:creationId xmlns:p14="http://schemas.microsoft.com/office/powerpoint/2010/main" val="79124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718300" y="6061797"/>
            <a:ext cx="2133600" cy="365125"/>
          </a:xfrm>
          <a:prstGeom prst="rect">
            <a:avLst/>
          </a:prstGeom>
        </p:spPr>
        <p:txBody>
          <a:bodyPr/>
          <a:lstStyle/>
          <a:p>
            <a:fld id="{B13F04AC-DC52-47F2-8368-53AFAE899AE9}" type="slidenum">
              <a:rPr lang="en-US" smtClean="0"/>
              <a:t>‹#›</a:t>
            </a:fld>
            <a:endParaRPr lang="en-US"/>
          </a:p>
        </p:txBody>
      </p:sp>
      <p:sp>
        <p:nvSpPr>
          <p:cNvPr id="8" name="Rectangle 7"/>
          <p:cNvSpPr/>
          <p:nvPr userDrawn="1"/>
        </p:nvSpPr>
        <p:spPr>
          <a:xfrm>
            <a:off x="0" y="5638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txBox="1">
            <a:spLocks/>
          </p:cNvSpPr>
          <p:nvPr userDrawn="1"/>
        </p:nvSpPr>
        <p:spPr>
          <a:xfrm>
            <a:off x="6718300" y="606179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3F04AC-DC52-47F2-8368-53AFAE899AE9}"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 y="5715000"/>
            <a:ext cx="2133600" cy="1058819"/>
          </a:xfrm>
          <a:prstGeom prst="rect">
            <a:avLst/>
          </a:prstGeom>
        </p:spPr>
      </p:pic>
      <p:sp>
        <p:nvSpPr>
          <p:cNvPr id="11" name="Chevron 10"/>
          <p:cNvSpPr/>
          <p:nvPr userDrawn="1"/>
        </p:nvSpPr>
        <p:spPr>
          <a:xfrm>
            <a:off x="2590800" y="6094004"/>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Maritime</a:t>
            </a:r>
            <a:r>
              <a:rPr lang="en-US" sz="900" b="1" baseline="0" dirty="0">
                <a:solidFill>
                  <a:srgbClr val="254771"/>
                </a:solidFill>
              </a:rPr>
              <a:t> Nation</a:t>
            </a:r>
            <a:endParaRPr lang="en-US" sz="900" b="1" dirty="0">
              <a:solidFill>
                <a:srgbClr val="254771"/>
              </a:solidFill>
            </a:endParaRPr>
          </a:p>
        </p:txBody>
      </p:sp>
      <p:sp>
        <p:nvSpPr>
          <p:cNvPr id="12" name="Chevron 11"/>
          <p:cNvSpPr/>
          <p:nvPr userDrawn="1"/>
        </p:nvSpPr>
        <p:spPr>
          <a:xfrm>
            <a:off x="3890433" y="6097995"/>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Organization</a:t>
            </a:r>
          </a:p>
        </p:txBody>
      </p:sp>
      <p:sp>
        <p:nvSpPr>
          <p:cNvPr id="13" name="Chevron 12"/>
          <p:cNvSpPr/>
          <p:nvPr userDrawn="1"/>
        </p:nvSpPr>
        <p:spPr>
          <a:xfrm>
            <a:off x="5190066" y="6094003"/>
            <a:ext cx="1295400" cy="300809"/>
          </a:xfrm>
          <a:prstGeom prst="chevron">
            <a:avLst/>
          </a:prstGeom>
          <a:solidFill>
            <a:srgbClr val="D3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254771"/>
                </a:solidFill>
              </a:rPr>
              <a:t>Teams</a:t>
            </a:r>
          </a:p>
        </p:txBody>
      </p:sp>
      <p:sp>
        <p:nvSpPr>
          <p:cNvPr id="14" name="Chevron 13"/>
          <p:cNvSpPr/>
          <p:nvPr userDrawn="1"/>
        </p:nvSpPr>
        <p:spPr>
          <a:xfrm>
            <a:off x="6489700" y="6094002"/>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Contact</a:t>
            </a:r>
          </a:p>
        </p:txBody>
      </p:sp>
      <p:sp>
        <p:nvSpPr>
          <p:cNvPr id="15" name="Chevron 14"/>
          <p:cNvSpPr/>
          <p:nvPr userDrawn="1"/>
        </p:nvSpPr>
        <p:spPr>
          <a:xfrm>
            <a:off x="6485466" y="6094002"/>
            <a:ext cx="1295400" cy="300809"/>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a:solidFill>
                  <a:srgbClr val="254771"/>
                </a:solidFill>
              </a:rPr>
              <a:t>Conclusion</a:t>
            </a:r>
          </a:p>
        </p:txBody>
      </p:sp>
      <p:sp>
        <p:nvSpPr>
          <p:cNvPr id="16" name="Rectangle 15"/>
          <p:cNvSpPr/>
          <p:nvPr userDrawn="1"/>
        </p:nvSpPr>
        <p:spPr>
          <a:xfrm>
            <a:off x="0" y="5638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016" y="5684860"/>
            <a:ext cx="1097280" cy="1097280"/>
          </a:xfrm>
          <a:prstGeom prst="rect">
            <a:avLst/>
          </a:prstGeom>
        </p:spPr>
      </p:pic>
      <p:sp>
        <p:nvSpPr>
          <p:cNvPr id="18" name="Chevron 9"/>
          <p:cNvSpPr/>
          <p:nvPr userDrawn="1"/>
        </p:nvSpPr>
        <p:spPr>
          <a:xfrm>
            <a:off x="3301365" y="6031504"/>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Organization</a:t>
            </a:r>
            <a:r>
              <a:rPr lang="en-US" sz="900" b="1" baseline="0" dirty="0">
                <a:solidFill>
                  <a:srgbClr val="254771"/>
                </a:solidFill>
              </a:rPr>
              <a:t> </a:t>
            </a:r>
            <a:endParaRPr lang="en-US" sz="900" b="1" dirty="0">
              <a:solidFill>
                <a:srgbClr val="254771"/>
              </a:solidFill>
            </a:endParaRPr>
          </a:p>
        </p:txBody>
      </p:sp>
      <p:sp>
        <p:nvSpPr>
          <p:cNvPr id="19" name="Chevron 9"/>
          <p:cNvSpPr/>
          <p:nvPr userDrawn="1"/>
        </p:nvSpPr>
        <p:spPr>
          <a:xfrm>
            <a:off x="1657350" y="6045392"/>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Maritime</a:t>
            </a:r>
            <a:r>
              <a:rPr lang="en-US" sz="1100" b="1" baseline="0" dirty="0">
                <a:solidFill>
                  <a:srgbClr val="254771"/>
                </a:solidFill>
              </a:rPr>
              <a:t> Nation</a:t>
            </a:r>
            <a:endParaRPr lang="en-US" sz="1100" b="1" dirty="0">
              <a:solidFill>
                <a:srgbClr val="254771"/>
              </a:solidFill>
            </a:endParaRPr>
          </a:p>
        </p:txBody>
      </p:sp>
      <p:sp>
        <p:nvSpPr>
          <p:cNvPr id="20" name="Chevron 9"/>
          <p:cNvSpPr/>
          <p:nvPr userDrawn="1"/>
        </p:nvSpPr>
        <p:spPr>
          <a:xfrm>
            <a:off x="4945380" y="6040633"/>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Teams</a:t>
            </a:r>
          </a:p>
        </p:txBody>
      </p:sp>
      <p:sp>
        <p:nvSpPr>
          <p:cNvPr id="21" name="Chevron 9"/>
          <p:cNvSpPr/>
          <p:nvPr userDrawn="1"/>
        </p:nvSpPr>
        <p:spPr>
          <a:xfrm>
            <a:off x="6570345" y="6049762"/>
            <a:ext cx="1644015" cy="363151"/>
          </a:xfrm>
          <a:prstGeom prst="chevron">
            <a:avLst/>
          </a:prstGeom>
          <a:solidFill>
            <a:srgbClr val="D3DAE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rgbClr val="254771"/>
                </a:solidFill>
              </a:rPr>
              <a:t>Conclusion</a:t>
            </a:r>
          </a:p>
        </p:txBody>
      </p:sp>
    </p:spTree>
    <p:extLst>
      <p:ext uri="{BB962C8B-B14F-4D97-AF65-F5344CB8AC3E}">
        <p14:creationId xmlns:p14="http://schemas.microsoft.com/office/powerpoint/2010/main" val="165880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3DAE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5816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rgbClr val="254771"/>
          </a:solidFill>
          <a:latin typeface="Microsoft JhengHei UI" panose="020B0604030504040204" pitchFamily="34" charset="-120"/>
          <a:ea typeface="Microsoft JhengHei UI" panose="020B0604030504040204" pitchFamily="34" charset="-12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icrosoft JhengHei UI" panose="020B0604030504040204" pitchFamily="34" charset="-120"/>
          <a:ea typeface="Microsoft JhengHei UI" panose="020B0604030504040204" pitchFamily="34"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icrosoft JhengHei UI" panose="020B0604030504040204" pitchFamily="34" charset="-120"/>
          <a:ea typeface="Microsoft JhengHei UI" panose="020B0604030504040204"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icrosoft JhengHei UI" panose="020B0604030504040204" pitchFamily="34" charset="-120"/>
          <a:ea typeface="Microsoft JhengHei UI" panose="020B0604030504040204"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icrosoft JhengHei UI" panose="020B0604030504040204" pitchFamily="34" charset="-120"/>
          <a:ea typeface="Microsoft JhengHei UI" panose="020B0604030504040204"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hyperlink" Target="http://www.cmts.gov/" TargetMode="External"/><Relationship Id="rId3" Type="http://schemas.openxmlformats.org/officeDocument/2006/relationships/hyperlink" Target="mailto:Heather.Gilbert@cmts.gov" TargetMode="External"/><Relationship Id="rId7" Type="http://schemas.openxmlformats.org/officeDocument/2006/relationships/hyperlink" Target="mailto:Kathryn.H.McIntosh@usace.army.mil" TargetMode="External"/><Relationship Id="rId2" Type="http://schemas.openxmlformats.org/officeDocument/2006/relationships/hyperlink" Target="mailto:Helen.Brohl@cmts.gov" TargetMode="External"/><Relationship Id="rId1" Type="http://schemas.openxmlformats.org/officeDocument/2006/relationships/slideLayout" Target="../slideLayouts/slideLayout8.xml"/><Relationship Id="rId6" Type="http://schemas.openxmlformats.org/officeDocument/2006/relationships/hyperlink" Target="mailto:Sarah.Harrison@cmts.gov" TargetMode="External"/><Relationship Id="rId5" Type="http://schemas.openxmlformats.org/officeDocument/2006/relationships/hyperlink" Target="mailto:Catherine.Simons@cmts.gov" TargetMode="External"/><Relationship Id="rId4" Type="http://schemas.openxmlformats.org/officeDocument/2006/relationships/hyperlink" Target="mailto:Samuel.Howard@cmts.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4724400"/>
            <a:ext cx="91440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2">
                    <a:lumMod val="75000"/>
                  </a:schemeClr>
                </a:solidFill>
                <a:latin typeface="Microsoft JhengHei" panose="020B0604030504040204" pitchFamily="34" charset="-120"/>
                <a:ea typeface="Microsoft JhengHei" panose="020B0604030504040204" pitchFamily="34" charset="-120"/>
              </a:rPr>
              <a:t>Federal Partnership for the </a:t>
            </a:r>
            <a:r>
              <a:rPr lang="en-US" sz="2800" b="1" dirty="0" smtClean="0">
                <a:solidFill>
                  <a:schemeClr val="tx2">
                    <a:lumMod val="75000"/>
                  </a:schemeClr>
                </a:solidFill>
                <a:latin typeface="Microsoft JhengHei" panose="020B0604030504040204" pitchFamily="34" charset="-120"/>
                <a:ea typeface="Microsoft JhengHei" panose="020B0604030504040204" pitchFamily="34" charset="-120"/>
              </a:rPr>
              <a:t>MTS</a:t>
            </a:r>
            <a:endParaRPr lang="en-US" sz="2800" b="1" dirty="0">
              <a:solidFill>
                <a:schemeClr val="tx2">
                  <a:lumMod val="75000"/>
                </a:schemeClr>
              </a:solidFill>
              <a:latin typeface="Microsoft JhengHei" panose="020B0604030504040204" pitchFamily="34" charset="-120"/>
              <a:ea typeface="Microsoft JhengHei" panose="020B0604030504040204" pitchFamily="34" charset="-120"/>
            </a:endParaRPr>
          </a:p>
          <a:p>
            <a:pPr algn="ctr"/>
            <a:endParaRPr lang="en-US" sz="1200" b="1" dirty="0" smtClean="0">
              <a:solidFill>
                <a:schemeClr val="tx2">
                  <a:lumMod val="75000"/>
                </a:schemeClr>
              </a:solidFill>
              <a:latin typeface="Microsoft JhengHei" panose="020B0604030504040204" pitchFamily="34" charset="-120"/>
              <a:ea typeface="Microsoft JhengHei" panose="020B0604030504040204" pitchFamily="34" charset="-120"/>
            </a:endParaRPr>
          </a:p>
          <a:p>
            <a:pPr algn="ctr"/>
            <a:r>
              <a:rPr lang="en-US" sz="2800" b="1" dirty="0" smtClean="0">
                <a:solidFill>
                  <a:schemeClr val="tx2">
                    <a:lumMod val="75000"/>
                  </a:schemeClr>
                </a:solidFill>
                <a:latin typeface="Microsoft JhengHei" panose="020B0604030504040204" pitchFamily="34" charset="-120"/>
                <a:ea typeface="Microsoft JhengHei" panose="020B0604030504040204" pitchFamily="34" charset="-120"/>
              </a:rPr>
              <a:t>March </a:t>
            </a:r>
            <a:r>
              <a:rPr lang="en-US" sz="2800" b="1" dirty="0">
                <a:solidFill>
                  <a:schemeClr val="tx2">
                    <a:lumMod val="75000"/>
                  </a:schemeClr>
                </a:solidFill>
                <a:latin typeface="Microsoft JhengHei" panose="020B0604030504040204" pitchFamily="34" charset="-120"/>
                <a:ea typeface="Microsoft JhengHei" panose="020B0604030504040204" pitchFamily="34" charset="-120"/>
              </a:rPr>
              <a:t>7, 2019</a:t>
            </a:r>
          </a:p>
        </p:txBody>
      </p:sp>
      <p:sp>
        <p:nvSpPr>
          <p:cNvPr id="2" name="Rectangle 1"/>
          <p:cNvSpPr/>
          <p:nvPr/>
        </p:nvSpPr>
        <p:spPr>
          <a:xfrm>
            <a:off x="7772400" y="5638800"/>
            <a:ext cx="1371600" cy="121920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Subtitle 2"/>
          <p:cNvSpPr txBox="1">
            <a:spLocks/>
          </p:cNvSpPr>
          <p:nvPr/>
        </p:nvSpPr>
        <p:spPr>
          <a:xfrm>
            <a:off x="1524000" y="4451531"/>
            <a:ext cx="64008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000" dirty="0">
              <a:latin typeface="Microsoft JhengHei UI" panose="020B0604030504040204" pitchFamily="34" charset="-120"/>
              <a:ea typeface="Microsoft JhengHei UI" panose="020B0604030504040204" pitchFamily="34" charset="-12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3258" y="609600"/>
            <a:ext cx="4136142" cy="4136142"/>
          </a:xfrm>
          <a:prstGeom prst="rect">
            <a:avLst/>
          </a:prstGeom>
          <a:effectLst>
            <a:outerShdw blurRad="50800" dist="38100" dir="5400000" algn="t" rotWithShape="0">
              <a:schemeClr val="accent1">
                <a:lumMod val="75000"/>
                <a:alpha val="40000"/>
              </a:schemeClr>
            </a:outerShdw>
          </a:effectLst>
        </p:spPr>
      </p:pic>
      <p:sp>
        <p:nvSpPr>
          <p:cNvPr id="12" name="Rectangle 11"/>
          <p:cNvSpPr/>
          <p:nvPr/>
        </p:nvSpPr>
        <p:spPr>
          <a:xfrm>
            <a:off x="152400" y="5638800"/>
            <a:ext cx="1371600" cy="121920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990600" y="5975531"/>
            <a:ext cx="6934200" cy="73006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81194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05800" cy="869950"/>
          </a:xfrm>
        </p:spPr>
        <p:txBody>
          <a:bodyPr>
            <a:normAutofit/>
          </a:bodyPr>
          <a:lstStyle/>
          <a:p>
            <a:r>
              <a:rPr lang="en-US" sz="2600" dirty="0"/>
              <a:t>Maritime Safety</a:t>
            </a:r>
          </a:p>
        </p:txBody>
      </p:sp>
      <p:sp>
        <p:nvSpPr>
          <p:cNvPr id="3" name="Content Placeholder 2"/>
          <p:cNvSpPr>
            <a:spLocks noGrp="1"/>
          </p:cNvSpPr>
          <p:nvPr>
            <p:ph idx="1"/>
          </p:nvPr>
        </p:nvSpPr>
        <p:spPr>
          <a:xfrm>
            <a:off x="457200" y="1219201"/>
            <a:ext cx="3962400" cy="4114799"/>
          </a:xfrm>
        </p:spPr>
        <p:txBody>
          <a:bodyPr>
            <a:normAutofit fontScale="92500" lnSpcReduction="20000"/>
          </a:bodyPr>
          <a:lstStyle/>
          <a:p>
            <a:r>
              <a:rPr lang="en-US" sz="2000" b="1" dirty="0">
                <a:solidFill>
                  <a:srgbClr val="FF0000"/>
                </a:solidFill>
              </a:rPr>
              <a:t>NOAA</a:t>
            </a:r>
            <a:r>
              <a:rPr lang="en-US" sz="2000" dirty="0"/>
              <a:t> led the development of interagency report related to receipt and response to extreme weather information – delivered to Sec. Chao in early 2018.</a:t>
            </a:r>
          </a:p>
          <a:p>
            <a:r>
              <a:rPr lang="en-US" sz="2000" dirty="0"/>
              <a:t>Established an ongoing relationship between NWS and SOCP.</a:t>
            </a:r>
          </a:p>
          <a:p>
            <a:r>
              <a:rPr lang="en-US" sz="2000" dirty="0"/>
              <a:t>Eight recommendations related to NOAA’s outreach to industry; USCG review of weather-related questions on credentialing exams; enhanced training at MM training orgs.  </a:t>
            </a:r>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B13F04AC-DC52-47F2-8368-53AFAE899AE9}" type="slidenum">
              <a:rPr lang="en-US" smtClean="0"/>
              <a:t>10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4905" y="381000"/>
            <a:ext cx="3806790" cy="4834810"/>
          </a:xfrm>
          <a:prstGeom prst="rect">
            <a:avLst/>
          </a:prstGeom>
          <a:ln w="12700">
            <a:solidFill>
              <a:schemeClr val="tx1"/>
            </a:solidFill>
          </a:ln>
        </p:spPr>
      </p:pic>
    </p:spTree>
    <p:extLst>
      <p:ext uri="{BB962C8B-B14F-4D97-AF65-F5344CB8AC3E}">
        <p14:creationId xmlns:p14="http://schemas.microsoft.com/office/powerpoint/2010/main" val="2897790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17550"/>
          </a:xfrm>
        </p:spPr>
        <p:txBody>
          <a:bodyPr>
            <a:normAutofit/>
          </a:bodyPr>
          <a:lstStyle/>
          <a:p>
            <a:r>
              <a:rPr lang="en-US" sz="2600" dirty="0"/>
              <a:t>Maritime Data</a:t>
            </a:r>
          </a:p>
        </p:txBody>
      </p:sp>
      <p:sp>
        <p:nvSpPr>
          <p:cNvPr id="3" name="Content Placeholder 2"/>
          <p:cNvSpPr>
            <a:spLocks noGrp="1"/>
          </p:cNvSpPr>
          <p:nvPr>
            <p:ph idx="1"/>
          </p:nvPr>
        </p:nvSpPr>
        <p:spPr>
          <a:xfrm>
            <a:off x="4495800" y="990600"/>
            <a:ext cx="4226168" cy="4419600"/>
          </a:xfrm>
        </p:spPr>
        <p:txBody>
          <a:bodyPr>
            <a:normAutofit/>
          </a:bodyPr>
          <a:lstStyle/>
          <a:p>
            <a:pPr marL="0" indent="0">
              <a:buClr>
                <a:srgbClr val="254771"/>
              </a:buClr>
              <a:buSzPct val="50000"/>
              <a:buNone/>
            </a:pPr>
            <a:r>
              <a:rPr lang="en-US" altLang="en-US" sz="2000" b="1" dirty="0">
                <a:solidFill>
                  <a:srgbClr val="254771"/>
                </a:solidFill>
                <a:effectLst/>
                <a:cs typeface="Arial" panose="020B0604020202020204" pitchFamily="34" charset="0"/>
              </a:rPr>
              <a:t>Resources: </a:t>
            </a:r>
          </a:p>
          <a:p>
            <a:pPr>
              <a:buClr>
                <a:srgbClr val="254771"/>
              </a:buClr>
              <a:buSzPct val="50000"/>
              <a:buFont typeface="Wingdings" pitchFamily="2" charset="2"/>
              <a:buChar char="n"/>
            </a:pPr>
            <a:r>
              <a:rPr lang="en-US" altLang="en-US" sz="2000" dirty="0">
                <a:cs typeface="Arial" panose="020B0604020202020204" pitchFamily="34" charset="0"/>
              </a:rPr>
              <a:t>Enhancing access to and sharing of </a:t>
            </a:r>
            <a:r>
              <a:rPr lang="en-US" altLang="en-US" sz="2000" b="1" dirty="0">
                <a:cs typeface="Arial" panose="020B0604020202020204" pitchFamily="34" charset="0"/>
              </a:rPr>
              <a:t>AIS data</a:t>
            </a:r>
          </a:p>
          <a:p>
            <a:pPr lvl="1">
              <a:buClr>
                <a:srgbClr val="254771"/>
              </a:buClr>
              <a:buSzPct val="50000"/>
              <a:buFont typeface="Wingdings" pitchFamily="2" charset="2"/>
              <a:buChar char="n"/>
            </a:pPr>
            <a:r>
              <a:rPr lang="en-US" altLang="en-US" sz="1600" dirty="0">
                <a:cs typeface="Arial" panose="020B0604020202020204" pitchFamily="34" charset="0"/>
              </a:rPr>
              <a:t>Interagency report on Federal access, acquisition, analysis and sharing of AIS data.</a:t>
            </a:r>
          </a:p>
          <a:p>
            <a:pPr lvl="1">
              <a:buClr>
                <a:srgbClr val="254771"/>
              </a:buClr>
              <a:buSzPct val="50000"/>
              <a:buFont typeface="Wingdings" pitchFamily="2" charset="2"/>
              <a:buChar char="n"/>
            </a:pPr>
            <a:r>
              <a:rPr lang="en-US" altLang="en-US" sz="1600" dirty="0">
                <a:cs typeface="Arial" panose="020B0604020202020204" pitchFamily="34" charset="0"/>
              </a:rPr>
              <a:t>Aligns with Ocean Policy E.O.</a:t>
            </a:r>
          </a:p>
          <a:p>
            <a:pPr lvl="1">
              <a:buClr>
                <a:srgbClr val="254771"/>
              </a:buClr>
              <a:buSzPct val="50000"/>
              <a:buFont typeface="Wingdings" pitchFamily="2" charset="2"/>
              <a:buChar char="n"/>
            </a:pPr>
            <a:r>
              <a:rPr lang="en-US" altLang="en-US" sz="1600" dirty="0">
                <a:cs typeface="Arial" panose="020B0604020202020204" pitchFamily="34" charset="0"/>
              </a:rPr>
              <a:t>Expected publication:  April 2019.</a:t>
            </a:r>
          </a:p>
          <a:p>
            <a:pPr>
              <a:buClr>
                <a:srgbClr val="254771"/>
              </a:buClr>
              <a:buSzPct val="50000"/>
              <a:buFont typeface="Wingdings" pitchFamily="2" charset="2"/>
              <a:buChar char="n"/>
            </a:pPr>
            <a:r>
              <a:rPr lang="en-US" altLang="en-US" sz="2000" dirty="0">
                <a:cs typeface="Arial" panose="020B0604020202020204" pitchFamily="34" charset="0"/>
              </a:rPr>
              <a:t>Harmonization of maritime terminologies and data bases</a:t>
            </a:r>
          </a:p>
          <a:p>
            <a:pPr>
              <a:buClr>
                <a:srgbClr val="254771"/>
              </a:buClr>
              <a:buSzPct val="50000"/>
              <a:buFont typeface="Wingdings" pitchFamily="2" charset="2"/>
              <a:buChar char="n"/>
            </a:pPr>
            <a:r>
              <a:rPr lang="en-US" altLang="en-US" sz="2000" dirty="0">
                <a:effectLst/>
                <a:cs typeface="Arial" panose="020B0604020202020204" pitchFamily="34" charset="0"/>
              </a:rPr>
              <a:t>MTS Performance Measures Report and Website</a:t>
            </a:r>
          </a:p>
          <a:p>
            <a:pPr>
              <a:buClr>
                <a:srgbClr val="254771"/>
              </a:buClr>
              <a:buSzPct val="50000"/>
              <a:buFont typeface="Wingdings" pitchFamily="2" charset="2"/>
              <a:buChar char="n"/>
            </a:pPr>
            <a:r>
              <a:rPr lang="en-US" altLang="en-US" sz="2000" dirty="0">
                <a:cs typeface="Arial" panose="020B0604020202020204" pitchFamily="34" charset="0"/>
              </a:rPr>
              <a:t>Maritime Tab at DATA.gov</a:t>
            </a:r>
          </a:p>
        </p:txBody>
      </p:sp>
      <p:sp>
        <p:nvSpPr>
          <p:cNvPr id="4" name="Text Placeholder 3"/>
          <p:cNvSpPr>
            <a:spLocks noGrp="1"/>
          </p:cNvSpPr>
          <p:nvPr>
            <p:ph type="body" sz="half" idx="2"/>
          </p:nvPr>
        </p:nvSpPr>
        <p:spPr>
          <a:xfrm>
            <a:off x="457200" y="990601"/>
            <a:ext cx="4038600" cy="4038599"/>
          </a:xfrm>
        </p:spPr>
        <p:txBody>
          <a:bodyPr>
            <a:noAutofit/>
          </a:bodyPr>
          <a:lstStyle/>
          <a:p>
            <a:r>
              <a:rPr lang="en-US" sz="2000" dirty="0"/>
              <a:t>The Maritime Data IAT serves as the CMTS’s body of experts on the discovery, access, and sharing capacity of data related to the operation and governance of the MTS. The work of the Maritime Data IAT includes facilitating the identification, archiving, linking, and integration of authoritative data from agencies with equities in maritime data. </a:t>
            </a:r>
          </a:p>
          <a:p>
            <a:endParaRPr lang="en-US" sz="2000" dirty="0"/>
          </a:p>
          <a:p>
            <a:r>
              <a:rPr lang="en-US" sz="2000" dirty="0"/>
              <a:t>Leads: MARAD, USACE</a:t>
            </a:r>
          </a:p>
        </p:txBody>
      </p:sp>
      <p:sp>
        <p:nvSpPr>
          <p:cNvPr id="7" name="Chevron 5"/>
          <p:cNvSpPr/>
          <p:nvPr/>
        </p:nvSpPr>
        <p:spPr>
          <a:xfrm>
            <a:off x="4882515" y="6036847"/>
            <a:ext cx="1760220" cy="340920"/>
          </a:xfrm>
          <a:prstGeom prst="chevron">
            <a:avLst/>
          </a:prstGeom>
          <a:solidFill>
            <a:srgbClr val="254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rPr>
              <a:t>Teams  </a:t>
            </a:r>
          </a:p>
        </p:txBody>
      </p:sp>
      <p:sp>
        <p:nvSpPr>
          <p:cNvPr id="5" name="Slide Number Placeholder 4"/>
          <p:cNvSpPr>
            <a:spLocks noGrp="1"/>
          </p:cNvSpPr>
          <p:nvPr>
            <p:ph type="sldNum" sz="quarter" idx="12"/>
          </p:nvPr>
        </p:nvSpPr>
        <p:spPr>
          <a:xfrm>
            <a:off x="6718300" y="6096000"/>
            <a:ext cx="2133600" cy="365125"/>
          </a:xfrm>
        </p:spPr>
        <p:txBody>
          <a:bodyPr/>
          <a:lstStyle/>
          <a:p>
            <a:pPr algn="r"/>
            <a:fld id="{B13F04AC-DC52-47F2-8368-53AFAE899AE9}" type="slidenum">
              <a:rPr lang="en-US" sz="1200" smtClean="0">
                <a:solidFill>
                  <a:schemeClr val="bg1">
                    <a:lumMod val="50000"/>
                  </a:schemeClr>
                </a:solidFill>
              </a:rPr>
              <a:pPr algn="r"/>
              <a:t>11</a:t>
            </a:fld>
            <a:endParaRPr lang="en-US" sz="1200" dirty="0">
              <a:solidFill>
                <a:schemeClr val="bg1">
                  <a:lumMod val="50000"/>
                </a:schemeClr>
              </a:solidFill>
            </a:endParaRPr>
          </a:p>
        </p:txBody>
      </p:sp>
    </p:spTree>
    <p:extLst>
      <p:ext uri="{BB962C8B-B14F-4D97-AF65-F5344CB8AC3E}">
        <p14:creationId xmlns:p14="http://schemas.microsoft.com/office/powerpoint/2010/main" val="287185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ormAutofit/>
          </a:bodyPr>
          <a:lstStyle/>
          <a:p>
            <a:r>
              <a:rPr lang="en-US" sz="2600" dirty="0"/>
              <a:t>U.S. Arctic MTS</a:t>
            </a:r>
          </a:p>
        </p:txBody>
      </p:sp>
      <p:sp>
        <p:nvSpPr>
          <p:cNvPr id="4" name="Text Placeholder 3"/>
          <p:cNvSpPr>
            <a:spLocks noGrp="1"/>
          </p:cNvSpPr>
          <p:nvPr>
            <p:ph type="body" sz="half" idx="2"/>
          </p:nvPr>
        </p:nvSpPr>
        <p:spPr>
          <a:xfrm>
            <a:off x="457200" y="990600"/>
            <a:ext cx="4267200" cy="4495801"/>
          </a:xfrm>
        </p:spPr>
        <p:txBody>
          <a:bodyPr>
            <a:noAutofit/>
          </a:bodyPr>
          <a:lstStyle/>
          <a:p>
            <a:pPr fontAlgn="base"/>
            <a:r>
              <a:rPr lang="en-US" sz="2000" dirty="0"/>
              <a:t>Through the Arctic Marine Shipping IAT recommendations and member agency actions, maritime transportation in the U.S. Arctic will be better managed and made more safe and secure, resulting in more efficient transits, greater protection of Arctic coastal and ocean resources, maintenance of subsistence uses by native communities, and less risk to loss of cargo and life.</a:t>
            </a:r>
          </a:p>
          <a:p>
            <a:pPr fontAlgn="base"/>
            <a:endParaRPr lang="en-US" sz="2000" dirty="0"/>
          </a:p>
          <a:p>
            <a:pPr fontAlgn="base"/>
            <a:r>
              <a:rPr lang="en-US" sz="2000" dirty="0"/>
              <a:t>Leads: USCG, </a:t>
            </a:r>
            <a:r>
              <a:rPr lang="en-US" sz="2000" b="1" dirty="0">
                <a:solidFill>
                  <a:srgbClr val="FF0000"/>
                </a:solidFill>
              </a:rPr>
              <a:t>NOAA</a:t>
            </a:r>
            <a:r>
              <a:rPr lang="en-US" sz="2000" dirty="0"/>
              <a:t>, MARAD</a:t>
            </a:r>
          </a:p>
          <a:p>
            <a:pPr fontAlgn="base"/>
            <a:endParaRPr lang="en-US" sz="2000" dirty="0"/>
          </a:p>
        </p:txBody>
      </p:sp>
      <p:sp>
        <p:nvSpPr>
          <p:cNvPr id="8" name="Chevron 5"/>
          <p:cNvSpPr/>
          <p:nvPr/>
        </p:nvSpPr>
        <p:spPr>
          <a:xfrm>
            <a:off x="4882515" y="6036847"/>
            <a:ext cx="1760220" cy="340920"/>
          </a:xfrm>
          <a:prstGeom prst="chevron">
            <a:avLst/>
          </a:prstGeom>
          <a:solidFill>
            <a:srgbClr val="254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rPr>
              <a:t>Teams  </a:t>
            </a:r>
          </a:p>
        </p:txBody>
      </p:sp>
      <p:sp>
        <p:nvSpPr>
          <p:cNvPr id="3" name="Slide Number Placeholder 2"/>
          <p:cNvSpPr>
            <a:spLocks noGrp="1"/>
          </p:cNvSpPr>
          <p:nvPr>
            <p:ph type="sldNum" sz="quarter" idx="12"/>
          </p:nvPr>
        </p:nvSpPr>
        <p:spPr>
          <a:xfrm>
            <a:off x="6718300" y="6111875"/>
            <a:ext cx="2133600" cy="365125"/>
          </a:xfrm>
        </p:spPr>
        <p:txBody>
          <a:bodyPr/>
          <a:lstStyle/>
          <a:p>
            <a:pPr algn="r"/>
            <a:fld id="{B13F04AC-DC52-47F2-8368-53AFAE899AE9}" type="slidenum">
              <a:rPr lang="en-US" sz="1200" smtClean="0">
                <a:solidFill>
                  <a:schemeClr val="bg1">
                    <a:lumMod val="50000"/>
                  </a:schemeClr>
                </a:solidFill>
              </a:rPr>
              <a:pPr algn="r"/>
              <a:t>12</a:t>
            </a:fld>
            <a:endParaRPr lang="en-US" sz="1200" dirty="0">
              <a:solidFill>
                <a:schemeClr val="bg1">
                  <a:lumMod val="50000"/>
                </a:schemeClr>
              </a:solidFill>
            </a:endParaRPr>
          </a:p>
        </p:txBody>
      </p:sp>
      <p:sp>
        <p:nvSpPr>
          <p:cNvPr id="9" name="Rectangle 8"/>
          <p:cNvSpPr/>
          <p:nvPr/>
        </p:nvSpPr>
        <p:spPr>
          <a:xfrm>
            <a:off x="4724400" y="914400"/>
            <a:ext cx="4279900" cy="4462760"/>
          </a:xfrm>
          <a:prstGeom prst="rect">
            <a:avLst/>
          </a:prstGeom>
        </p:spPr>
        <p:txBody>
          <a:bodyPr wrap="square">
            <a:spAutoFit/>
          </a:bodyPr>
          <a:lstStyle/>
          <a:p>
            <a:pPr>
              <a:buClr>
                <a:srgbClr val="254771"/>
              </a:buClr>
              <a:buSzPct val="50000"/>
            </a:pPr>
            <a:r>
              <a:rPr lang="en-US" altLang="en-US" sz="2400" b="1" dirty="0">
                <a:solidFill>
                  <a:srgbClr val="254771"/>
                </a:solidFill>
                <a:latin typeface="Microsoft JhengHei UI" panose="020B0604030504040204" pitchFamily="34" charset="-120"/>
                <a:ea typeface="Microsoft JhengHei UI" panose="020B0604030504040204" pitchFamily="34" charset="-120"/>
                <a:cs typeface="Arial" panose="020B0604020202020204" pitchFamily="34" charset="0"/>
              </a:rPr>
              <a:t>Resources: </a:t>
            </a:r>
          </a:p>
          <a:p>
            <a:pPr>
              <a:buClr>
                <a:srgbClr val="254771"/>
              </a:buClr>
              <a:buSzPct val="50000"/>
              <a:buFont typeface="Wingdings" pitchFamily="2" charset="2"/>
              <a:buChar char="n"/>
            </a:pPr>
            <a:r>
              <a:rPr lang="en-US" altLang="en-US" sz="2000" dirty="0">
                <a:latin typeface="Microsoft JhengHei UI" panose="020B0604030504040204" pitchFamily="34" charset="-120"/>
                <a:ea typeface="Microsoft JhengHei UI" panose="020B0604030504040204" pitchFamily="34" charset="-120"/>
                <a:cs typeface="Arial" panose="020B0604020202020204" pitchFamily="34" charset="0"/>
              </a:rPr>
              <a:t> 2013 “U.S. Arctic MTS:  Overview and Priorities for Action.”</a:t>
            </a:r>
          </a:p>
          <a:p>
            <a:pPr>
              <a:buClr>
                <a:srgbClr val="254771"/>
              </a:buClr>
              <a:buSzPct val="50000"/>
              <a:buFont typeface="Wingdings" pitchFamily="2" charset="2"/>
              <a:buChar char="n"/>
            </a:pPr>
            <a:r>
              <a:rPr lang="en-US" altLang="en-US" sz="2000" dirty="0">
                <a:latin typeface="Microsoft JhengHei UI" panose="020B0604030504040204" pitchFamily="34" charset="-120"/>
                <a:ea typeface="Microsoft JhengHei UI" panose="020B0604030504040204" pitchFamily="34" charset="-120"/>
                <a:cs typeface="Arial" panose="020B0604020202020204" pitchFamily="34" charset="0"/>
              </a:rPr>
              <a:t>UPDATE:  2016 “A Ten-Year Prioritization of Infrastructure Needs in the U.S. Arctic.”  Reviews 25 near-term recommendations.</a:t>
            </a:r>
          </a:p>
          <a:p>
            <a:pPr>
              <a:buClr>
                <a:srgbClr val="254771"/>
              </a:buClr>
              <a:buSzPct val="50000"/>
              <a:buFont typeface="Wingdings" pitchFamily="2" charset="2"/>
              <a:buChar char="n"/>
            </a:pPr>
            <a:r>
              <a:rPr lang="en-US" altLang="en-US" sz="2000" dirty="0">
                <a:latin typeface="Microsoft JhengHei UI" panose="020B0604030504040204" pitchFamily="34" charset="-120"/>
                <a:ea typeface="Microsoft JhengHei UI" panose="020B0604030504040204" pitchFamily="34" charset="-120"/>
                <a:cs typeface="Arial" panose="020B0604020202020204" pitchFamily="34" charset="0"/>
              </a:rPr>
              <a:t>2017 Recommendations and Criteria for Using P3 for Arctic Infrastructure.</a:t>
            </a:r>
          </a:p>
          <a:p>
            <a:pPr>
              <a:buClr>
                <a:srgbClr val="254771"/>
              </a:buClr>
              <a:buSzPct val="50000"/>
              <a:buFont typeface="Wingdings" pitchFamily="2" charset="2"/>
              <a:buChar char="n"/>
            </a:pPr>
            <a:r>
              <a:rPr lang="en-US" altLang="en-US" sz="2000" dirty="0">
                <a:latin typeface="Microsoft JhengHei UI" panose="020B0604030504040204" pitchFamily="34" charset="-120"/>
                <a:ea typeface="Microsoft JhengHei UI" panose="020B0604030504040204" pitchFamily="34" charset="-120"/>
                <a:cs typeface="Arial" panose="020B0604020202020204" pitchFamily="34" charset="0"/>
              </a:rPr>
              <a:t>In Process:  Update of the 2015 report, “Ten-Year Projection of Vessel Activity in the U.S. Arctic.”  Publication:  Summer 2019.</a:t>
            </a:r>
          </a:p>
        </p:txBody>
      </p:sp>
    </p:spTree>
    <p:extLst>
      <p:ext uri="{BB962C8B-B14F-4D97-AF65-F5344CB8AC3E}">
        <p14:creationId xmlns:p14="http://schemas.microsoft.com/office/powerpoint/2010/main" val="405842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50"/>
            <a:ext cx="4732866" cy="793750"/>
          </a:xfrm>
        </p:spPr>
        <p:txBody>
          <a:bodyPr>
            <a:noAutofit/>
          </a:bodyPr>
          <a:lstStyle/>
          <a:p>
            <a:r>
              <a:rPr lang="en-US" sz="2600" dirty="0"/>
              <a:t>Marine Transportation System Resilience</a:t>
            </a:r>
          </a:p>
        </p:txBody>
      </p:sp>
      <p:sp>
        <p:nvSpPr>
          <p:cNvPr id="3" name="Content Placeholder 2"/>
          <p:cNvSpPr>
            <a:spLocks noGrp="1"/>
          </p:cNvSpPr>
          <p:nvPr>
            <p:ph idx="1"/>
          </p:nvPr>
        </p:nvSpPr>
        <p:spPr>
          <a:xfrm>
            <a:off x="381000" y="1295400"/>
            <a:ext cx="4267200" cy="4038600"/>
          </a:xfrm>
        </p:spPr>
        <p:txBody>
          <a:bodyPr>
            <a:normAutofit fontScale="92500" lnSpcReduction="20000"/>
          </a:bodyPr>
          <a:lstStyle/>
          <a:p>
            <a:pPr fontAlgn="base">
              <a:lnSpc>
                <a:spcPct val="120000"/>
              </a:lnSpc>
              <a:spcBef>
                <a:spcPts val="0"/>
              </a:spcBef>
            </a:pPr>
            <a:r>
              <a:rPr lang="en-US" sz="2000" dirty="0"/>
              <a:t>The Resilience IAT fosters interagency exchange and co-production to incorporate the concepts of resilience into the operation and management of the U.S. MTS. </a:t>
            </a:r>
          </a:p>
          <a:p>
            <a:pPr fontAlgn="base">
              <a:lnSpc>
                <a:spcPct val="120000"/>
              </a:lnSpc>
              <a:spcBef>
                <a:spcPts val="0"/>
              </a:spcBef>
            </a:pPr>
            <a:r>
              <a:rPr lang="en-US" sz="2000" dirty="0"/>
              <a:t>December 2018 Report:  2017 Hurricane Season:  </a:t>
            </a:r>
            <a:r>
              <a:rPr lang="en-US" sz="2000" i="1" dirty="0"/>
              <a:t>Recommendations for a Resilient Path Forward for the Marine Transportation System.</a:t>
            </a:r>
          </a:p>
          <a:p>
            <a:pPr fontAlgn="base">
              <a:lnSpc>
                <a:spcPct val="120000"/>
              </a:lnSpc>
              <a:spcBef>
                <a:spcPts val="0"/>
              </a:spcBef>
            </a:pPr>
            <a:endParaRPr lang="en-US" sz="2000" dirty="0"/>
          </a:p>
          <a:p>
            <a:pPr marL="0" indent="0" fontAlgn="base">
              <a:lnSpc>
                <a:spcPct val="120000"/>
              </a:lnSpc>
              <a:spcBef>
                <a:spcPts val="0"/>
              </a:spcBef>
              <a:buNone/>
            </a:pPr>
            <a:r>
              <a:rPr lang="en-US" sz="2000" dirty="0"/>
              <a:t>Leads: USACE, </a:t>
            </a:r>
            <a:r>
              <a:rPr lang="en-US" sz="2000" b="1" dirty="0">
                <a:solidFill>
                  <a:srgbClr val="FF0000"/>
                </a:solidFill>
              </a:rPr>
              <a:t>NOAA</a:t>
            </a:r>
          </a:p>
        </p:txBody>
      </p:sp>
      <p:sp>
        <p:nvSpPr>
          <p:cNvPr id="7" name="Chevron 5"/>
          <p:cNvSpPr/>
          <p:nvPr/>
        </p:nvSpPr>
        <p:spPr>
          <a:xfrm>
            <a:off x="4882515" y="6036847"/>
            <a:ext cx="1760220" cy="340920"/>
          </a:xfrm>
          <a:prstGeom prst="chevron">
            <a:avLst/>
          </a:prstGeom>
          <a:solidFill>
            <a:srgbClr val="254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rPr>
              <a:t>Teams  </a:t>
            </a:r>
          </a:p>
        </p:txBody>
      </p:sp>
      <p:sp>
        <p:nvSpPr>
          <p:cNvPr id="4" name="Slide Number Placeholder 3"/>
          <p:cNvSpPr>
            <a:spLocks noGrp="1"/>
          </p:cNvSpPr>
          <p:nvPr>
            <p:ph type="sldNum" sz="quarter" idx="12"/>
          </p:nvPr>
        </p:nvSpPr>
        <p:spPr>
          <a:xfrm>
            <a:off x="6718300" y="6111875"/>
            <a:ext cx="2133600" cy="365125"/>
          </a:xfrm>
        </p:spPr>
        <p:txBody>
          <a:bodyPr/>
          <a:lstStyle/>
          <a:p>
            <a:pPr algn="r"/>
            <a:fld id="{B13F04AC-DC52-47F2-8368-53AFAE899AE9}" type="slidenum">
              <a:rPr lang="en-US" sz="1200" smtClean="0">
                <a:solidFill>
                  <a:schemeClr val="bg1">
                    <a:lumMod val="50000"/>
                  </a:schemeClr>
                </a:solidFill>
              </a:rPr>
              <a:pPr algn="r"/>
              <a:t>13</a:t>
            </a:fld>
            <a:endParaRPr lang="en-US" sz="1200" dirty="0">
              <a:solidFill>
                <a:schemeClr val="bg1">
                  <a:lumMod val="50000"/>
                </a:schemeClr>
              </a:solidFill>
            </a:endParaRPr>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0066" y="838200"/>
            <a:ext cx="3375660" cy="44100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310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124200" cy="685800"/>
          </a:xfrm>
        </p:spPr>
        <p:txBody>
          <a:bodyPr>
            <a:normAutofit/>
          </a:bodyPr>
          <a:lstStyle/>
          <a:p>
            <a:r>
              <a:rPr lang="en-US" sz="2600" dirty="0" smtClean="0"/>
              <a:t>Maritime Security</a:t>
            </a:r>
            <a:endParaRPr lang="en-US" sz="2600" dirty="0"/>
          </a:p>
        </p:txBody>
      </p:sp>
      <p:sp>
        <p:nvSpPr>
          <p:cNvPr id="4" name="Text Placeholder 3"/>
          <p:cNvSpPr>
            <a:spLocks noGrp="1"/>
          </p:cNvSpPr>
          <p:nvPr>
            <p:ph type="body" sz="half" idx="2"/>
          </p:nvPr>
        </p:nvSpPr>
        <p:spPr>
          <a:xfrm>
            <a:off x="380999" y="1066800"/>
            <a:ext cx="4648201" cy="4419601"/>
          </a:xfrm>
        </p:spPr>
        <p:txBody>
          <a:bodyPr>
            <a:noAutofit/>
          </a:bodyPr>
          <a:lstStyle/>
          <a:p>
            <a:r>
              <a:rPr lang="en-US" sz="2000" dirty="0"/>
              <a:t>The CMTS supports interagency and stakeholder collaboration for maritime security, including maritime cybersecurity, to provide foundational information with which to enhance the Federal engagement and response. </a:t>
            </a:r>
          </a:p>
          <a:p>
            <a:endParaRPr lang="en-US" sz="2000" dirty="0"/>
          </a:p>
          <a:p>
            <a:r>
              <a:rPr lang="en-US" sz="2000" dirty="0"/>
              <a:t>Leads:</a:t>
            </a:r>
          </a:p>
          <a:p>
            <a:r>
              <a:rPr lang="en-US" sz="1800" dirty="0"/>
              <a:t>CMTS Executive Secretariat</a:t>
            </a:r>
          </a:p>
          <a:p>
            <a:r>
              <a:rPr lang="en-US" sz="1800" dirty="0"/>
              <a:t>National Maritime Intelligence Integration Office</a:t>
            </a:r>
          </a:p>
          <a:p>
            <a:r>
              <a:rPr lang="en-US" sz="1800" dirty="0"/>
              <a:t>Global MOTR Coordination Center</a:t>
            </a:r>
          </a:p>
          <a:p>
            <a:endParaRPr lang="en-US" dirty="0"/>
          </a:p>
        </p:txBody>
      </p:sp>
      <p:sp>
        <p:nvSpPr>
          <p:cNvPr id="7" name="Chevron 5"/>
          <p:cNvSpPr/>
          <p:nvPr/>
        </p:nvSpPr>
        <p:spPr>
          <a:xfrm>
            <a:off x="4882515" y="6036847"/>
            <a:ext cx="1760220" cy="340920"/>
          </a:xfrm>
          <a:prstGeom prst="chevron">
            <a:avLst/>
          </a:prstGeom>
          <a:solidFill>
            <a:srgbClr val="254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rPr>
              <a:t>Teams  </a:t>
            </a:r>
          </a:p>
        </p:txBody>
      </p:sp>
      <p:sp>
        <p:nvSpPr>
          <p:cNvPr id="5" name="Slide Number Placeholder 4"/>
          <p:cNvSpPr>
            <a:spLocks noGrp="1"/>
          </p:cNvSpPr>
          <p:nvPr>
            <p:ph type="sldNum" sz="quarter" idx="12"/>
          </p:nvPr>
        </p:nvSpPr>
        <p:spPr>
          <a:xfrm>
            <a:off x="6718300" y="6111875"/>
            <a:ext cx="2133600" cy="365125"/>
          </a:xfrm>
        </p:spPr>
        <p:txBody>
          <a:bodyPr/>
          <a:lstStyle/>
          <a:p>
            <a:pPr algn="r"/>
            <a:fld id="{B13F04AC-DC52-47F2-8368-53AFAE899AE9}" type="slidenum">
              <a:rPr lang="en-US" sz="1200" smtClean="0">
                <a:solidFill>
                  <a:schemeClr val="bg1">
                    <a:lumMod val="50000"/>
                  </a:schemeClr>
                </a:solidFill>
              </a:rPr>
              <a:pPr algn="r"/>
              <a:t>14</a:t>
            </a:fld>
            <a:endParaRPr lang="en-US" sz="1200">
              <a:solidFill>
                <a:schemeClr val="bg1">
                  <a:lumMod val="50000"/>
                </a:schemeClr>
              </a:solidFill>
            </a:endParaRPr>
          </a:p>
        </p:txBody>
      </p:sp>
      <p:pic>
        <p:nvPicPr>
          <p:cNvPr id="8" name="Content Placeholder 7"/>
          <p:cNvPicPr>
            <a:picLocks noGrp="1" noChangeAspect="1"/>
          </p:cNvPicPr>
          <p:nvPr>
            <p:ph idx="1"/>
          </p:nvPr>
        </p:nvPicPr>
        <p:blipFill rotWithShape="1">
          <a:blip r:embed="rId2">
            <a:extLst>
              <a:ext uri="{28A0092B-C50C-407E-A947-70E740481C1C}">
                <a14:useLocalDpi xmlns:a14="http://schemas.microsoft.com/office/drawing/2010/main" val="0"/>
              </a:ext>
            </a:extLst>
          </a:blip>
          <a:srcRect r="62928"/>
          <a:stretch/>
        </p:blipFill>
        <p:spPr>
          <a:xfrm>
            <a:off x="5194299" y="609600"/>
            <a:ext cx="3048001" cy="3462465"/>
          </a:xfrm>
        </p:spPr>
      </p:pic>
      <p:sp>
        <p:nvSpPr>
          <p:cNvPr id="3" name="TextBox 2"/>
          <p:cNvSpPr txBox="1"/>
          <p:nvPr/>
        </p:nvSpPr>
        <p:spPr>
          <a:xfrm>
            <a:off x="4882515" y="4169047"/>
            <a:ext cx="3979776" cy="1200329"/>
          </a:xfrm>
          <a:prstGeom prst="rect">
            <a:avLst/>
          </a:prstGeom>
          <a:noFill/>
        </p:spPr>
        <p:txBody>
          <a:bodyPr wrap="square" rtlCol="0">
            <a:spAutoFit/>
          </a:bodyPr>
          <a:lstStyle/>
          <a:p>
            <a:pPr algn="just"/>
            <a:r>
              <a:rPr lang="en-US" dirty="0"/>
              <a:t>Tasker:  Assess the maritime industry cyber incident threshold for federal engagement and confirm the central point of contact.</a:t>
            </a:r>
          </a:p>
        </p:txBody>
      </p:sp>
    </p:spTree>
    <p:extLst>
      <p:ext uri="{BB962C8B-B14F-4D97-AF65-F5344CB8AC3E}">
        <p14:creationId xmlns:p14="http://schemas.microsoft.com/office/powerpoint/2010/main" val="598733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3050"/>
            <a:ext cx="4425315" cy="793750"/>
          </a:xfrm>
        </p:spPr>
        <p:txBody>
          <a:bodyPr>
            <a:normAutofit/>
          </a:bodyPr>
          <a:lstStyle/>
          <a:p>
            <a:r>
              <a:rPr lang="en-US" sz="2600" dirty="0"/>
              <a:t>Infrastructure Investment </a:t>
            </a:r>
          </a:p>
        </p:txBody>
      </p:sp>
      <p:sp>
        <p:nvSpPr>
          <p:cNvPr id="4" name="Text Placeholder 3"/>
          <p:cNvSpPr>
            <a:spLocks noGrp="1"/>
          </p:cNvSpPr>
          <p:nvPr>
            <p:ph type="body" sz="half" idx="2"/>
          </p:nvPr>
        </p:nvSpPr>
        <p:spPr>
          <a:xfrm>
            <a:off x="457200" y="1219200"/>
            <a:ext cx="5029200" cy="4343400"/>
          </a:xfrm>
        </p:spPr>
        <p:txBody>
          <a:bodyPr>
            <a:noAutofit/>
          </a:bodyPr>
          <a:lstStyle/>
          <a:p>
            <a:r>
              <a:rPr lang="en-US" sz="2000" dirty="0"/>
              <a:t>The Infrastructure Investment Integrated Action Team (IAT) was established to facilitate the development of broad evaluation and decision criteria that can be used across Government programs for informing Federal infrastructure investment. The team also focuses on developing tools that are value-added for practitioners at the local and non-Federal level as well as the Federal stakeholders.</a:t>
            </a:r>
          </a:p>
          <a:p>
            <a:endParaRPr lang="en-US" sz="2000" dirty="0"/>
          </a:p>
          <a:p>
            <a:r>
              <a:rPr lang="en-US" sz="2000" dirty="0"/>
              <a:t>Leads: Treasury, USACE, DOT</a:t>
            </a:r>
          </a:p>
          <a:p>
            <a:endParaRPr lang="en-US" sz="1600" dirty="0"/>
          </a:p>
        </p:txBody>
      </p:sp>
      <p:sp>
        <p:nvSpPr>
          <p:cNvPr id="6" name="Chevron 5"/>
          <p:cNvSpPr/>
          <p:nvPr/>
        </p:nvSpPr>
        <p:spPr>
          <a:xfrm>
            <a:off x="4882515" y="6036847"/>
            <a:ext cx="1760220" cy="340920"/>
          </a:xfrm>
          <a:prstGeom prst="chevron">
            <a:avLst/>
          </a:prstGeom>
          <a:solidFill>
            <a:srgbClr val="254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rPr>
              <a:t>Teams  </a:t>
            </a:r>
          </a:p>
        </p:txBody>
      </p:sp>
      <p:sp>
        <p:nvSpPr>
          <p:cNvPr id="3" name="Slide Number Placeholder 2"/>
          <p:cNvSpPr>
            <a:spLocks noGrp="1"/>
          </p:cNvSpPr>
          <p:nvPr>
            <p:ph type="sldNum" sz="quarter" idx="12"/>
          </p:nvPr>
        </p:nvSpPr>
        <p:spPr>
          <a:xfrm>
            <a:off x="6718300" y="6111875"/>
            <a:ext cx="2133600" cy="365125"/>
          </a:xfrm>
        </p:spPr>
        <p:txBody>
          <a:bodyPr/>
          <a:lstStyle/>
          <a:p>
            <a:pPr algn="r"/>
            <a:fld id="{B13F04AC-DC52-47F2-8368-53AFAE899AE9}" type="slidenum">
              <a:rPr lang="en-US" sz="1200" smtClean="0">
                <a:solidFill>
                  <a:schemeClr val="bg1">
                    <a:lumMod val="50000"/>
                  </a:schemeClr>
                </a:solidFill>
              </a:rPr>
              <a:pPr algn="r"/>
              <a:t>15</a:t>
            </a:fld>
            <a:endParaRPr lang="en-US" sz="1200" dirty="0">
              <a:solidFill>
                <a:schemeClr val="bg1">
                  <a:lumMod val="50000"/>
                </a:schemeClr>
              </a:solidFill>
            </a:endParaRPr>
          </a:p>
        </p:txBody>
      </p:sp>
      <p:sp>
        <p:nvSpPr>
          <p:cNvPr id="5" name="Content Placeholder 4"/>
          <p:cNvSpPr>
            <a:spLocks noGrp="1"/>
          </p:cNvSpPr>
          <p:nvPr>
            <p:ph idx="1"/>
          </p:nvPr>
        </p:nvSpPr>
        <p:spPr>
          <a:xfrm>
            <a:off x="5562600" y="1066800"/>
            <a:ext cx="3289300" cy="4724400"/>
          </a:xfrm>
        </p:spPr>
        <p:txBody>
          <a:bodyPr>
            <a:normAutofit fontScale="40000" lnSpcReduction="20000"/>
          </a:bodyPr>
          <a:lstStyle/>
          <a:p>
            <a:pPr marL="0" indent="0">
              <a:buClr>
                <a:srgbClr val="254771"/>
              </a:buClr>
              <a:buNone/>
              <a:defRPr/>
            </a:pPr>
            <a:r>
              <a:rPr lang="en-US" altLang="en-US" sz="6000" b="1" dirty="0">
                <a:solidFill>
                  <a:srgbClr val="254771"/>
                </a:solidFill>
                <a:cs typeface="Arial" panose="020B0604020202020204" pitchFamily="34" charset="0"/>
              </a:rPr>
              <a:t>Resources: </a:t>
            </a:r>
          </a:p>
          <a:p>
            <a:pPr>
              <a:buClr>
                <a:srgbClr val="254771"/>
              </a:buClr>
              <a:defRPr/>
            </a:pPr>
            <a:endParaRPr lang="en-US" sz="4200" dirty="0">
              <a:cs typeface="Arial" panose="020B0604020202020204" pitchFamily="34" charset="0"/>
            </a:endParaRPr>
          </a:p>
          <a:p>
            <a:pPr>
              <a:buClr>
                <a:srgbClr val="254771"/>
              </a:buClr>
              <a:defRPr/>
            </a:pPr>
            <a:r>
              <a:rPr lang="en-US" sz="4500" dirty="0">
                <a:cs typeface="Arial" panose="020B0604020202020204" pitchFamily="34" charset="0"/>
              </a:rPr>
              <a:t>Federal Funding Handbook for MTS-Related Infrastructure Investments (2017)</a:t>
            </a:r>
          </a:p>
          <a:p>
            <a:pPr>
              <a:buClr>
                <a:srgbClr val="254771"/>
              </a:buClr>
              <a:defRPr/>
            </a:pPr>
            <a:r>
              <a:rPr lang="en-US" sz="4500" dirty="0">
                <a:cs typeface="Arial" panose="020B0604020202020204" pitchFamily="34" charset="0"/>
              </a:rPr>
              <a:t>P3 Resource Library</a:t>
            </a:r>
          </a:p>
          <a:p>
            <a:pPr>
              <a:buClr>
                <a:srgbClr val="254771"/>
              </a:buClr>
              <a:defRPr/>
            </a:pPr>
            <a:r>
              <a:rPr lang="en-US" sz="4500" dirty="0">
                <a:cs typeface="Arial" panose="020B0604020202020204" pitchFamily="34" charset="0"/>
              </a:rPr>
              <a:t>Department of Treasury P3 White Papers</a:t>
            </a:r>
          </a:p>
          <a:p>
            <a:pPr>
              <a:buClr>
                <a:srgbClr val="254771"/>
              </a:buClr>
              <a:defRPr/>
            </a:pPr>
            <a:r>
              <a:rPr lang="en-US" sz="4500" dirty="0">
                <a:cs typeface="Arial" panose="020B0604020202020204" pitchFamily="34" charset="0"/>
              </a:rPr>
              <a:t>Compendium of Federal P3 Authorities for Infrastructure Investment </a:t>
            </a:r>
          </a:p>
          <a:p>
            <a:pPr>
              <a:buClr>
                <a:srgbClr val="254771"/>
              </a:buClr>
              <a:defRPr/>
            </a:pPr>
            <a:r>
              <a:rPr lang="en-US" sz="4500" dirty="0">
                <a:cs typeface="Arial" panose="020B0604020202020204" pitchFamily="34" charset="0"/>
              </a:rPr>
              <a:t>Modeling Maritime Infrastructure Investment</a:t>
            </a:r>
          </a:p>
          <a:p>
            <a:pPr>
              <a:buClr>
                <a:srgbClr val="254771"/>
              </a:buClr>
              <a:defRPr/>
            </a:pPr>
            <a:r>
              <a:rPr lang="en-US" sz="4500" dirty="0">
                <a:cs typeface="Arial" panose="020B0604020202020204" pitchFamily="34" charset="0"/>
              </a:rPr>
              <a:t>MTS infrastructure outreach during National Infrastructure Week 2019</a:t>
            </a:r>
          </a:p>
          <a:p>
            <a:endParaRPr lang="en-US" dirty="0"/>
          </a:p>
        </p:txBody>
      </p:sp>
    </p:spTree>
    <p:extLst>
      <p:ext uri="{BB962C8B-B14F-4D97-AF65-F5344CB8AC3E}">
        <p14:creationId xmlns:p14="http://schemas.microsoft.com/office/powerpoint/2010/main" val="2933107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86200" cy="1162050"/>
          </a:xfrm>
        </p:spPr>
        <p:txBody>
          <a:bodyPr>
            <a:noAutofit/>
          </a:bodyPr>
          <a:lstStyle/>
          <a:p>
            <a:r>
              <a:rPr lang="en-US" sz="2600" dirty="0"/>
              <a:t>Maritime Innovative Science and Technology IAT</a:t>
            </a:r>
          </a:p>
        </p:txBody>
      </p:sp>
      <p:sp>
        <p:nvSpPr>
          <p:cNvPr id="4" name="Text Placeholder 3"/>
          <p:cNvSpPr>
            <a:spLocks noGrp="1"/>
          </p:cNvSpPr>
          <p:nvPr>
            <p:ph type="body" sz="half" idx="2"/>
          </p:nvPr>
        </p:nvSpPr>
        <p:spPr>
          <a:xfrm>
            <a:off x="457200" y="1435101"/>
            <a:ext cx="4267200" cy="3898899"/>
          </a:xfrm>
        </p:spPr>
        <p:txBody>
          <a:bodyPr>
            <a:noAutofit/>
          </a:bodyPr>
          <a:lstStyle/>
          <a:p>
            <a:pPr marL="342900" indent="-342900" fontAlgn="base">
              <a:buFont typeface="Arial" panose="020B0604020202020204" pitchFamily="34" charset="0"/>
              <a:buChar char="•"/>
            </a:pPr>
            <a:r>
              <a:rPr lang="en-US" sz="2000" dirty="0"/>
              <a:t>Supporting DOT multi-modal freight modeling initiative directly and via the R&amp;D conference on multimodal freight analytics with TRB.</a:t>
            </a:r>
          </a:p>
          <a:p>
            <a:pPr marL="342900" indent="-342900" fontAlgn="base">
              <a:buFont typeface="Arial" panose="020B0604020202020204" pitchFamily="34" charset="0"/>
              <a:buChar char="•"/>
            </a:pPr>
            <a:r>
              <a:rPr lang="en-US" sz="2000" dirty="0"/>
              <a:t>Working with CMTS teams to assess and facilitate pilot studies on emerging R&amp;D requirements.</a:t>
            </a:r>
          </a:p>
          <a:p>
            <a:pPr marL="342900" indent="-342900" fontAlgn="base">
              <a:buFont typeface="Arial" panose="020B0604020202020204" pitchFamily="34" charset="0"/>
              <a:buChar char="•"/>
            </a:pPr>
            <a:r>
              <a:rPr lang="en-US" sz="2000" dirty="0"/>
              <a:t>Planning for a 2020 Conference</a:t>
            </a:r>
          </a:p>
          <a:p>
            <a:pPr marL="342900" indent="-342900" fontAlgn="base">
              <a:buFont typeface="Arial" panose="020B0604020202020204" pitchFamily="34" charset="0"/>
              <a:buChar char="•"/>
            </a:pPr>
            <a:endParaRPr lang="en-US" sz="2000" dirty="0"/>
          </a:p>
          <a:p>
            <a:pPr fontAlgn="base"/>
            <a:r>
              <a:rPr lang="en-US" sz="2000" dirty="0"/>
              <a:t>Lead: USACE; MARAD, EPA</a:t>
            </a:r>
          </a:p>
        </p:txBody>
      </p:sp>
      <p:sp>
        <p:nvSpPr>
          <p:cNvPr id="7" name="Chevron 5"/>
          <p:cNvSpPr/>
          <p:nvPr/>
        </p:nvSpPr>
        <p:spPr>
          <a:xfrm>
            <a:off x="4882515" y="6036847"/>
            <a:ext cx="1760220" cy="340920"/>
          </a:xfrm>
          <a:prstGeom prst="chevron">
            <a:avLst/>
          </a:prstGeom>
          <a:solidFill>
            <a:srgbClr val="254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rPr>
              <a:t>Teams  </a:t>
            </a:r>
          </a:p>
        </p:txBody>
      </p:sp>
      <p:sp>
        <p:nvSpPr>
          <p:cNvPr id="3" name="Content Placeholder 2"/>
          <p:cNvSpPr>
            <a:spLocks noGrp="1"/>
          </p:cNvSpPr>
          <p:nvPr>
            <p:ph idx="1"/>
          </p:nvPr>
        </p:nvSpPr>
        <p:spPr>
          <a:xfrm>
            <a:off x="4882514" y="609599"/>
            <a:ext cx="4032885" cy="1489075"/>
          </a:xfrm>
        </p:spPr>
        <p:txBody>
          <a:bodyPr>
            <a:normAutofit fontScale="92500"/>
          </a:bodyPr>
          <a:lstStyle/>
          <a:p>
            <a:pPr marL="0" indent="0">
              <a:buNone/>
            </a:pPr>
            <a:r>
              <a:rPr lang="en-US" sz="2200" b="1" dirty="0"/>
              <a:t>2018 R&amp;D Conference at the </a:t>
            </a:r>
          </a:p>
          <a:p>
            <a:pPr marL="0" indent="0">
              <a:buNone/>
            </a:pPr>
            <a:r>
              <a:rPr lang="en-US" sz="2200" b="1" dirty="0"/>
              <a:t>National Academy of Sciences</a:t>
            </a:r>
          </a:p>
          <a:p>
            <a:pPr marL="0" indent="0">
              <a:buNone/>
            </a:pPr>
            <a:r>
              <a:rPr lang="en-US" sz="2200" b="1" dirty="0"/>
              <a:t>Washington, DC           </a:t>
            </a:r>
            <a:r>
              <a:rPr lang="en-US" sz="1800" dirty="0"/>
              <a:t>[Proceedings at www.TRB.org]</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567" y="2438400"/>
            <a:ext cx="3564499" cy="2667000"/>
          </a:xfrm>
          <a:prstGeom prst="rect">
            <a:avLst/>
          </a:prstGeom>
          <a:ln w="19050">
            <a:solidFill>
              <a:schemeClr val="tx1"/>
            </a:solidFill>
          </a:ln>
        </p:spPr>
      </p:pic>
      <p:sp>
        <p:nvSpPr>
          <p:cNvPr id="5" name="Slide Number Placeholder 4"/>
          <p:cNvSpPr>
            <a:spLocks noGrp="1"/>
          </p:cNvSpPr>
          <p:nvPr>
            <p:ph type="sldNum" sz="quarter" idx="12"/>
          </p:nvPr>
        </p:nvSpPr>
        <p:spPr>
          <a:xfrm>
            <a:off x="6718300" y="6111875"/>
            <a:ext cx="2133600" cy="365125"/>
          </a:xfrm>
        </p:spPr>
        <p:txBody>
          <a:bodyPr/>
          <a:lstStyle/>
          <a:p>
            <a:pPr algn="r"/>
            <a:fld id="{B13F04AC-DC52-47F2-8368-53AFAE899AE9}" type="slidenum">
              <a:rPr lang="en-US" sz="1200" smtClean="0">
                <a:solidFill>
                  <a:schemeClr val="bg1">
                    <a:lumMod val="50000"/>
                  </a:schemeClr>
                </a:solidFill>
              </a:rPr>
              <a:pPr algn="r"/>
              <a:t>16</a:t>
            </a:fld>
            <a:endParaRPr lang="en-US" sz="1200" dirty="0">
              <a:solidFill>
                <a:schemeClr val="bg1">
                  <a:lumMod val="50000"/>
                </a:schemeClr>
              </a:solidFill>
            </a:endParaRPr>
          </a:p>
        </p:txBody>
      </p:sp>
    </p:spTree>
    <p:extLst>
      <p:ext uri="{BB962C8B-B14F-4D97-AF65-F5344CB8AC3E}">
        <p14:creationId xmlns:p14="http://schemas.microsoft.com/office/powerpoint/2010/main" val="2686634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276600" cy="717550"/>
          </a:xfrm>
        </p:spPr>
        <p:txBody>
          <a:bodyPr>
            <a:noAutofit/>
          </a:bodyPr>
          <a:lstStyle/>
          <a:p>
            <a:r>
              <a:rPr lang="en-US" sz="2600" dirty="0"/>
              <a:t>Military to Mariner</a:t>
            </a:r>
          </a:p>
        </p:txBody>
      </p:sp>
      <p:sp>
        <p:nvSpPr>
          <p:cNvPr id="4" name="Text Placeholder 3"/>
          <p:cNvSpPr>
            <a:spLocks noGrp="1"/>
          </p:cNvSpPr>
          <p:nvPr>
            <p:ph type="body" sz="half" idx="2"/>
          </p:nvPr>
        </p:nvSpPr>
        <p:spPr>
          <a:xfrm>
            <a:off x="457200" y="1066801"/>
            <a:ext cx="5181600" cy="4114799"/>
          </a:xfrm>
        </p:spPr>
        <p:txBody>
          <a:bodyPr>
            <a:noAutofit/>
          </a:bodyPr>
          <a:lstStyle/>
          <a:p>
            <a:pPr marL="342900" indent="-342900" fontAlgn="base">
              <a:buFont typeface="Arial" panose="020B0604020202020204" pitchFamily="34" charset="0"/>
              <a:buChar char="•"/>
            </a:pPr>
            <a:r>
              <a:rPr lang="en-US" sz="2000" dirty="0"/>
              <a:t>The Military to Mariner (M2M) Initiative helps coordinate Federal efforts to facilitate the transition from military service to civilian employment in the U.S. Merchant Marine and/or the Marine Transportation System. </a:t>
            </a:r>
          </a:p>
          <a:p>
            <a:pPr marL="342900" indent="-342900" fontAlgn="base">
              <a:buFont typeface="Arial" panose="020B0604020202020204" pitchFamily="34" charset="0"/>
              <a:buChar char="•"/>
            </a:pPr>
            <a:r>
              <a:rPr lang="en-US" sz="2000" dirty="0">
                <a:cs typeface="Arial" panose="020B0604020202020204" pitchFamily="34" charset="0"/>
              </a:rPr>
              <a:t>Webinars to support mariner credentialing and mariner hiring.</a:t>
            </a:r>
          </a:p>
          <a:p>
            <a:pPr marL="342900" indent="-342900" fontAlgn="base">
              <a:buFont typeface="Arial" panose="020B0604020202020204" pitchFamily="34" charset="0"/>
              <a:buChar char="•"/>
            </a:pPr>
            <a:r>
              <a:rPr lang="en-US" sz="2000" dirty="0">
                <a:cs typeface="Arial" panose="020B0604020202020204" pitchFamily="34" charset="0"/>
              </a:rPr>
              <a:t>Review of use of GI bill for mariner training.</a:t>
            </a:r>
          </a:p>
          <a:p>
            <a:pPr marL="342900" indent="-342900" fontAlgn="base">
              <a:buFont typeface="Arial" panose="020B0604020202020204" pitchFamily="34" charset="0"/>
              <a:buChar char="•"/>
            </a:pPr>
            <a:r>
              <a:rPr lang="en-US" sz="2000" dirty="0">
                <a:cs typeface="Arial" panose="020B0604020202020204" pitchFamily="34" charset="0"/>
              </a:rPr>
              <a:t>Expanding USCG approval of sea service training for credentialing.</a:t>
            </a:r>
          </a:p>
          <a:p>
            <a:pPr>
              <a:buClr>
                <a:srgbClr val="FFFFCC"/>
              </a:buClr>
              <a:defRPr/>
            </a:pPr>
            <a:r>
              <a:rPr lang="en-US" sz="2000" dirty="0">
                <a:cs typeface="Arial" panose="020B0604020202020204" pitchFamily="34" charset="0"/>
              </a:rPr>
              <a:t>Leads: MARAD, Military Sealift Command</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2115" r="-1"/>
          <a:stretch/>
        </p:blipFill>
        <p:spPr>
          <a:xfrm>
            <a:off x="5558021" y="1143000"/>
            <a:ext cx="2914014" cy="3352800"/>
          </a:xfrm>
          <a:prstGeom prst="rect">
            <a:avLst/>
          </a:prstGeom>
        </p:spPr>
      </p:pic>
      <p:sp>
        <p:nvSpPr>
          <p:cNvPr id="7" name="Chevron 5"/>
          <p:cNvSpPr/>
          <p:nvPr/>
        </p:nvSpPr>
        <p:spPr>
          <a:xfrm>
            <a:off x="4882515" y="6036847"/>
            <a:ext cx="1760220" cy="340920"/>
          </a:xfrm>
          <a:prstGeom prst="chevron">
            <a:avLst/>
          </a:prstGeom>
          <a:solidFill>
            <a:srgbClr val="254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rPr>
              <a:t>Teams  </a:t>
            </a:r>
          </a:p>
        </p:txBody>
      </p:sp>
      <p:sp>
        <p:nvSpPr>
          <p:cNvPr id="5" name="Slide Number Placeholder 4"/>
          <p:cNvSpPr>
            <a:spLocks noGrp="1"/>
          </p:cNvSpPr>
          <p:nvPr>
            <p:ph type="sldNum" sz="quarter" idx="12"/>
          </p:nvPr>
        </p:nvSpPr>
        <p:spPr>
          <a:xfrm>
            <a:off x="6718300" y="6111875"/>
            <a:ext cx="2133600" cy="365125"/>
          </a:xfrm>
        </p:spPr>
        <p:txBody>
          <a:bodyPr/>
          <a:lstStyle/>
          <a:p>
            <a:pPr algn="r"/>
            <a:fld id="{B13F04AC-DC52-47F2-8368-53AFAE899AE9}" type="slidenum">
              <a:rPr lang="en-US" sz="1200" smtClean="0">
                <a:solidFill>
                  <a:schemeClr val="bg1">
                    <a:lumMod val="50000"/>
                  </a:schemeClr>
                </a:solidFill>
              </a:rPr>
              <a:pPr algn="r"/>
              <a:t>17</a:t>
            </a:fld>
            <a:endParaRPr lang="en-US" sz="1200" dirty="0">
              <a:solidFill>
                <a:schemeClr val="bg1">
                  <a:lumMod val="50000"/>
                </a:schemeClr>
              </a:solidFill>
            </a:endParaRPr>
          </a:p>
        </p:txBody>
      </p:sp>
    </p:spTree>
    <p:extLst>
      <p:ext uri="{BB962C8B-B14F-4D97-AF65-F5344CB8AC3E}">
        <p14:creationId xmlns:p14="http://schemas.microsoft.com/office/powerpoint/2010/main" val="3577807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8077200" cy="5287963"/>
          </a:xfrm>
        </p:spPr>
        <p:txBody>
          <a:bodyPr/>
          <a:lstStyle/>
          <a:p>
            <a:r>
              <a:rPr lang="en-US" b="1" dirty="0">
                <a:solidFill>
                  <a:schemeClr val="tx2"/>
                </a:solidFill>
              </a:rPr>
              <a:t>TAKEAWAYS</a:t>
            </a:r>
            <a:r>
              <a:rPr lang="en-US" dirty="0"/>
              <a:t>:</a:t>
            </a:r>
          </a:p>
          <a:p>
            <a:pPr lvl="1"/>
            <a:r>
              <a:rPr lang="en-US" dirty="0"/>
              <a:t>The CMTS is a resource and source for MTS related reports, SME’s, and initiatives within the USG;</a:t>
            </a:r>
          </a:p>
          <a:p>
            <a:pPr lvl="1"/>
            <a:r>
              <a:rPr lang="en-US" dirty="0"/>
              <a:t>NOAA is an active member of the CMTS and has taken a leadership role in a number of interagency initiatives;</a:t>
            </a:r>
          </a:p>
          <a:p>
            <a:pPr lvl="1"/>
            <a:r>
              <a:rPr lang="en-US" dirty="0"/>
              <a:t>Secretary of Commerce becomes chair of the Coordinating Board August 1, 2019.</a:t>
            </a:r>
          </a:p>
        </p:txBody>
      </p:sp>
      <p:sp>
        <p:nvSpPr>
          <p:cNvPr id="5" name="Slide Number Placeholder 4"/>
          <p:cNvSpPr>
            <a:spLocks noGrp="1"/>
          </p:cNvSpPr>
          <p:nvPr>
            <p:ph type="sldNum" sz="quarter" idx="12"/>
          </p:nvPr>
        </p:nvSpPr>
        <p:spPr/>
        <p:txBody>
          <a:bodyPr/>
          <a:lstStyle/>
          <a:p>
            <a:fld id="{B13F04AC-DC52-47F2-8368-53AFAE899AE9}" type="slidenum">
              <a:rPr lang="en-US" smtClean="0"/>
              <a:t>18</a:t>
            </a:fld>
            <a:endParaRPr lang="en-US"/>
          </a:p>
        </p:txBody>
      </p:sp>
    </p:spTree>
    <p:extLst>
      <p:ext uri="{BB962C8B-B14F-4D97-AF65-F5344CB8AC3E}">
        <p14:creationId xmlns:p14="http://schemas.microsoft.com/office/powerpoint/2010/main" val="965383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600200"/>
            <a:ext cx="1600199" cy="457200"/>
          </a:xfrm>
        </p:spPr>
        <p:txBody>
          <a:bodyPr>
            <a:normAutofit/>
          </a:bodyPr>
          <a:lstStyle/>
          <a:p>
            <a:r>
              <a:rPr lang="en-US" sz="2400" dirty="0"/>
              <a:t>Contacts</a:t>
            </a:r>
          </a:p>
        </p:txBody>
      </p:sp>
      <p:sp>
        <p:nvSpPr>
          <p:cNvPr id="6" name="Content Placeholder 5"/>
          <p:cNvSpPr>
            <a:spLocks noGrp="1"/>
          </p:cNvSpPr>
          <p:nvPr>
            <p:ph idx="1"/>
          </p:nvPr>
        </p:nvSpPr>
        <p:spPr>
          <a:xfrm>
            <a:off x="1752600" y="152400"/>
            <a:ext cx="7086600" cy="5486400"/>
          </a:xfrm>
        </p:spPr>
        <p:txBody>
          <a:bodyPr>
            <a:noAutofit/>
          </a:bodyPr>
          <a:lstStyle/>
          <a:p>
            <a:pPr>
              <a:lnSpc>
                <a:spcPct val="120000"/>
              </a:lnSpc>
              <a:spcBef>
                <a:spcPts val="0"/>
              </a:spcBef>
              <a:buFont typeface="Wingdings" pitchFamily="2" charset="2"/>
              <a:buNone/>
            </a:pPr>
            <a:r>
              <a:rPr lang="en-US" altLang="en-US" sz="2000" b="1" dirty="0">
                <a:cs typeface="Arial" charset="0"/>
              </a:rPr>
              <a:t>1200 New Jersey Avenue SE</a:t>
            </a:r>
          </a:p>
          <a:p>
            <a:pPr>
              <a:lnSpc>
                <a:spcPct val="120000"/>
              </a:lnSpc>
              <a:spcBef>
                <a:spcPts val="0"/>
              </a:spcBef>
              <a:buFont typeface="Wingdings" pitchFamily="2" charset="2"/>
              <a:buNone/>
            </a:pPr>
            <a:r>
              <a:rPr lang="en-US" altLang="en-US" sz="2000" b="1" dirty="0">
                <a:cs typeface="Arial" charset="0"/>
              </a:rPr>
              <a:t>Washington, DC 20590</a:t>
            </a:r>
          </a:p>
          <a:p>
            <a:pPr>
              <a:lnSpc>
                <a:spcPct val="120000"/>
              </a:lnSpc>
              <a:spcBef>
                <a:spcPts val="0"/>
              </a:spcBef>
              <a:buFont typeface="Wingdings" pitchFamily="2" charset="2"/>
              <a:buNone/>
            </a:pPr>
            <a:r>
              <a:rPr lang="en-US" altLang="en-US" sz="2000" b="1" dirty="0">
                <a:cs typeface="Arial" charset="0"/>
              </a:rPr>
              <a:t>(202) 366-3612</a:t>
            </a:r>
            <a:endParaRPr lang="en-US" altLang="en-US" sz="900" b="1" dirty="0">
              <a:cs typeface="Arial" charset="0"/>
            </a:endParaRPr>
          </a:p>
          <a:p>
            <a:pPr>
              <a:lnSpc>
                <a:spcPct val="120000"/>
              </a:lnSpc>
              <a:spcBef>
                <a:spcPts val="0"/>
              </a:spcBef>
              <a:buFont typeface="Wingdings" pitchFamily="2" charset="2"/>
              <a:buNone/>
            </a:pPr>
            <a:endParaRPr lang="en-US" altLang="en-US" sz="1000" dirty="0">
              <a:cs typeface="Arial" charset="0"/>
            </a:endParaRPr>
          </a:p>
          <a:p>
            <a:pPr>
              <a:lnSpc>
                <a:spcPct val="120000"/>
              </a:lnSpc>
              <a:spcBef>
                <a:spcPts val="0"/>
              </a:spcBef>
              <a:buNone/>
            </a:pPr>
            <a:r>
              <a:rPr lang="en-US" altLang="en-US" sz="2000" dirty="0">
                <a:cs typeface="Arial" charset="0"/>
                <a:hlinkClick r:id="rId2"/>
              </a:rPr>
              <a:t>Helen.Brohl@cmts.gov</a:t>
            </a:r>
            <a:r>
              <a:rPr lang="en-US" altLang="en-US" sz="2000" dirty="0">
                <a:cs typeface="Arial" charset="0"/>
              </a:rPr>
              <a:t>, Executive Director</a:t>
            </a:r>
          </a:p>
          <a:p>
            <a:pPr>
              <a:lnSpc>
                <a:spcPct val="120000"/>
              </a:lnSpc>
              <a:spcBef>
                <a:spcPts val="0"/>
              </a:spcBef>
              <a:buNone/>
            </a:pPr>
            <a:r>
              <a:rPr lang="en-US" altLang="en-US" sz="2000" dirty="0">
                <a:cs typeface="Arial" charset="0"/>
                <a:hlinkClick r:id="rId3"/>
              </a:rPr>
              <a:t>Pat.Mutschler@cmts.gov</a:t>
            </a:r>
            <a:r>
              <a:rPr lang="en-US" altLang="en-US" sz="2000" u="sng" dirty="0">
                <a:cs typeface="Arial" charset="0"/>
                <a:hlinkClick r:id="rId3"/>
              </a:rPr>
              <a:t>, </a:t>
            </a:r>
            <a:r>
              <a:rPr lang="en-US" altLang="en-US" sz="2000" dirty="0">
                <a:cs typeface="Arial" charset="0"/>
              </a:rPr>
              <a:t>Senior Advisor/USACE</a:t>
            </a:r>
            <a:endParaRPr lang="en-US" altLang="en-US" sz="2000" dirty="0">
              <a:cs typeface="Arial" charset="0"/>
              <a:hlinkClick r:id="rId3"/>
            </a:endParaRPr>
          </a:p>
          <a:p>
            <a:pPr>
              <a:lnSpc>
                <a:spcPct val="120000"/>
              </a:lnSpc>
              <a:spcBef>
                <a:spcPts val="0"/>
              </a:spcBef>
              <a:buNone/>
            </a:pPr>
            <a:r>
              <a:rPr lang="en-US" altLang="en-US" sz="2000" dirty="0">
                <a:cs typeface="Arial" charset="0"/>
                <a:hlinkClick r:id="rId3"/>
              </a:rPr>
              <a:t>Heather.Gilbert@cmts.gov</a:t>
            </a:r>
            <a:r>
              <a:rPr lang="en-US" altLang="en-US" sz="2000" dirty="0">
                <a:cs typeface="Arial" charset="0"/>
              </a:rPr>
              <a:t>, Senior Advisor/NOAA</a:t>
            </a:r>
          </a:p>
          <a:p>
            <a:pPr>
              <a:lnSpc>
                <a:spcPct val="120000"/>
              </a:lnSpc>
              <a:spcBef>
                <a:spcPts val="0"/>
              </a:spcBef>
              <a:buFont typeface="Wingdings" pitchFamily="2" charset="2"/>
              <a:buNone/>
            </a:pPr>
            <a:r>
              <a:rPr lang="en-US" altLang="en-US" sz="2000" dirty="0">
                <a:cs typeface="Arial" charset="0"/>
                <a:hlinkClick r:id="rId4"/>
              </a:rPr>
              <a:t>Nancy.Lang@cmts.gov</a:t>
            </a:r>
            <a:r>
              <a:rPr lang="en-US" altLang="en-US" sz="2000" dirty="0">
                <a:cs typeface="Arial" charset="0"/>
              </a:rPr>
              <a:t>, Executive Assistant</a:t>
            </a:r>
          </a:p>
          <a:p>
            <a:pPr>
              <a:lnSpc>
                <a:spcPct val="120000"/>
              </a:lnSpc>
              <a:spcBef>
                <a:spcPts val="0"/>
              </a:spcBef>
              <a:buFont typeface="Wingdings" pitchFamily="2" charset="2"/>
              <a:buNone/>
            </a:pPr>
            <a:r>
              <a:rPr lang="en-US" altLang="en-US" sz="2000" dirty="0">
                <a:cs typeface="Arial" charset="0"/>
                <a:hlinkClick r:id="rId5"/>
              </a:rPr>
              <a:t>Jaya.Ghosh@cmts.gov</a:t>
            </a:r>
            <a:r>
              <a:rPr lang="en-US" altLang="en-US" sz="2000" dirty="0">
                <a:cs typeface="Arial" charset="0"/>
              </a:rPr>
              <a:t>, Data and Infrastructure Advisor</a:t>
            </a:r>
          </a:p>
          <a:p>
            <a:pPr>
              <a:lnSpc>
                <a:spcPct val="120000"/>
              </a:lnSpc>
              <a:spcBef>
                <a:spcPts val="0"/>
              </a:spcBef>
              <a:buFont typeface="Wingdings" pitchFamily="2" charset="2"/>
              <a:buNone/>
            </a:pPr>
            <a:r>
              <a:rPr lang="en-US" altLang="en-US" sz="2000" dirty="0">
                <a:cs typeface="Arial" charset="0"/>
                <a:hlinkClick r:id="rId6"/>
              </a:rPr>
              <a:t>Sarah.Harrison@cmts.gov</a:t>
            </a:r>
            <a:r>
              <a:rPr lang="en-US" altLang="en-US" sz="2000" dirty="0">
                <a:cs typeface="Arial" charset="0"/>
              </a:rPr>
              <a:t>, Arctic Advisor</a:t>
            </a:r>
          </a:p>
          <a:p>
            <a:pPr>
              <a:lnSpc>
                <a:spcPct val="120000"/>
              </a:lnSpc>
              <a:spcBef>
                <a:spcPts val="0"/>
              </a:spcBef>
              <a:buFont typeface="Wingdings" pitchFamily="2" charset="2"/>
              <a:buNone/>
            </a:pPr>
            <a:r>
              <a:rPr lang="en-US" altLang="en-US" sz="2000" dirty="0">
                <a:cs typeface="Arial" charset="0"/>
                <a:hlinkClick r:id="rId7"/>
              </a:rPr>
              <a:t>Kathryn.H.McIntosh@usace.army.mil</a:t>
            </a:r>
            <a:r>
              <a:rPr lang="en-US" altLang="en-US" sz="2000" dirty="0">
                <a:cs typeface="Arial" charset="0"/>
              </a:rPr>
              <a:t>, Resilience Advisor</a:t>
            </a:r>
          </a:p>
          <a:p>
            <a:pPr algn="ctr">
              <a:lnSpc>
                <a:spcPct val="120000"/>
              </a:lnSpc>
              <a:spcBef>
                <a:spcPts val="0"/>
              </a:spcBef>
              <a:buFont typeface="Wingdings" pitchFamily="2" charset="2"/>
              <a:buNone/>
            </a:pPr>
            <a:endParaRPr lang="en-US" altLang="en-US" sz="1000" dirty="0">
              <a:cs typeface="Arial" charset="0"/>
              <a:hlinkClick r:id="rId8"/>
            </a:endParaRPr>
          </a:p>
          <a:p>
            <a:pPr>
              <a:lnSpc>
                <a:spcPct val="120000"/>
              </a:lnSpc>
              <a:spcBef>
                <a:spcPts val="0"/>
              </a:spcBef>
              <a:buFont typeface="Wingdings" pitchFamily="2" charset="2"/>
              <a:buNone/>
            </a:pPr>
            <a:r>
              <a:rPr lang="en-US" altLang="en-US" sz="1800" dirty="0">
                <a:cs typeface="Arial" charset="0"/>
                <a:hlinkClick r:id="rId8"/>
              </a:rPr>
              <a:t>www.cmts.gov</a:t>
            </a:r>
            <a:endParaRPr lang="en-US" altLang="en-US" sz="1800" dirty="0">
              <a:cs typeface="Arial" charset="0"/>
            </a:endParaRPr>
          </a:p>
          <a:p>
            <a:pPr>
              <a:lnSpc>
                <a:spcPct val="120000"/>
              </a:lnSpc>
              <a:spcBef>
                <a:spcPts val="0"/>
              </a:spcBef>
              <a:buFont typeface="Wingdings" pitchFamily="2" charset="2"/>
              <a:buNone/>
            </a:pPr>
            <a:r>
              <a:rPr lang="en-US" altLang="en-US" sz="1800" b="1" dirty="0">
                <a:cs typeface="Arial" charset="0"/>
              </a:rPr>
              <a:t>Facebook /USCMTS</a:t>
            </a:r>
          </a:p>
          <a:p>
            <a:pPr>
              <a:lnSpc>
                <a:spcPct val="120000"/>
              </a:lnSpc>
              <a:spcBef>
                <a:spcPts val="0"/>
              </a:spcBef>
              <a:buFont typeface="Wingdings" pitchFamily="2" charset="2"/>
              <a:buNone/>
            </a:pPr>
            <a:r>
              <a:rPr lang="en-US" altLang="en-US" sz="1800" b="1" dirty="0">
                <a:cs typeface="Arial" charset="0"/>
              </a:rPr>
              <a:t>Twitter @USCMTS</a:t>
            </a:r>
          </a:p>
        </p:txBody>
      </p:sp>
      <p:sp>
        <p:nvSpPr>
          <p:cNvPr id="8" name="Chevron 5"/>
          <p:cNvSpPr/>
          <p:nvPr/>
        </p:nvSpPr>
        <p:spPr>
          <a:xfrm>
            <a:off x="6553200" y="6040854"/>
            <a:ext cx="1760220" cy="375012"/>
          </a:xfrm>
          <a:prstGeom prst="chevron">
            <a:avLst/>
          </a:prstGeom>
          <a:solidFill>
            <a:srgbClr val="254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rPr>
              <a:t>Conclusion  </a:t>
            </a:r>
          </a:p>
        </p:txBody>
      </p:sp>
      <p:sp>
        <p:nvSpPr>
          <p:cNvPr id="2" name="Slide Number Placeholder 1"/>
          <p:cNvSpPr>
            <a:spLocks noGrp="1"/>
          </p:cNvSpPr>
          <p:nvPr>
            <p:ph type="sldNum" sz="quarter" idx="12"/>
          </p:nvPr>
        </p:nvSpPr>
        <p:spPr>
          <a:xfrm>
            <a:off x="6718300" y="6111875"/>
            <a:ext cx="2133600" cy="365125"/>
          </a:xfrm>
        </p:spPr>
        <p:txBody>
          <a:bodyPr/>
          <a:lstStyle/>
          <a:p>
            <a:pPr algn="r"/>
            <a:fld id="{B13F04AC-DC52-47F2-8368-53AFAE899AE9}" type="slidenum">
              <a:rPr lang="en-US" sz="1200" smtClean="0">
                <a:solidFill>
                  <a:schemeClr val="bg1">
                    <a:lumMod val="50000"/>
                  </a:schemeClr>
                </a:solidFill>
              </a:rPr>
              <a:pPr algn="r"/>
              <a:t>19</a:t>
            </a:fld>
            <a:endParaRPr lang="en-US" sz="1200" dirty="0">
              <a:solidFill>
                <a:schemeClr val="bg1">
                  <a:lumMod val="50000"/>
                </a:schemeClr>
              </a:solidFill>
            </a:endParaRPr>
          </a:p>
        </p:txBody>
      </p:sp>
    </p:spTree>
    <p:extLst>
      <p:ext uri="{BB962C8B-B14F-4D97-AF65-F5344CB8AC3E}">
        <p14:creationId xmlns:p14="http://schemas.microsoft.com/office/powerpoint/2010/main" val="247453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533400" y="304800"/>
            <a:ext cx="8458200" cy="1524000"/>
          </a:xfrm>
        </p:spPr>
        <p:txBody>
          <a:bodyPr>
            <a:normAutofit/>
          </a:bodyPr>
          <a:lstStyle/>
          <a:p>
            <a:pPr>
              <a:defRPr/>
            </a:pPr>
            <a:r>
              <a:rPr lang="en-US" altLang="en-US" sz="3200" b="1" dirty="0">
                <a:effectLst/>
                <a:cs typeface="Arial" panose="020B0604020202020204" pitchFamily="34" charset="0"/>
              </a:rPr>
              <a:t>Management of Transportation </a:t>
            </a:r>
            <a:br>
              <a:rPr lang="en-US" altLang="en-US" sz="3200" b="1" dirty="0">
                <a:effectLst/>
                <a:cs typeface="Arial" panose="020B0604020202020204" pitchFamily="34" charset="0"/>
              </a:rPr>
            </a:br>
            <a:r>
              <a:rPr lang="en-US" altLang="en-US" sz="3200" b="1" dirty="0">
                <a:cs typeface="Arial" panose="020B0604020202020204" pitchFamily="34" charset="0"/>
              </a:rPr>
              <a:t>at the Federal Level</a:t>
            </a:r>
            <a:endParaRPr lang="en-US" altLang="en-US" sz="4000" b="1" dirty="0">
              <a:effectLst>
                <a:outerShdw blurRad="38100" dist="38100" dir="2700000" algn="tl">
                  <a:srgbClr val="000000">
                    <a:alpha val="43137"/>
                  </a:srgbClr>
                </a:outerShdw>
              </a:effectLst>
              <a:cs typeface="Arial" panose="020B0604020202020204" pitchFamily="34" charset="0"/>
            </a:endParaRPr>
          </a:p>
        </p:txBody>
      </p:sp>
      <p:sp>
        <p:nvSpPr>
          <p:cNvPr id="4100" name="Rectangle 3"/>
          <p:cNvSpPr>
            <a:spLocks noGrp="1" noChangeArrowheads="1"/>
          </p:cNvSpPr>
          <p:nvPr>
            <p:ph type="body" idx="1"/>
          </p:nvPr>
        </p:nvSpPr>
        <p:spPr>
          <a:xfrm>
            <a:off x="457200" y="1905000"/>
            <a:ext cx="8229600" cy="3311525"/>
          </a:xfrm>
        </p:spPr>
        <p:txBody>
          <a:bodyPr>
            <a:normAutofit/>
          </a:bodyPr>
          <a:lstStyle/>
          <a:p>
            <a:pPr marL="0" indent="0">
              <a:buNone/>
            </a:pPr>
            <a:r>
              <a:rPr lang="en-US" altLang="en-US" sz="2800" b="1" dirty="0">
                <a:solidFill>
                  <a:srgbClr val="66C4E9"/>
                </a:solidFill>
                <a:effectLst/>
                <a:cs typeface="Arial" charset="0"/>
              </a:rPr>
              <a:t>Air: </a:t>
            </a:r>
            <a:r>
              <a:rPr lang="en-US" altLang="en-US" sz="2800" b="1" dirty="0">
                <a:effectLst/>
                <a:cs typeface="Arial" charset="0"/>
              </a:rPr>
              <a:t>Federal Aviation Administration (DOT)</a:t>
            </a:r>
          </a:p>
          <a:p>
            <a:pPr marL="0" indent="0">
              <a:buNone/>
            </a:pPr>
            <a:endParaRPr lang="en-US" altLang="en-US" sz="1400" dirty="0">
              <a:effectLst/>
              <a:cs typeface="Arial" charset="0"/>
            </a:endParaRPr>
          </a:p>
          <a:p>
            <a:pPr marL="0" indent="0">
              <a:buNone/>
            </a:pPr>
            <a:r>
              <a:rPr lang="en-US" altLang="en-US" sz="2800" b="1" dirty="0">
                <a:solidFill>
                  <a:srgbClr val="66C4E9"/>
                </a:solidFill>
                <a:effectLst/>
                <a:cs typeface="Arial" charset="0"/>
              </a:rPr>
              <a:t>Highways: </a:t>
            </a:r>
            <a:r>
              <a:rPr lang="en-US" altLang="en-US" sz="2800" b="1" dirty="0">
                <a:effectLst/>
                <a:cs typeface="Arial" charset="0"/>
              </a:rPr>
              <a:t>Federal Highway Administration (DOT)</a:t>
            </a:r>
          </a:p>
          <a:p>
            <a:pPr marL="0" indent="0">
              <a:buNone/>
            </a:pPr>
            <a:endParaRPr lang="en-US" altLang="en-US" sz="1400" dirty="0">
              <a:effectLst/>
              <a:cs typeface="Arial" charset="0"/>
            </a:endParaRPr>
          </a:p>
          <a:p>
            <a:pPr marL="0" indent="0">
              <a:buNone/>
            </a:pPr>
            <a:r>
              <a:rPr lang="en-US" altLang="en-US" sz="2800" b="1" dirty="0">
                <a:solidFill>
                  <a:srgbClr val="66C4E9"/>
                </a:solidFill>
                <a:effectLst/>
                <a:cs typeface="Arial" charset="0"/>
              </a:rPr>
              <a:t>Rail: </a:t>
            </a:r>
            <a:r>
              <a:rPr lang="en-US" altLang="en-US" sz="2800" b="1" dirty="0">
                <a:effectLst/>
                <a:cs typeface="Arial" charset="0"/>
              </a:rPr>
              <a:t>Federal Railroad Administration (DOT)</a:t>
            </a:r>
          </a:p>
          <a:p>
            <a:pPr marL="0" indent="0">
              <a:buNone/>
            </a:pPr>
            <a:endParaRPr lang="en-US" altLang="en-US" sz="1400" dirty="0">
              <a:effectLst/>
              <a:cs typeface="Arial" charset="0"/>
            </a:endParaRPr>
          </a:p>
          <a:p>
            <a:pPr marL="0" indent="0">
              <a:buNone/>
            </a:pPr>
            <a:r>
              <a:rPr lang="en-US" altLang="en-US" sz="2800" b="1" dirty="0">
                <a:solidFill>
                  <a:srgbClr val="66C4E9"/>
                </a:solidFill>
                <a:effectLst/>
                <a:cs typeface="Arial" charset="0"/>
              </a:rPr>
              <a:t>Marine: </a:t>
            </a:r>
            <a:r>
              <a:rPr lang="en-US" altLang="en-US" sz="2800" b="1" dirty="0">
                <a:effectLst/>
                <a:cs typeface="Arial" charset="0"/>
              </a:rPr>
              <a:t>30+ Federal Agencies &amp; Offices</a:t>
            </a:r>
          </a:p>
        </p:txBody>
      </p:sp>
      <p:sp>
        <p:nvSpPr>
          <p:cNvPr id="7" name="Chevron 5"/>
          <p:cNvSpPr/>
          <p:nvPr/>
        </p:nvSpPr>
        <p:spPr>
          <a:xfrm>
            <a:off x="3252712" y="6016790"/>
            <a:ext cx="1724177" cy="363979"/>
          </a:xfrm>
          <a:prstGeom prst="chevron">
            <a:avLst/>
          </a:prstGeom>
          <a:solidFill>
            <a:srgbClr val="25477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bg1">
                    <a:lumMod val="95000"/>
                  </a:schemeClr>
                </a:solidFill>
              </a:rPr>
              <a:t>Organization</a:t>
            </a:r>
          </a:p>
        </p:txBody>
      </p:sp>
    </p:spTree>
    <p:extLst>
      <p:ext uri="{BB962C8B-B14F-4D97-AF65-F5344CB8AC3E}">
        <p14:creationId xmlns:p14="http://schemas.microsoft.com/office/powerpoint/2010/main" val="383885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14182986"/>
              </p:ext>
            </p:extLst>
          </p:nvPr>
        </p:nvGraphicFramePr>
        <p:xfrm>
          <a:off x="533405" y="914402"/>
          <a:ext cx="8153394" cy="4672627"/>
        </p:xfrm>
        <a:graphic>
          <a:graphicData uri="http://schemas.openxmlformats.org/drawingml/2006/table">
            <a:tbl>
              <a:tblPr firstRow="1" bandRow="1">
                <a:tableStyleId>{2D5ABB26-0587-4C30-8999-92F81FD0307C}</a:tableStyleId>
              </a:tblPr>
              <a:tblGrid>
                <a:gridCol w="1460069">
                  <a:extLst>
                    <a:ext uri="{9D8B030D-6E8A-4147-A177-3AD203B41FA5}">
                      <a16:colId xmlns:a16="http://schemas.microsoft.com/office/drawing/2014/main" val="20000"/>
                    </a:ext>
                  </a:extLst>
                </a:gridCol>
                <a:gridCol w="2105483">
                  <a:extLst>
                    <a:ext uri="{9D8B030D-6E8A-4147-A177-3AD203B41FA5}">
                      <a16:colId xmlns:a16="http://schemas.microsoft.com/office/drawing/2014/main" val="20001"/>
                    </a:ext>
                  </a:extLst>
                </a:gridCol>
                <a:gridCol w="327703">
                  <a:extLst>
                    <a:ext uri="{9D8B030D-6E8A-4147-A177-3AD203B41FA5}">
                      <a16:colId xmlns:a16="http://schemas.microsoft.com/office/drawing/2014/main" val="20002"/>
                    </a:ext>
                  </a:extLst>
                </a:gridCol>
                <a:gridCol w="327703">
                  <a:extLst>
                    <a:ext uri="{9D8B030D-6E8A-4147-A177-3AD203B41FA5}">
                      <a16:colId xmlns:a16="http://schemas.microsoft.com/office/drawing/2014/main" val="20003"/>
                    </a:ext>
                  </a:extLst>
                </a:gridCol>
                <a:gridCol w="327703">
                  <a:extLst>
                    <a:ext uri="{9D8B030D-6E8A-4147-A177-3AD203B41FA5}">
                      <a16:colId xmlns:a16="http://schemas.microsoft.com/office/drawing/2014/main" val="20004"/>
                    </a:ext>
                  </a:extLst>
                </a:gridCol>
                <a:gridCol w="327703">
                  <a:extLst>
                    <a:ext uri="{9D8B030D-6E8A-4147-A177-3AD203B41FA5}">
                      <a16:colId xmlns:a16="http://schemas.microsoft.com/office/drawing/2014/main" val="20005"/>
                    </a:ext>
                  </a:extLst>
                </a:gridCol>
                <a:gridCol w="324141">
                  <a:extLst>
                    <a:ext uri="{9D8B030D-6E8A-4147-A177-3AD203B41FA5}">
                      <a16:colId xmlns:a16="http://schemas.microsoft.com/office/drawing/2014/main" val="20006"/>
                    </a:ext>
                  </a:extLst>
                </a:gridCol>
                <a:gridCol w="331265">
                  <a:extLst>
                    <a:ext uri="{9D8B030D-6E8A-4147-A177-3AD203B41FA5}">
                      <a16:colId xmlns:a16="http://schemas.microsoft.com/office/drawing/2014/main" val="20007"/>
                    </a:ext>
                  </a:extLst>
                </a:gridCol>
                <a:gridCol w="327703">
                  <a:extLst>
                    <a:ext uri="{9D8B030D-6E8A-4147-A177-3AD203B41FA5}">
                      <a16:colId xmlns:a16="http://schemas.microsoft.com/office/drawing/2014/main" val="20008"/>
                    </a:ext>
                  </a:extLst>
                </a:gridCol>
                <a:gridCol w="327703">
                  <a:extLst>
                    <a:ext uri="{9D8B030D-6E8A-4147-A177-3AD203B41FA5}">
                      <a16:colId xmlns:a16="http://schemas.microsoft.com/office/drawing/2014/main" val="20009"/>
                    </a:ext>
                  </a:extLst>
                </a:gridCol>
                <a:gridCol w="327703">
                  <a:extLst>
                    <a:ext uri="{9D8B030D-6E8A-4147-A177-3AD203B41FA5}">
                      <a16:colId xmlns:a16="http://schemas.microsoft.com/office/drawing/2014/main" val="20010"/>
                    </a:ext>
                  </a:extLst>
                </a:gridCol>
                <a:gridCol w="327703">
                  <a:extLst>
                    <a:ext uri="{9D8B030D-6E8A-4147-A177-3AD203B41FA5}">
                      <a16:colId xmlns:a16="http://schemas.microsoft.com/office/drawing/2014/main" val="20011"/>
                    </a:ext>
                  </a:extLst>
                </a:gridCol>
                <a:gridCol w="327703">
                  <a:extLst>
                    <a:ext uri="{9D8B030D-6E8A-4147-A177-3AD203B41FA5}">
                      <a16:colId xmlns:a16="http://schemas.microsoft.com/office/drawing/2014/main" val="20012"/>
                    </a:ext>
                  </a:extLst>
                </a:gridCol>
                <a:gridCol w="327703">
                  <a:extLst>
                    <a:ext uri="{9D8B030D-6E8A-4147-A177-3AD203B41FA5}">
                      <a16:colId xmlns:a16="http://schemas.microsoft.com/office/drawing/2014/main" val="20013"/>
                    </a:ext>
                  </a:extLst>
                </a:gridCol>
                <a:gridCol w="327703">
                  <a:extLst>
                    <a:ext uri="{9D8B030D-6E8A-4147-A177-3AD203B41FA5}">
                      <a16:colId xmlns:a16="http://schemas.microsoft.com/office/drawing/2014/main" val="20014"/>
                    </a:ext>
                  </a:extLst>
                </a:gridCol>
                <a:gridCol w="327703">
                  <a:extLst>
                    <a:ext uri="{9D8B030D-6E8A-4147-A177-3AD203B41FA5}">
                      <a16:colId xmlns:a16="http://schemas.microsoft.com/office/drawing/2014/main" val="20015"/>
                    </a:ext>
                  </a:extLst>
                </a:gridCol>
              </a:tblGrid>
              <a:tr h="685798">
                <a:tc>
                  <a:txBody>
                    <a:bodyPr/>
                    <a:lstStyle/>
                    <a:p>
                      <a:r>
                        <a:rPr lang="en-US" sz="1000" b="1" dirty="0">
                          <a:latin typeface="Microsoft JhengHei UI" panose="020B0604030504040204" pitchFamily="34" charset="-120"/>
                          <a:ea typeface="Microsoft JhengHei UI" panose="020B0604030504040204" pitchFamily="34" charset="-120"/>
                        </a:rPr>
                        <a:t>FEDERAL INTEREST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MAJOR CATEGORIES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solidFill>
                            <a:schemeClr val="bg1">
                              <a:lumMod val="95000"/>
                            </a:schemeClr>
                          </a:solidFill>
                          <a:latin typeface="Microsoft JhengHei UI" panose="020B0604030504040204" pitchFamily="34" charset="-120"/>
                          <a:ea typeface="Microsoft JhengHei UI" panose="020B0604030504040204" pitchFamily="34" charset="-120"/>
                        </a:rPr>
                        <a:t>USDA</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000" b="1" dirty="0">
                          <a:solidFill>
                            <a:schemeClr val="bg1">
                              <a:lumMod val="95000"/>
                            </a:schemeClr>
                          </a:solidFill>
                          <a:latin typeface="Microsoft JhengHei UI" panose="020B0604030504040204" pitchFamily="34" charset="-120"/>
                          <a:ea typeface="Microsoft JhengHei UI" panose="020B0604030504040204" pitchFamily="34" charset="-120"/>
                        </a:rPr>
                        <a:t>DOC</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r>
                        <a:rPr lang="en-US" sz="1000" b="1" dirty="0">
                          <a:solidFill>
                            <a:schemeClr val="bg1">
                              <a:lumMod val="95000"/>
                            </a:schemeClr>
                          </a:solidFill>
                          <a:latin typeface="Microsoft JhengHei UI" panose="020B0604030504040204" pitchFamily="34" charset="-120"/>
                          <a:ea typeface="Microsoft JhengHei UI" panose="020B0604030504040204" pitchFamily="34" charset="-120"/>
                        </a:rPr>
                        <a:t>DOD</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en-US" sz="1000" b="1" dirty="0">
                          <a:solidFill>
                            <a:schemeClr val="bg1">
                              <a:lumMod val="95000"/>
                            </a:schemeClr>
                          </a:solidFill>
                          <a:latin typeface="Microsoft JhengHei UI" panose="020B0604030504040204" pitchFamily="34" charset="-120"/>
                          <a:ea typeface="Microsoft JhengHei UI" panose="020B0604030504040204" pitchFamily="34" charset="-120"/>
                        </a:rPr>
                        <a:t>DOE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000" b="1" dirty="0">
                          <a:solidFill>
                            <a:schemeClr val="bg1">
                              <a:lumMod val="95000"/>
                            </a:schemeClr>
                          </a:solidFill>
                          <a:latin typeface="Microsoft JhengHei UI" panose="020B0604030504040204" pitchFamily="34" charset="-120"/>
                          <a:ea typeface="Microsoft JhengHei UI" panose="020B0604030504040204" pitchFamily="34" charset="-120"/>
                        </a:rPr>
                        <a:t>DOI</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en-US" sz="1000" b="1" dirty="0">
                          <a:solidFill>
                            <a:schemeClr val="bg1">
                              <a:lumMod val="95000"/>
                            </a:schemeClr>
                          </a:solidFill>
                          <a:latin typeface="Microsoft JhengHei UI" panose="020B0604030504040204" pitchFamily="34" charset="-120"/>
                          <a:ea typeface="Microsoft JhengHei UI" panose="020B0604030504040204" pitchFamily="34" charset="-120"/>
                        </a:rPr>
                        <a:t>DOJ</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1000" b="1" dirty="0">
                          <a:solidFill>
                            <a:schemeClr val="bg1">
                              <a:lumMod val="95000"/>
                            </a:schemeClr>
                          </a:solidFill>
                          <a:latin typeface="Microsoft JhengHei UI" panose="020B0604030504040204" pitchFamily="34" charset="-120"/>
                          <a:ea typeface="Microsoft JhengHei UI" panose="020B0604030504040204" pitchFamily="34" charset="-120"/>
                        </a:rPr>
                        <a:t>DOL</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US" sz="1000" b="1" dirty="0">
                          <a:solidFill>
                            <a:schemeClr val="bg1">
                              <a:lumMod val="95000"/>
                            </a:schemeClr>
                          </a:solidFill>
                          <a:latin typeface="Microsoft JhengHei UI" panose="020B0604030504040204" pitchFamily="34" charset="-120"/>
                          <a:ea typeface="Microsoft JhengHei UI" panose="020B0604030504040204" pitchFamily="34" charset="-120"/>
                        </a:rPr>
                        <a:t>DHS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r>
                        <a:rPr lang="en-US" sz="1000" b="1" dirty="0">
                          <a:solidFill>
                            <a:schemeClr val="bg1">
                              <a:lumMod val="95000"/>
                            </a:schemeClr>
                          </a:solidFill>
                          <a:latin typeface="Microsoft JhengHei UI" panose="020B0604030504040204" pitchFamily="34" charset="-120"/>
                          <a:ea typeface="Microsoft JhengHei UI" panose="020B0604030504040204" pitchFamily="34" charset="-120"/>
                        </a:rPr>
                        <a:t>DOS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1000" b="1" dirty="0">
                          <a:solidFill>
                            <a:schemeClr val="bg1">
                              <a:lumMod val="95000"/>
                            </a:schemeClr>
                          </a:solidFill>
                          <a:latin typeface="Microsoft JhengHei UI" panose="020B0604030504040204" pitchFamily="34" charset="-120"/>
                          <a:ea typeface="Microsoft JhengHei UI" panose="020B0604030504040204" pitchFamily="34" charset="-120"/>
                        </a:rPr>
                        <a:t>DOT</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sz="1000" b="1" dirty="0">
                          <a:solidFill>
                            <a:schemeClr val="bg1">
                              <a:lumMod val="95000"/>
                            </a:schemeClr>
                          </a:solidFill>
                          <a:latin typeface="Microsoft JhengHei UI" panose="020B0604030504040204" pitchFamily="34" charset="-120"/>
                          <a:ea typeface="Microsoft JhengHei UI" panose="020B0604030504040204" pitchFamily="34" charset="-120"/>
                        </a:rPr>
                        <a:t>Treasury</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1000" b="1" dirty="0">
                          <a:solidFill>
                            <a:schemeClr val="tx1"/>
                          </a:solidFill>
                          <a:latin typeface="Microsoft JhengHei UI" panose="020B0604030504040204" pitchFamily="34" charset="-120"/>
                          <a:ea typeface="Microsoft JhengHei UI" panose="020B0604030504040204" pitchFamily="34" charset="-120"/>
                        </a:rPr>
                        <a:t>FMC</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000" b="1" dirty="0">
                          <a:solidFill>
                            <a:schemeClr val="tx1"/>
                          </a:solidFill>
                          <a:latin typeface="Microsoft JhengHei UI" panose="020B0604030504040204" pitchFamily="34" charset="-120"/>
                          <a:ea typeface="Microsoft JhengHei UI" panose="020B0604030504040204" pitchFamily="34" charset="-120"/>
                        </a:rPr>
                        <a:t>NTSB</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sz="1000" b="1" dirty="0">
                          <a:solidFill>
                            <a:schemeClr val="tx1"/>
                          </a:solidFill>
                          <a:latin typeface="Microsoft JhengHei UI" panose="020B0604030504040204" pitchFamily="34" charset="-120"/>
                          <a:ea typeface="Microsoft JhengHei UI" panose="020B0604030504040204" pitchFamily="34" charset="-120"/>
                        </a:rPr>
                        <a:t>EPA</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44913">
                <a:tc>
                  <a:txBody>
                    <a:bodyPr/>
                    <a:lstStyle/>
                    <a:p>
                      <a:r>
                        <a:rPr lang="en-US" sz="1000" b="1" dirty="0">
                          <a:latin typeface="Microsoft JhengHei UI" panose="020B0604030504040204" pitchFamily="34" charset="-120"/>
                          <a:ea typeface="Microsoft JhengHei UI" panose="020B0604030504040204" pitchFamily="34" charset="-120"/>
                        </a:rPr>
                        <a:t>Enhance Safety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Safety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44913">
                <a:tc rowSpan="7">
                  <a:txBody>
                    <a:bodyPr/>
                    <a:lstStyle/>
                    <a:p>
                      <a:r>
                        <a:rPr lang="en-US" sz="1000" b="1" dirty="0">
                          <a:latin typeface="Microsoft JhengHei UI" panose="020B0604030504040204" pitchFamily="34" charset="-120"/>
                          <a:ea typeface="Microsoft JhengHei UI" panose="020B0604030504040204" pitchFamily="34" charset="-120"/>
                        </a:rPr>
                        <a:t>Facilitate Commerce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Environmental</a:t>
                      </a:r>
                      <a:r>
                        <a:rPr lang="en-US" sz="1000" b="1" baseline="0" dirty="0">
                          <a:latin typeface="Microsoft JhengHei UI" panose="020B0604030504040204" pitchFamily="34" charset="-120"/>
                          <a:ea typeface="Microsoft JhengHei UI" panose="020B0604030504040204" pitchFamily="34" charset="-120"/>
                        </a:rPr>
                        <a:t> Protection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1000" b="1">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44913">
                <a:tc vMerge="1">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Trade Facilitation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44913">
                <a:tc vMerge="1">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Trade Promotion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44913">
                <a:tc vMerge="1">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Vessel Construction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44913">
                <a:tc vMerge="1">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Vessel Operation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409175">
                <a:tc vMerge="1">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Federal</a:t>
                      </a:r>
                      <a:r>
                        <a:rPr lang="en-US" sz="1000" b="1" baseline="0" dirty="0">
                          <a:latin typeface="Microsoft JhengHei UI" panose="020B0604030504040204" pitchFamily="34" charset="-120"/>
                          <a:ea typeface="Microsoft JhengHei UI" panose="020B0604030504040204" pitchFamily="34" charset="-120"/>
                        </a:rPr>
                        <a:t> Channels, Waterways, and Sea Lanes</a:t>
                      </a:r>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1000" b="1">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0" b="1">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409175">
                <a:tc vMerge="1">
                  <a:txBody>
                    <a:bodyPr/>
                    <a:lstStyle/>
                    <a:p>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Ports/Modal Transfer</a:t>
                      </a:r>
                      <a:r>
                        <a:rPr lang="en-US" sz="1000" b="1" baseline="0" dirty="0">
                          <a:latin typeface="Microsoft JhengHei UI" panose="020B0604030504040204" pitchFamily="34" charset="-120"/>
                          <a:ea typeface="Microsoft JhengHei UI" panose="020B0604030504040204" pitchFamily="34" charset="-120"/>
                        </a:rPr>
                        <a:t> Infrastructure</a:t>
                      </a:r>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409175">
                <a:tc>
                  <a:txBody>
                    <a:bodyPr/>
                    <a:lstStyle/>
                    <a:p>
                      <a:r>
                        <a:rPr lang="en-US" sz="1000" b="1" dirty="0">
                          <a:latin typeface="Microsoft JhengHei UI" panose="020B0604030504040204" pitchFamily="34" charset="-120"/>
                          <a:ea typeface="Microsoft JhengHei UI" panose="020B0604030504040204" pitchFamily="34" charset="-120"/>
                        </a:rPr>
                        <a:t>Ensure National Security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Security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1000" b="1">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44913">
                <a:tc rowSpan="2">
                  <a:txBody>
                    <a:bodyPr/>
                    <a:lstStyle/>
                    <a:p>
                      <a:r>
                        <a:rPr lang="en-US" sz="1000" b="1" dirty="0">
                          <a:latin typeface="Microsoft JhengHei UI" panose="020B0604030504040204" pitchFamily="34" charset="-120"/>
                          <a:ea typeface="Microsoft JhengHei UI" panose="020B0604030504040204" pitchFamily="34" charset="-120"/>
                        </a:rPr>
                        <a:t>Cross-Cutting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Research &amp;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344913">
                <a:tc vMerge="1">
                  <a:txBody>
                    <a:bodyPr/>
                    <a:lstStyle/>
                    <a:p>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Human Resources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b="1" dirty="0">
                        <a:latin typeface="Microsoft JhengHei UI" panose="020B0604030504040204" pitchFamily="34" charset="-120"/>
                        <a:ea typeface="Microsoft JhengHei U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1" dirty="0">
                          <a:latin typeface="Microsoft JhengHei UI" panose="020B0604030504040204" pitchFamily="34" charset="-120"/>
                          <a:ea typeface="Microsoft JhengHei UI" panose="020B0604030504040204" pitchFamily="34" charset="-12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bl>
          </a:graphicData>
        </a:graphic>
      </p:graphicFrame>
      <p:sp>
        <p:nvSpPr>
          <p:cNvPr id="5" name="Rectangle 2"/>
          <p:cNvSpPr txBox="1">
            <a:spLocks noChangeArrowheads="1"/>
          </p:cNvSpPr>
          <p:nvPr/>
        </p:nvSpPr>
        <p:spPr>
          <a:xfrm>
            <a:off x="533400" y="304800"/>
            <a:ext cx="8458200" cy="1524000"/>
          </a:xfrm>
          <a:prstGeom prst="rect">
            <a:avLst/>
          </a:prstGeom>
        </p:spPr>
        <p:txBody>
          <a:bodyPr>
            <a:normAutofit/>
          </a:bodyPr>
          <a:lstStyle>
            <a:lvl1pPr algn="ctr" defTabSz="914400" rtl="0" eaLnBrk="1" latinLnBrk="0" hangingPunct="1">
              <a:spcBef>
                <a:spcPct val="0"/>
              </a:spcBef>
              <a:buNone/>
              <a:defRPr sz="4400" kern="1200">
                <a:solidFill>
                  <a:srgbClr val="254771"/>
                </a:solidFill>
                <a:latin typeface="+mj-lt"/>
                <a:ea typeface="+mj-ea"/>
                <a:cs typeface="+mj-cs"/>
              </a:defRPr>
            </a:lvl1pPr>
          </a:lstStyle>
          <a:p>
            <a:pPr>
              <a:defRPr/>
            </a:pPr>
            <a:r>
              <a:rPr lang="en-US" altLang="en-US" sz="3200" b="1" dirty="0">
                <a:latin typeface="Microsoft JhengHei UI" panose="020B0604030504040204" pitchFamily="34" charset="-120"/>
                <a:ea typeface="Microsoft JhengHei UI" panose="020B0604030504040204" pitchFamily="34" charset="-120"/>
                <a:cs typeface="Arial" panose="020B0604020202020204" pitchFamily="34" charset="0"/>
              </a:rPr>
              <a:t>Federal Matrix of Roles in the MTS</a:t>
            </a:r>
            <a:endParaRPr lang="en-US" altLang="en-US" sz="4000" b="1" dirty="0">
              <a:effectLst>
                <a:outerShdw blurRad="38100" dist="38100" dir="2700000" algn="tl">
                  <a:srgbClr val="000000">
                    <a:alpha val="43137"/>
                  </a:srgbClr>
                </a:outerShdw>
              </a:effectLst>
              <a:latin typeface="Microsoft JhengHei UI" panose="020B0604030504040204" pitchFamily="34" charset="-120"/>
              <a:ea typeface="Microsoft JhengHei UI" panose="020B0604030504040204" pitchFamily="34" charset="-120"/>
              <a:cs typeface="Arial" panose="020B0604020202020204" pitchFamily="34" charset="0"/>
            </a:endParaRPr>
          </a:p>
        </p:txBody>
      </p:sp>
      <p:sp>
        <p:nvSpPr>
          <p:cNvPr id="7" name="Chevron 5"/>
          <p:cNvSpPr/>
          <p:nvPr/>
        </p:nvSpPr>
        <p:spPr>
          <a:xfrm>
            <a:off x="3252712" y="6016790"/>
            <a:ext cx="1724177" cy="363979"/>
          </a:xfrm>
          <a:prstGeom prst="chevron">
            <a:avLst/>
          </a:prstGeom>
          <a:solidFill>
            <a:srgbClr val="25477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bg1">
                    <a:lumMod val="95000"/>
                  </a:schemeClr>
                </a:solidFill>
              </a:rPr>
              <a:t>Organization</a:t>
            </a:r>
          </a:p>
        </p:txBody>
      </p:sp>
      <p:sp>
        <p:nvSpPr>
          <p:cNvPr id="3" name="Slide Number Placeholder 2"/>
          <p:cNvSpPr>
            <a:spLocks noGrp="1"/>
          </p:cNvSpPr>
          <p:nvPr>
            <p:ph type="sldNum" sz="quarter" idx="12"/>
          </p:nvPr>
        </p:nvSpPr>
        <p:spPr>
          <a:xfrm>
            <a:off x="6705600" y="6111875"/>
            <a:ext cx="2133600" cy="365125"/>
          </a:xfrm>
        </p:spPr>
        <p:txBody>
          <a:bodyPr/>
          <a:lstStyle/>
          <a:p>
            <a:pPr algn="r"/>
            <a:fld id="{B13F04AC-DC52-47F2-8368-53AFAE899AE9}" type="slidenum">
              <a:rPr lang="en-US" sz="1200" smtClean="0">
                <a:solidFill>
                  <a:schemeClr val="bg1">
                    <a:lumMod val="50000"/>
                  </a:schemeClr>
                </a:solidFill>
              </a:rPr>
              <a:pPr algn="r"/>
              <a:t>3</a:t>
            </a:fld>
            <a:endParaRPr lang="en-US" sz="1200">
              <a:solidFill>
                <a:schemeClr val="bg1">
                  <a:lumMod val="50000"/>
                </a:schemeClr>
              </a:solidFill>
            </a:endParaRPr>
          </a:p>
        </p:txBody>
      </p:sp>
    </p:spTree>
    <p:extLst>
      <p:ext uri="{BB962C8B-B14F-4D97-AF65-F5344CB8AC3E}">
        <p14:creationId xmlns:p14="http://schemas.microsoft.com/office/powerpoint/2010/main" val="2647760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z="3600" b="1" dirty="0">
                <a:effectLst/>
                <a:cs typeface="Arial" charset="0"/>
              </a:rPr>
              <a:t>Authorization of the CMTS</a:t>
            </a:r>
          </a:p>
        </p:txBody>
      </p:sp>
      <p:sp>
        <p:nvSpPr>
          <p:cNvPr id="6148" name="Rectangle 3"/>
          <p:cNvSpPr>
            <a:spLocks noGrp="1" noChangeArrowheads="1"/>
          </p:cNvSpPr>
          <p:nvPr>
            <p:ph idx="1"/>
          </p:nvPr>
        </p:nvSpPr>
        <p:spPr>
          <a:xfrm>
            <a:off x="423333" y="1371600"/>
            <a:ext cx="8229600" cy="4114800"/>
          </a:xfrm>
        </p:spPr>
        <p:txBody>
          <a:bodyPr>
            <a:noAutofit/>
          </a:bodyPr>
          <a:lstStyle/>
          <a:p>
            <a:pPr marL="0" lvl="1" indent="0">
              <a:lnSpc>
                <a:spcPct val="90000"/>
              </a:lnSpc>
              <a:buClr>
                <a:schemeClr val="hlink"/>
              </a:buClr>
              <a:buSzPct val="60000"/>
              <a:buNone/>
            </a:pPr>
            <a:r>
              <a:rPr lang="en-US" altLang="en-US" sz="2000" b="1" i="1" dirty="0"/>
              <a:t>U.S. Ocean Action Plan (2004)</a:t>
            </a:r>
          </a:p>
          <a:p>
            <a:pPr marL="0" lvl="1" indent="0">
              <a:lnSpc>
                <a:spcPct val="90000"/>
              </a:lnSpc>
              <a:buClr>
                <a:schemeClr val="hlink"/>
              </a:buClr>
              <a:buSzPct val="60000"/>
              <a:buNone/>
            </a:pPr>
            <a:r>
              <a:rPr lang="en-US" altLang="en-US" sz="2000" dirty="0"/>
              <a:t>This Plan contained a Presidential Directive to establish a cabinet-level interagency committee on the marine transportation system (MTS).</a:t>
            </a:r>
          </a:p>
          <a:p>
            <a:pPr marL="0" lvl="1" indent="0">
              <a:lnSpc>
                <a:spcPct val="90000"/>
              </a:lnSpc>
              <a:buClr>
                <a:schemeClr val="hlink"/>
              </a:buClr>
              <a:buSzPct val="60000"/>
              <a:buNone/>
            </a:pPr>
            <a:endParaRPr lang="en-US" altLang="en-US" sz="2000" dirty="0">
              <a:effectLst/>
              <a:cs typeface="Arial" panose="020B0604020202020204" pitchFamily="34" charset="0"/>
            </a:endParaRPr>
          </a:p>
          <a:p>
            <a:pPr marL="0" lvl="1" indent="0">
              <a:lnSpc>
                <a:spcPct val="90000"/>
              </a:lnSpc>
              <a:buClr>
                <a:schemeClr val="hlink"/>
              </a:buClr>
              <a:buSzPct val="60000"/>
              <a:buNone/>
            </a:pPr>
            <a:r>
              <a:rPr lang="en-US" altLang="en-US" sz="2000" b="1" i="1" dirty="0">
                <a:cs typeface="Arial" panose="020B0604020202020204" pitchFamily="34" charset="0"/>
              </a:rPr>
              <a:t>Coast Guard and Maritime Transportation Act (2012), PL 112-213:</a:t>
            </a:r>
          </a:p>
          <a:p>
            <a:pPr marL="0" lvl="1" indent="0">
              <a:lnSpc>
                <a:spcPct val="90000"/>
              </a:lnSpc>
              <a:buClr>
                <a:schemeClr val="hlink"/>
              </a:buClr>
              <a:buSzPct val="60000"/>
              <a:buNone/>
            </a:pPr>
            <a:r>
              <a:rPr lang="en-US" altLang="en-US" sz="2000" dirty="0">
                <a:effectLst/>
                <a:cs typeface="Arial" panose="020B0604020202020204" pitchFamily="34" charset="0"/>
              </a:rPr>
              <a:t>The CMTS shall serve as a federal interagency coordinating committee for the purpose of:</a:t>
            </a:r>
          </a:p>
          <a:p>
            <a:pPr marL="742950" lvl="2" indent="-342900">
              <a:lnSpc>
                <a:spcPct val="90000"/>
              </a:lnSpc>
              <a:buClr>
                <a:srgbClr val="254771"/>
              </a:buClr>
            </a:pPr>
            <a:r>
              <a:rPr lang="en-US" altLang="en-US" sz="2000" dirty="0">
                <a:effectLst/>
                <a:cs typeface="Arial" panose="020B0604020202020204" pitchFamily="34" charset="0"/>
              </a:rPr>
              <a:t>Assessing MTS adequacy</a:t>
            </a:r>
          </a:p>
          <a:p>
            <a:pPr marL="742950" lvl="2" indent="-342900">
              <a:lnSpc>
                <a:spcPct val="90000"/>
              </a:lnSpc>
              <a:buClr>
                <a:srgbClr val="254771"/>
              </a:buClr>
            </a:pPr>
            <a:r>
              <a:rPr lang="en-US" altLang="en-US" sz="2000" dirty="0">
                <a:effectLst/>
                <a:cs typeface="Arial" panose="020B0604020202020204" pitchFamily="34" charset="0"/>
              </a:rPr>
              <a:t>Promoting MTS integration with other modes of transportation and marine environment uses</a:t>
            </a:r>
          </a:p>
          <a:p>
            <a:pPr marL="742950" lvl="2" indent="-342900">
              <a:lnSpc>
                <a:spcPct val="90000"/>
              </a:lnSpc>
              <a:buClr>
                <a:srgbClr val="254771"/>
              </a:buClr>
            </a:pPr>
            <a:r>
              <a:rPr lang="en-US" altLang="en-US" sz="2000" dirty="0">
                <a:effectLst/>
                <a:cs typeface="Arial" panose="020B0604020202020204" pitchFamily="34" charset="0"/>
              </a:rPr>
              <a:t>Coordinating, improving the coordination of, and making recommendations related to MTS relevant federal policy</a:t>
            </a:r>
          </a:p>
          <a:p>
            <a:pPr marL="400050" lvl="2" indent="0">
              <a:lnSpc>
                <a:spcPct val="90000"/>
              </a:lnSpc>
              <a:buClr>
                <a:schemeClr val="hlink"/>
              </a:buClr>
              <a:buNone/>
            </a:pPr>
            <a:endParaRPr lang="en-US" altLang="en-US" sz="2000" dirty="0">
              <a:effectLst/>
              <a:cs typeface="Arial" panose="020B0604020202020204" pitchFamily="34" charset="0"/>
            </a:endParaRPr>
          </a:p>
          <a:p>
            <a:pPr marL="0" indent="0">
              <a:lnSpc>
                <a:spcPct val="90000"/>
              </a:lnSpc>
              <a:buNone/>
            </a:pPr>
            <a:endParaRPr lang="en-US" altLang="en-US" sz="2000" dirty="0">
              <a:effectLst/>
              <a:cs typeface="Arial" panose="020B0604020202020204" pitchFamily="34" charset="0"/>
            </a:endParaRPr>
          </a:p>
        </p:txBody>
      </p:sp>
      <p:sp>
        <p:nvSpPr>
          <p:cNvPr id="6" name="Chevron 5"/>
          <p:cNvSpPr/>
          <p:nvPr/>
        </p:nvSpPr>
        <p:spPr>
          <a:xfrm>
            <a:off x="3252712" y="6016790"/>
            <a:ext cx="1724177" cy="363979"/>
          </a:xfrm>
          <a:prstGeom prst="chevron">
            <a:avLst/>
          </a:prstGeom>
          <a:solidFill>
            <a:srgbClr val="25477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bg1">
                    <a:lumMod val="95000"/>
                  </a:schemeClr>
                </a:solidFill>
              </a:rPr>
              <a:t>Organization</a:t>
            </a:r>
          </a:p>
        </p:txBody>
      </p:sp>
    </p:spTree>
    <p:extLst>
      <p:ext uri="{BB962C8B-B14F-4D97-AF65-F5344CB8AC3E}">
        <p14:creationId xmlns:p14="http://schemas.microsoft.com/office/powerpoint/2010/main" val="2904935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304800"/>
            <a:ext cx="5638800" cy="769441"/>
          </a:xfrm>
          <a:prstGeom prst="rect">
            <a:avLst/>
          </a:prstGeom>
          <a:solidFill>
            <a:srgbClr val="E6EAEE"/>
          </a:solidFill>
          <a:ln w="28575">
            <a:solidFill>
              <a:srgbClr val="254771"/>
            </a:solidFill>
          </a:ln>
        </p:spPr>
        <p:txBody>
          <a:bodyPr wrap="square" rtlCol="0">
            <a:spAutoFit/>
          </a:bodyPr>
          <a:lstStyle/>
          <a:p>
            <a:pPr algn="ctr"/>
            <a:r>
              <a:rPr lang="en-US" sz="1200" b="1" dirty="0">
                <a:latin typeface="Microsoft JhengHei UI" panose="020B0604030504040204" pitchFamily="34" charset="-120"/>
                <a:ea typeface="Microsoft JhengHei UI" panose="020B0604030504040204" pitchFamily="34" charset="-120"/>
              </a:rPr>
              <a:t>COMMITTEE </a:t>
            </a:r>
          </a:p>
          <a:p>
            <a:pPr algn="ctr"/>
            <a:endParaRPr lang="en-US" sz="800" dirty="0">
              <a:latin typeface="Microsoft JhengHei UI" panose="020B0604030504040204" pitchFamily="34" charset="-120"/>
              <a:ea typeface="Microsoft JhengHei UI" panose="020B0604030504040204" pitchFamily="34" charset="-120"/>
            </a:endParaRPr>
          </a:p>
          <a:p>
            <a:pPr algn="ctr"/>
            <a:r>
              <a:rPr lang="en-US" sz="1200" b="1" dirty="0">
                <a:latin typeface="Microsoft JhengHei UI" panose="020B0604030504040204" pitchFamily="34" charset="-120"/>
                <a:ea typeface="Microsoft JhengHei UI" panose="020B0604030504040204" pitchFamily="34" charset="-120"/>
              </a:rPr>
              <a:t>Chair</a:t>
            </a:r>
            <a:r>
              <a:rPr lang="en-US" sz="1200" dirty="0">
                <a:latin typeface="Microsoft JhengHei UI" panose="020B0604030504040204" pitchFamily="34" charset="-120"/>
                <a:ea typeface="Microsoft JhengHei UI" panose="020B0604030504040204" pitchFamily="34" charset="-120"/>
              </a:rPr>
              <a:t>: Secretary of Transportation by Charter (Secretary Elaine L. Chao)</a:t>
            </a:r>
          </a:p>
          <a:p>
            <a:pPr algn="ctr"/>
            <a:r>
              <a:rPr lang="en-US" sz="1200" b="1" dirty="0">
                <a:latin typeface="Microsoft JhengHei UI" panose="020B0604030504040204" pitchFamily="34" charset="-120"/>
                <a:ea typeface="Microsoft JhengHei UI" panose="020B0604030504040204" pitchFamily="34" charset="-120"/>
              </a:rPr>
              <a:t>Members</a:t>
            </a:r>
            <a:r>
              <a:rPr lang="en-US" sz="1200" dirty="0">
                <a:latin typeface="Microsoft JhengHei UI" panose="020B0604030504040204" pitchFamily="34" charset="-120"/>
                <a:ea typeface="Microsoft JhengHei UI" panose="020B0604030504040204" pitchFamily="34" charset="-120"/>
              </a:rPr>
              <a:t>: Secretaries of 14 Departments and Independent Agencies</a:t>
            </a:r>
          </a:p>
        </p:txBody>
      </p:sp>
      <p:sp>
        <p:nvSpPr>
          <p:cNvPr id="6" name="TextBox 5"/>
          <p:cNvSpPr txBox="1"/>
          <p:nvPr/>
        </p:nvSpPr>
        <p:spPr>
          <a:xfrm>
            <a:off x="1219199" y="1752600"/>
            <a:ext cx="6705601" cy="954107"/>
          </a:xfrm>
          <a:prstGeom prst="rect">
            <a:avLst/>
          </a:prstGeom>
          <a:solidFill>
            <a:srgbClr val="E6EAEE"/>
          </a:solidFill>
          <a:ln w="28575">
            <a:solidFill>
              <a:srgbClr val="254771"/>
            </a:solidFill>
          </a:ln>
        </p:spPr>
        <p:txBody>
          <a:bodyPr wrap="square" rtlCol="0">
            <a:spAutoFit/>
          </a:bodyPr>
          <a:lstStyle/>
          <a:p>
            <a:pPr algn="ctr"/>
            <a:r>
              <a:rPr lang="en-US" sz="1200" b="1" dirty="0">
                <a:latin typeface="Microsoft JhengHei UI" panose="020B0604030504040204" pitchFamily="34" charset="-120"/>
                <a:ea typeface="Microsoft JhengHei UI" panose="020B0604030504040204" pitchFamily="34" charset="-120"/>
              </a:rPr>
              <a:t>COORDINATING BOARD</a:t>
            </a:r>
          </a:p>
          <a:p>
            <a:pPr algn="ctr"/>
            <a:endParaRPr lang="en-US" sz="800" b="1" dirty="0">
              <a:latin typeface="Microsoft JhengHei UI" panose="020B0604030504040204" pitchFamily="34" charset="-120"/>
              <a:ea typeface="Microsoft JhengHei UI" panose="020B0604030504040204" pitchFamily="34" charset="-120"/>
            </a:endParaRPr>
          </a:p>
          <a:p>
            <a:pPr algn="ctr"/>
            <a:r>
              <a:rPr lang="en-US" sz="1200" b="1" dirty="0">
                <a:latin typeface="Microsoft JhengHei UI" panose="020B0604030504040204" pitchFamily="34" charset="-120"/>
                <a:ea typeface="Microsoft JhengHei UI" panose="020B0604030504040204" pitchFamily="34" charset="-120"/>
              </a:rPr>
              <a:t>Chair</a:t>
            </a:r>
            <a:r>
              <a:rPr lang="en-US" sz="1200" dirty="0">
                <a:latin typeface="Microsoft JhengHei UI" panose="020B0604030504040204" pitchFamily="34" charset="-120"/>
                <a:ea typeface="Microsoft JhengHei UI" panose="020B0604030504040204" pitchFamily="34" charset="-120"/>
              </a:rPr>
              <a:t>: Rotates yearly between DOT, DHS, DOD, DOC (MG Scott Spellmon, USACE)</a:t>
            </a:r>
            <a:r>
              <a:rPr lang="en-US" sz="1200" dirty="0">
                <a:solidFill>
                  <a:srgbClr val="FF0000"/>
                </a:solidFill>
                <a:latin typeface="Microsoft JhengHei UI" panose="020B0604030504040204" pitchFamily="34" charset="-120"/>
                <a:ea typeface="Microsoft JhengHei UI" panose="020B0604030504040204" pitchFamily="34" charset="-120"/>
              </a:rPr>
              <a:t>**</a:t>
            </a:r>
          </a:p>
          <a:p>
            <a:pPr algn="ctr"/>
            <a:r>
              <a:rPr lang="en-US" sz="1200" b="1" dirty="0">
                <a:latin typeface="Microsoft JhengHei UI" panose="020B0604030504040204" pitchFamily="34" charset="-120"/>
                <a:ea typeface="Microsoft JhengHei UI" panose="020B0604030504040204" pitchFamily="34" charset="-120"/>
              </a:rPr>
              <a:t>Members</a:t>
            </a:r>
            <a:r>
              <a:rPr lang="en-US" sz="1200" dirty="0">
                <a:latin typeface="Microsoft JhengHei UI" panose="020B0604030504040204" pitchFamily="34" charset="-120"/>
                <a:ea typeface="Microsoft JhengHei UI" panose="020B0604030504040204" pitchFamily="34" charset="-120"/>
              </a:rPr>
              <a:t>: Leadership of Agencies and Offices of designated member Department and Independent Federal Agencies, White House Ex-Officio Members</a:t>
            </a:r>
          </a:p>
        </p:txBody>
      </p:sp>
      <p:sp>
        <p:nvSpPr>
          <p:cNvPr id="7" name="TextBox 6"/>
          <p:cNvSpPr txBox="1"/>
          <p:nvPr/>
        </p:nvSpPr>
        <p:spPr>
          <a:xfrm>
            <a:off x="838200" y="3187148"/>
            <a:ext cx="3370032" cy="1200329"/>
          </a:xfrm>
          <a:prstGeom prst="rect">
            <a:avLst/>
          </a:prstGeom>
          <a:solidFill>
            <a:srgbClr val="E6EAEE"/>
          </a:solidFill>
          <a:ln w="28575">
            <a:solidFill>
              <a:srgbClr val="254771"/>
            </a:solidFill>
          </a:ln>
        </p:spPr>
        <p:txBody>
          <a:bodyPr wrap="square" rtlCol="0">
            <a:spAutoFit/>
          </a:bodyPr>
          <a:lstStyle/>
          <a:p>
            <a:pPr algn="ctr"/>
            <a:r>
              <a:rPr lang="en-US" sz="1200" b="1" dirty="0">
                <a:latin typeface="Microsoft JhengHei UI" panose="020B0604030504040204" pitchFamily="34" charset="-120"/>
                <a:ea typeface="Microsoft JhengHei UI" panose="020B0604030504040204" pitchFamily="34" charset="-120"/>
              </a:rPr>
              <a:t>EXECUTIVE SECRETARIAT</a:t>
            </a:r>
          </a:p>
          <a:p>
            <a:endParaRPr lang="en-US" sz="1200" dirty="0">
              <a:latin typeface="Microsoft JhengHei UI" panose="020B0604030504040204" pitchFamily="34" charset="-120"/>
              <a:ea typeface="Microsoft JhengHei UI" panose="020B0604030504040204" pitchFamily="34" charset="-120"/>
            </a:endParaRPr>
          </a:p>
          <a:p>
            <a:pPr algn="ctr"/>
            <a:r>
              <a:rPr lang="en-US" sz="1200" dirty="0">
                <a:latin typeface="Microsoft JhengHei UI" panose="020B0604030504040204" pitchFamily="34" charset="-120"/>
                <a:ea typeface="Microsoft JhengHei UI" panose="020B0604030504040204" pitchFamily="34" charset="-120"/>
              </a:rPr>
              <a:t>Executive Director and dedicated staff to facilitate meetings, support CMTS work plan and activities.</a:t>
            </a:r>
          </a:p>
          <a:p>
            <a:endParaRPr lang="en-US" sz="1200" dirty="0">
              <a:latin typeface="Microsoft JhengHei UI" panose="020B0604030504040204" pitchFamily="34" charset="-120"/>
              <a:ea typeface="Microsoft JhengHei UI" panose="020B0604030504040204" pitchFamily="34" charset="-120"/>
            </a:endParaRPr>
          </a:p>
        </p:txBody>
      </p:sp>
      <p:sp>
        <p:nvSpPr>
          <p:cNvPr id="8" name="TextBox 7"/>
          <p:cNvSpPr txBox="1"/>
          <p:nvPr/>
        </p:nvSpPr>
        <p:spPr>
          <a:xfrm>
            <a:off x="4934131" y="3187148"/>
            <a:ext cx="3370032" cy="1200329"/>
          </a:xfrm>
          <a:prstGeom prst="rect">
            <a:avLst/>
          </a:prstGeom>
          <a:solidFill>
            <a:srgbClr val="E6EAEE"/>
          </a:solidFill>
          <a:ln w="28575">
            <a:solidFill>
              <a:srgbClr val="254771"/>
            </a:solidFill>
          </a:ln>
        </p:spPr>
        <p:txBody>
          <a:bodyPr wrap="square" rtlCol="0">
            <a:spAutoFit/>
          </a:bodyPr>
          <a:lstStyle/>
          <a:p>
            <a:pPr algn="ctr"/>
            <a:r>
              <a:rPr lang="en-US" sz="1200" b="1" dirty="0">
                <a:latin typeface="Microsoft JhengHei UI" panose="020B0604030504040204" pitchFamily="34" charset="-120"/>
                <a:ea typeface="Microsoft JhengHei UI" panose="020B0604030504040204" pitchFamily="34" charset="-120"/>
              </a:rPr>
              <a:t>WORKING GROUP</a:t>
            </a:r>
          </a:p>
          <a:p>
            <a:endParaRPr lang="en-US" sz="1200" dirty="0">
              <a:latin typeface="Microsoft JhengHei UI" panose="020B0604030504040204" pitchFamily="34" charset="-120"/>
              <a:ea typeface="Microsoft JhengHei UI" panose="020B0604030504040204" pitchFamily="34" charset="-120"/>
            </a:endParaRPr>
          </a:p>
          <a:p>
            <a:pPr algn="ctr"/>
            <a:r>
              <a:rPr lang="en-US" sz="1200" dirty="0">
                <a:latin typeface="Microsoft JhengHei UI" panose="020B0604030504040204" pitchFamily="34" charset="-120"/>
                <a:ea typeface="Microsoft JhengHei UI" panose="020B0604030504040204" pitchFamily="34" charset="-120"/>
              </a:rPr>
              <a:t>Interagency staff of member agencies to provide liaison to Coordinating Board and expertise to Integrated Action Teams and Task Teams</a:t>
            </a:r>
          </a:p>
        </p:txBody>
      </p:sp>
      <p:sp>
        <p:nvSpPr>
          <p:cNvPr id="9" name="TextBox 8"/>
          <p:cNvSpPr txBox="1"/>
          <p:nvPr/>
        </p:nvSpPr>
        <p:spPr>
          <a:xfrm>
            <a:off x="1447800" y="4864244"/>
            <a:ext cx="2455118" cy="276999"/>
          </a:xfrm>
          <a:prstGeom prst="rect">
            <a:avLst/>
          </a:prstGeom>
          <a:solidFill>
            <a:srgbClr val="E6EAEE"/>
          </a:solidFill>
          <a:ln w="28575">
            <a:solidFill>
              <a:srgbClr val="254771"/>
            </a:solidFill>
          </a:ln>
        </p:spPr>
        <p:txBody>
          <a:bodyPr wrap="square" rtlCol="0">
            <a:spAutoFit/>
          </a:bodyPr>
          <a:lstStyle/>
          <a:p>
            <a:pPr algn="ctr"/>
            <a:r>
              <a:rPr lang="en-US" sz="1200" b="1" dirty="0">
                <a:latin typeface="Microsoft JhengHei UI" panose="020B0604030504040204" pitchFamily="34" charset="-120"/>
                <a:ea typeface="Microsoft JhengHei UI" panose="020B0604030504040204" pitchFamily="34" charset="-120"/>
              </a:rPr>
              <a:t>INTEGRATED ACTION TEAMS</a:t>
            </a:r>
          </a:p>
        </p:txBody>
      </p:sp>
      <p:sp>
        <p:nvSpPr>
          <p:cNvPr id="10" name="TextBox 9"/>
          <p:cNvSpPr txBox="1"/>
          <p:nvPr/>
        </p:nvSpPr>
        <p:spPr>
          <a:xfrm>
            <a:off x="5410200" y="4877158"/>
            <a:ext cx="2362200" cy="276999"/>
          </a:xfrm>
          <a:prstGeom prst="rect">
            <a:avLst/>
          </a:prstGeom>
          <a:solidFill>
            <a:srgbClr val="E6EAEE"/>
          </a:solidFill>
          <a:ln w="28575">
            <a:solidFill>
              <a:srgbClr val="254771"/>
            </a:solidFill>
          </a:ln>
        </p:spPr>
        <p:txBody>
          <a:bodyPr wrap="square" rtlCol="0">
            <a:spAutoFit/>
          </a:bodyPr>
          <a:lstStyle/>
          <a:p>
            <a:pPr algn="ctr"/>
            <a:r>
              <a:rPr lang="en-US" sz="1200" b="1" dirty="0">
                <a:latin typeface="Microsoft JhengHei UI" panose="020B0604030504040204" pitchFamily="34" charset="-120"/>
                <a:ea typeface="Microsoft JhengHei UI" panose="020B0604030504040204" pitchFamily="34" charset="-120"/>
              </a:rPr>
              <a:t>TASK TEAMS</a:t>
            </a:r>
          </a:p>
        </p:txBody>
      </p:sp>
      <p:cxnSp>
        <p:nvCxnSpPr>
          <p:cNvPr id="11" name="Straight Arrow Connector 10"/>
          <p:cNvCxnSpPr/>
          <p:nvPr/>
        </p:nvCxnSpPr>
        <p:spPr>
          <a:xfrm>
            <a:off x="4563159" y="1056534"/>
            <a:ext cx="8841" cy="692727"/>
          </a:xfrm>
          <a:prstGeom prst="straightConnector1">
            <a:avLst/>
          </a:prstGeom>
          <a:ln w="12700">
            <a:solidFill>
              <a:srgbClr val="25477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a:endCxn id="7" idx="3"/>
          </p:cNvCxnSpPr>
          <p:nvPr/>
        </p:nvCxnSpPr>
        <p:spPr>
          <a:xfrm flipH="1">
            <a:off x="4208232" y="3787313"/>
            <a:ext cx="725899" cy="0"/>
          </a:xfrm>
          <a:prstGeom prst="straightConnector1">
            <a:avLst/>
          </a:prstGeom>
          <a:ln w="12700">
            <a:solidFill>
              <a:srgbClr val="25477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Chevron 5"/>
          <p:cNvSpPr/>
          <p:nvPr/>
        </p:nvSpPr>
        <p:spPr>
          <a:xfrm>
            <a:off x="3252712" y="6016790"/>
            <a:ext cx="1724177" cy="363979"/>
          </a:xfrm>
          <a:prstGeom prst="chevron">
            <a:avLst/>
          </a:prstGeom>
          <a:solidFill>
            <a:srgbClr val="25477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bg1">
                    <a:lumMod val="95000"/>
                  </a:schemeClr>
                </a:solidFill>
              </a:rPr>
              <a:t>Organization</a:t>
            </a:r>
          </a:p>
        </p:txBody>
      </p:sp>
      <p:sp>
        <p:nvSpPr>
          <p:cNvPr id="2" name="Slide Number Placeholder 1"/>
          <p:cNvSpPr>
            <a:spLocks noGrp="1"/>
          </p:cNvSpPr>
          <p:nvPr>
            <p:ph type="sldNum" sz="quarter" idx="12"/>
          </p:nvPr>
        </p:nvSpPr>
        <p:spPr>
          <a:xfrm>
            <a:off x="6718300" y="6111875"/>
            <a:ext cx="2133600" cy="365125"/>
          </a:xfrm>
        </p:spPr>
        <p:txBody>
          <a:bodyPr/>
          <a:lstStyle/>
          <a:p>
            <a:pPr algn="r"/>
            <a:fld id="{B13F04AC-DC52-47F2-8368-53AFAE899AE9}" type="slidenum">
              <a:rPr lang="en-US" sz="1200" smtClean="0">
                <a:solidFill>
                  <a:schemeClr val="bg1">
                    <a:lumMod val="50000"/>
                  </a:schemeClr>
                </a:solidFill>
              </a:rPr>
              <a:pPr algn="r"/>
              <a:t>5</a:t>
            </a:fld>
            <a:endParaRPr lang="en-US" sz="1200" dirty="0">
              <a:solidFill>
                <a:schemeClr val="bg1">
                  <a:lumMod val="50000"/>
                </a:schemeClr>
              </a:solidFill>
            </a:endParaRPr>
          </a:p>
        </p:txBody>
      </p:sp>
    </p:spTree>
    <p:extLst>
      <p:ext uri="{BB962C8B-B14F-4D97-AF65-F5344CB8AC3E}">
        <p14:creationId xmlns:p14="http://schemas.microsoft.com/office/powerpoint/2010/main" val="1462220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381001"/>
            <a:ext cx="8229600" cy="914400"/>
          </a:xfrm>
        </p:spPr>
        <p:txBody>
          <a:bodyPr/>
          <a:lstStyle/>
          <a:p>
            <a:r>
              <a:rPr lang="en-US" altLang="en-US" sz="4000" b="1" dirty="0">
                <a:effectLst/>
                <a:cs typeface="Arial" charset="0"/>
              </a:rPr>
              <a:t>2018-2019 Work Plan</a:t>
            </a:r>
          </a:p>
        </p:txBody>
      </p:sp>
      <p:sp>
        <p:nvSpPr>
          <p:cNvPr id="9219" name="Content Placeholder 2"/>
          <p:cNvSpPr>
            <a:spLocks noGrp="1"/>
          </p:cNvSpPr>
          <p:nvPr>
            <p:ph idx="1"/>
          </p:nvPr>
        </p:nvSpPr>
        <p:spPr>
          <a:xfrm>
            <a:off x="609600" y="1447800"/>
            <a:ext cx="7924800" cy="3657600"/>
          </a:xfrm>
        </p:spPr>
        <p:txBody>
          <a:bodyPr>
            <a:noAutofit/>
          </a:bodyPr>
          <a:lstStyle/>
          <a:p>
            <a:pPr>
              <a:buClr>
                <a:srgbClr val="254771"/>
              </a:buClr>
            </a:pPr>
            <a:r>
              <a:rPr lang="en-US" altLang="en-US" sz="2000" dirty="0">
                <a:cs typeface="Arial" charset="0"/>
              </a:rPr>
              <a:t>Implementing the 2017 National Strategy for the MTS</a:t>
            </a:r>
          </a:p>
          <a:p>
            <a:pPr>
              <a:buClr>
                <a:srgbClr val="254771"/>
              </a:buClr>
            </a:pPr>
            <a:r>
              <a:rPr lang="en-US" altLang="en-US" sz="2000" dirty="0">
                <a:cs typeface="Arial" charset="0"/>
              </a:rPr>
              <a:t>Ocean Policy and the Maritime Nexus</a:t>
            </a:r>
          </a:p>
          <a:p>
            <a:pPr>
              <a:buClr>
                <a:srgbClr val="254771"/>
              </a:buClr>
            </a:pPr>
            <a:r>
              <a:rPr lang="en-US" altLang="en-US" sz="2000" dirty="0">
                <a:cs typeface="Arial" charset="0"/>
              </a:rPr>
              <a:t>Navigation Safety Services and Technologies Integration</a:t>
            </a:r>
          </a:p>
          <a:p>
            <a:pPr>
              <a:buClr>
                <a:srgbClr val="254771"/>
              </a:buClr>
            </a:pPr>
            <a:r>
              <a:rPr lang="en-US" altLang="en-US" sz="2000" dirty="0">
                <a:cs typeface="Arial" charset="0"/>
              </a:rPr>
              <a:t>Maritime Data Coordination/Enhancing Access to AIS</a:t>
            </a:r>
          </a:p>
          <a:p>
            <a:pPr>
              <a:buClr>
                <a:srgbClr val="254771"/>
              </a:buClr>
            </a:pPr>
            <a:r>
              <a:rPr lang="en-US" altLang="en-US" sz="2000" dirty="0">
                <a:cs typeface="Arial" charset="0"/>
              </a:rPr>
              <a:t>U.S. Arctic Marine Transportation System Assessments</a:t>
            </a:r>
          </a:p>
          <a:p>
            <a:pPr>
              <a:buClr>
                <a:srgbClr val="254771"/>
              </a:buClr>
            </a:pPr>
            <a:r>
              <a:rPr lang="en-US" altLang="en-US" sz="2000" dirty="0">
                <a:cs typeface="Arial" charset="0"/>
              </a:rPr>
              <a:t>Maritime Cyber Security Touchstone Project </a:t>
            </a:r>
          </a:p>
          <a:p>
            <a:pPr>
              <a:buClr>
                <a:srgbClr val="254771"/>
              </a:buClr>
            </a:pPr>
            <a:r>
              <a:rPr lang="en-US" altLang="en-US" sz="2000" dirty="0">
                <a:cs typeface="Arial" charset="0"/>
              </a:rPr>
              <a:t>MTS Infrastructure Investment Economic Benefit</a:t>
            </a:r>
          </a:p>
          <a:p>
            <a:pPr>
              <a:buClr>
                <a:srgbClr val="254771"/>
              </a:buClr>
            </a:pPr>
            <a:r>
              <a:rPr lang="en-US" altLang="en-US" sz="2000" dirty="0">
                <a:cs typeface="Arial" charset="0"/>
              </a:rPr>
              <a:t>MTS Resilience – Hurricane Response Analysis</a:t>
            </a:r>
          </a:p>
          <a:p>
            <a:pPr>
              <a:buClr>
                <a:srgbClr val="254771"/>
              </a:buClr>
            </a:pPr>
            <a:r>
              <a:rPr lang="en-US" altLang="en-US" sz="2000" dirty="0">
                <a:cs typeface="Arial" charset="0"/>
              </a:rPr>
              <a:t>Supporting Military to Mariner</a:t>
            </a:r>
          </a:p>
          <a:p>
            <a:pPr>
              <a:buClr>
                <a:srgbClr val="254771"/>
              </a:buClr>
            </a:pPr>
            <a:r>
              <a:rPr lang="en-US" altLang="en-US" sz="2000" dirty="0">
                <a:cs typeface="Arial" charset="0"/>
              </a:rPr>
              <a:t>Promoting the value of the MTS and the Federal Role</a:t>
            </a:r>
            <a:endParaRPr lang="en-US" altLang="en-US" sz="2000" dirty="0">
              <a:effectLst/>
              <a:cs typeface="Arial" charset="0"/>
            </a:endParaRPr>
          </a:p>
        </p:txBody>
      </p:sp>
      <p:sp>
        <p:nvSpPr>
          <p:cNvPr id="5" name="Chevron 5"/>
          <p:cNvSpPr/>
          <p:nvPr/>
        </p:nvSpPr>
        <p:spPr>
          <a:xfrm>
            <a:off x="3252712" y="6016790"/>
            <a:ext cx="1724177" cy="363979"/>
          </a:xfrm>
          <a:prstGeom prst="chevron">
            <a:avLst/>
          </a:prstGeom>
          <a:solidFill>
            <a:srgbClr val="25477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bg1">
                    <a:lumMod val="95000"/>
                  </a:schemeClr>
                </a:solidFill>
              </a:rPr>
              <a:t>Organization</a:t>
            </a:r>
          </a:p>
        </p:txBody>
      </p:sp>
    </p:spTree>
    <p:extLst>
      <p:ext uri="{BB962C8B-B14F-4D97-AF65-F5344CB8AC3E}">
        <p14:creationId xmlns:p14="http://schemas.microsoft.com/office/powerpoint/2010/main" val="956148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4935574" cy="990600"/>
          </a:xfrm>
        </p:spPr>
        <p:txBody>
          <a:bodyPr>
            <a:noAutofit/>
          </a:bodyPr>
          <a:lstStyle/>
          <a:p>
            <a:r>
              <a:rPr lang="en-US" sz="3200" b="1" dirty="0"/>
              <a:t>14 Recommendations under 5 Priority areas: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5574" y="457200"/>
            <a:ext cx="3886200" cy="4912924"/>
          </a:xfrm>
        </p:spPr>
      </p:pic>
      <p:sp>
        <p:nvSpPr>
          <p:cNvPr id="7" name="TextBox 6"/>
          <p:cNvSpPr txBox="1"/>
          <p:nvPr/>
        </p:nvSpPr>
        <p:spPr>
          <a:xfrm>
            <a:off x="520995" y="1676400"/>
            <a:ext cx="4203405"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icrosoft JhengHei" panose="020B0604030504040204" pitchFamily="34" charset="-120"/>
                <a:ea typeface="Microsoft JhengHei" panose="020B0604030504040204" pitchFamily="34" charset="-120"/>
              </a:rPr>
              <a:t>System Performance</a:t>
            </a:r>
          </a:p>
          <a:p>
            <a:endParaRPr lang="en-US" sz="2400" dirty="0">
              <a:latin typeface="Microsoft JhengHei" panose="020B0604030504040204" pitchFamily="34" charset="-120"/>
              <a:ea typeface="Microsoft JhengHei" panose="020B0604030504040204" pitchFamily="34" charset="-120"/>
            </a:endParaRPr>
          </a:p>
          <a:p>
            <a:pPr marL="342900" indent="-342900">
              <a:buFont typeface="Arial" panose="020B0604020202020204" pitchFamily="34" charset="0"/>
              <a:buChar char="•"/>
            </a:pPr>
            <a:r>
              <a:rPr lang="en-US" sz="2400" dirty="0">
                <a:latin typeface="Microsoft JhengHei" panose="020B0604030504040204" pitchFamily="34" charset="-120"/>
                <a:ea typeface="Microsoft JhengHei" panose="020B0604030504040204" pitchFamily="34" charset="-120"/>
              </a:rPr>
              <a:t>Safety</a:t>
            </a:r>
          </a:p>
          <a:p>
            <a:endParaRPr lang="en-US" sz="2400" dirty="0">
              <a:latin typeface="Microsoft JhengHei" panose="020B0604030504040204" pitchFamily="34" charset="-120"/>
              <a:ea typeface="Microsoft JhengHei" panose="020B0604030504040204" pitchFamily="34" charset="-120"/>
            </a:endParaRPr>
          </a:p>
          <a:p>
            <a:pPr marL="342900" indent="-342900">
              <a:buFont typeface="Arial" panose="020B0604020202020204" pitchFamily="34" charset="0"/>
              <a:buChar char="•"/>
            </a:pPr>
            <a:r>
              <a:rPr lang="en-US" sz="2400" dirty="0">
                <a:latin typeface="Microsoft JhengHei" panose="020B0604030504040204" pitchFamily="34" charset="-120"/>
                <a:ea typeface="Microsoft JhengHei" panose="020B0604030504040204" pitchFamily="34" charset="-120"/>
              </a:rPr>
              <a:t>Security</a:t>
            </a:r>
          </a:p>
          <a:p>
            <a:endParaRPr lang="en-US" sz="2400" dirty="0">
              <a:latin typeface="Microsoft JhengHei" panose="020B0604030504040204" pitchFamily="34" charset="-120"/>
              <a:ea typeface="Microsoft JhengHei" panose="020B0604030504040204" pitchFamily="34" charset="-120"/>
            </a:endParaRPr>
          </a:p>
          <a:p>
            <a:pPr marL="342900" indent="-342900">
              <a:buFont typeface="Arial" panose="020B0604020202020204" pitchFamily="34" charset="0"/>
              <a:buChar char="•"/>
            </a:pPr>
            <a:r>
              <a:rPr lang="en-US" sz="2400" dirty="0">
                <a:latin typeface="Microsoft JhengHei" panose="020B0604030504040204" pitchFamily="34" charset="-120"/>
                <a:ea typeface="Microsoft JhengHei" panose="020B0604030504040204" pitchFamily="34" charset="-120"/>
              </a:rPr>
              <a:t>Energy Innovation</a:t>
            </a:r>
          </a:p>
          <a:p>
            <a:endParaRPr lang="en-US" sz="2400" dirty="0">
              <a:latin typeface="Microsoft JhengHei" panose="020B0604030504040204" pitchFamily="34" charset="-120"/>
              <a:ea typeface="Microsoft JhengHei" panose="020B0604030504040204" pitchFamily="34" charset="-120"/>
            </a:endParaRPr>
          </a:p>
          <a:p>
            <a:pPr marL="342900" indent="-342900">
              <a:buFont typeface="Arial" panose="020B0604020202020204" pitchFamily="34" charset="0"/>
              <a:buChar char="•"/>
            </a:pPr>
            <a:r>
              <a:rPr lang="en-US" sz="2400" dirty="0">
                <a:latin typeface="Microsoft JhengHei" panose="020B0604030504040204" pitchFamily="34" charset="-120"/>
                <a:ea typeface="Microsoft JhengHei" panose="020B0604030504040204" pitchFamily="34" charset="-120"/>
              </a:rPr>
              <a:t>Infrastructure Investment </a:t>
            </a:r>
          </a:p>
        </p:txBody>
      </p:sp>
      <p:sp>
        <p:nvSpPr>
          <p:cNvPr id="8" name="Chevron 5"/>
          <p:cNvSpPr/>
          <p:nvPr/>
        </p:nvSpPr>
        <p:spPr>
          <a:xfrm>
            <a:off x="3252712" y="6016790"/>
            <a:ext cx="1724177" cy="363979"/>
          </a:xfrm>
          <a:prstGeom prst="chevron">
            <a:avLst/>
          </a:prstGeom>
          <a:solidFill>
            <a:srgbClr val="25477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bg1">
                    <a:lumMod val="95000"/>
                  </a:schemeClr>
                </a:solidFill>
              </a:rPr>
              <a:t>Organization</a:t>
            </a:r>
          </a:p>
        </p:txBody>
      </p:sp>
    </p:spTree>
    <p:extLst>
      <p:ext uri="{BB962C8B-B14F-4D97-AF65-F5344CB8AC3E}">
        <p14:creationId xmlns:p14="http://schemas.microsoft.com/office/powerpoint/2010/main" val="1384394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419600" cy="869950"/>
          </a:xfrm>
        </p:spPr>
        <p:txBody>
          <a:bodyPr>
            <a:normAutofit/>
          </a:bodyPr>
          <a:lstStyle/>
          <a:p>
            <a:r>
              <a:rPr lang="en-US" sz="2600" dirty="0"/>
              <a:t>Ocean Policy</a:t>
            </a:r>
          </a:p>
        </p:txBody>
      </p:sp>
      <p:sp>
        <p:nvSpPr>
          <p:cNvPr id="4" name="Text Placeholder 3"/>
          <p:cNvSpPr>
            <a:spLocks noGrp="1"/>
          </p:cNvSpPr>
          <p:nvPr>
            <p:ph type="body" sz="half" idx="2"/>
          </p:nvPr>
        </p:nvSpPr>
        <p:spPr>
          <a:xfrm>
            <a:off x="457200" y="1219200"/>
            <a:ext cx="4254500" cy="4343400"/>
          </a:xfrm>
        </p:spPr>
        <p:txBody>
          <a:bodyPr>
            <a:noAutofit/>
          </a:bodyPr>
          <a:lstStyle/>
          <a:p>
            <a:r>
              <a:rPr lang="en-US" sz="2000" dirty="0"/>
              <a:t>The MTS is a critical component of Ocean Policy, and the CMTS offers expertise and an established forum with a proven track record of facilitating inter-departmental cooperation and collaboration. The CMTS supports and enhances the role of maritime transportation within </a:t>
            </a:r>
            <a:r>
              <a:rPr lang="en-US" sz="2000" i="1" dirty="0"/>
              <a:t>Executive Order 13840</a:t>
            </a:r>
            <a:r>
              <a:rPr lang="en-US" sz="2000" dirty="0"/>
              <a:t> on Ocean Policy and the Blue Economy.</a:t>
            </a:r>
          </a:p>
          <a:p>
            <a:endParaRPr lang="en-US" sz="2000" dirty="0"/>
          </a:p>
          <a:p>
            <a:r>
              <a:rPr lang="en-US" sz="2000" dirty="0"/>
              <a:t>Lead: Executive Secretariat</a:t>
            </a:r>
          </a:p>
        </p:txBody>
      </p:sp>
      <p:sp>
        <p:nvSpPr>
          <p:cNvPr id="6" name="Chevron 5"/>
          <p:cNvSpPr/>
          <p:nvPr/>
        </p:nvSpPr>
        <p:spPr>
          <a:xfrm>
            <a:off x="4882515" y="6036847"/>
            <a:ext cx="1760220" cy="340920"/>
          </a:xfrm>
          <a:prstGeom prst="chevron">
            <a:avLst/>
          </a:prstGeom>
          <a:solidFill>
            <a:srgbClr val="254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rPr>
              <a:t>Teams  </a:t>
            </a:r>
          </a:p>
        </p:txBody>
      </p:sp>
      <p:sp>
        <p:nvSpPr>
          <p:cNvPr id="3" name="Slide Number Placeholder 2"/>
          <p:cNvSpPr>
            <a:spLocks noGrp="1"/>
          </p:cNvSpPr>
          <p:nvPr>
            <p:ph type="sldNum" sz="quarter" idx="12"/>
          </p:nvPr>
        </p:nvSpPr>
        <p:spPr>
          <a:xfrm>
            <a:off x="6718300" y="6111875"/>
            <a:ext cx="2133600" cy="365125"/>
          </a:xfrm>
        </p:spPr>
        <p:txBody>
          <a:bodyPr/>
          <a:lstStyle/>
          <a:p>
            <a:pPr algn="r"/>
            <a:fld id="{B13F04AC-DC52-47F2-8368-53AFAE899AE9}" type="slidenum">
              <a:rPr lang="en-US" sz="1200" smtClean="0">
                <a:solidFill>
                  <a:schemeClr val="bg1">
                    <a:lumMod val="50000"/>
                  </a:schemeClr>
                </a:solidFill>
              </a:rPr>
              <a:pPr algn="r"/>
              <a:t>8</a:t>
            </a:fld>
            <a:endParaRPr lang="en-US" sz="1200" dirty="0">
              <a:solidFill>
                <a:schemeClr val="bg1">
                  <a:lumMod val="50000"/>
                </a:schemeClr>
              </a:solidFill>
            </a:endParaRPr>
          </a:p>
        </p:txBody>
      </p:sp>
      <p:sp>
        <p:nvSpPr>
          <p:cNvPr id="5" name="Content Placeholder 4"/>
          <p:cNvSpPr>
            <a:spLocks noGrp="1"/>
          </p:cNvSpPr>
          <p:nvPr>
            <p:ph idx="1"/>
          </p:nvPr>
        </p:nvSpPr>
        <p:spPr>
          <a:xfrm>
            <a:off x="5029200" y="1143000"/>
            <a:ext cx="3657600" cy="4983163"/>
          </a:xfrm>
        </p:spPr>
        <p:txBody>
          <a:bodyPr>
            <a:normAutofit/>
          </a:bodyPr>
          <a:lstStyle/>
          <a:p>
            <a:pPr marL="0" indent="0">
              <a:buClr>
                <a:srgbClr val="254771"/>
              </a:buClr>
              <a:buSzPct val="50000"/>
              <a:buNone/>
            </a:pPr>
            <a:r>
              <a:rPr lang="en-US" altLang="en-US" sz="2000" b="1" dirty="0">
                <a:solidFill>
                  <a:srgbClr val="254771"/>
                </a:solidFill>
                <a:cs typeface="Arial" panose="020B0604020202020204" pitchFamily="34" charset="0"/>
              </a:rPr>
              <a:t>Activities: </a:t>
            </a:r>
          </a:p>
          <a:p>
            <a:r>
              <a:rPr lang="en-US" sz="2000" dirty="0"/>
              <a:t>Engage Federal and non- Federal stakeholders to more fully understand current roles within the ocean policy and blue economy.</a:t>
            </a:r>
          </a:p>
          <a:p>
            <a:r>
              <a:rPr lang="en-US" sz="2000" dirty="0"/>
              <a:t>Engage in Ocean Policy Committee initiatives, as appropriate.</a:t>
            </a:r>
            <a:endParaRPr lang="en-US" altLang="en-US" sz="2000" dirty="0">
              <a:cs typeface="Arial" panose="020B0604020202020204" pitchFamily="34" charset="0"/>
            </a:endParaRPr>
          </a:p>
          <a:p>
            <a:endParaRPr lang="en-US" sz="2000" dirty="0"/>
          </a:p>
        </p:txBody>
      </p:sp>
    </p:spTree>
    <p:extLst>
      <p:ext uri="{BB962C8B-B14F-4D97-AF65-F5344CB8AC3E}">
        <p14:creationId xmlns:p14="http://schemas.microsoft.com/office/powerpoint/2010/main" val="3641370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124200" cy="685800"/>
          </a:xfrm>
        </p:spPr>
        <p:txBody>
          <a:bodyPr>
            <a:normAutofit/>
          </a:bodyPr>
          <a:lstStyle/>
          <a:p>
            <a:r>
              <a:rPr lang="en-US" sz="2600" dirty="0"/>
              <a:t>Maritime Safety</a:t>
            </a:r>
          </a:p>
        </p:txBody>
      </p:sp>
      <p:sp>
        <p:nvSpPr>
          <p:cNvPr id="3" name="Content Placeholder 2"/>
          <p:cNvSpPr>
            <a:spLocks noGrp="1"/>
          </p:cNvSpPr>
          <p:nvPr>
            <p:ph idx="1"/>
          </p:nvPr>
        </p:nvSpPr>
        <p:spPr>
          <a:xfrm>
            <a:off x="5029200" y="1066800"/>
            <a:ext cx="3810000" cy="4038600"/>
          </a:xfrm>
        </p:spPr>
        <p:txBody>
          <a:bodyPr>
            <a:noAutofit/>
          </a:bodyPr>
          <a:lstStyle/>
          <a:p>
            <a:pPr marL="0" indent="0">
              <a:spcBef>
                <a:spcPts val="0"/>
              </a:spcBef>
              <a:buClr>
                <a:srgbClr val="254771"/>
              </a:buClr>
              <a:buSzPct val="50000"/>
              <a:buNone/>
            </a:pPr>
            <a:r>
              <a:rPr lang="en-US" altLang="en-US" sz="2000" b="1" dirty="0">
                <a:solidFill>
                  <a:srgbClr val="254771"/>
                </a:solidFill>
                <a:effectLst/>
                <a:cs typeface="Arial" panose="020B0604020202020204" pitchFamily="34" charset="0"/>
              </a:rPr>
              <a:t>Activities: </a:t>
            </a:r>
          </a:p>
          <a:p>
            <a:pPr>
              <a:spcBef>
                <a:spcPts val="0"/>
              </a:spcBef>
              <a:buClr>
                <a:srgbClr val="254771"/>
              </a:buClr>
              <a:buSzPct val="50000"/>
              <a:buFont typeface="Wingdings" pitchFamily="2" charset="2"/>
              <a:buChar char="n"/>
            </a:pPr>
            <a:r>
              <a:rPr lang="en-US" altLang="en-US" sz="2000" dirty="0">
                <a:effectLst/>
                <a:cs typeface="Arial" panose="020B0604020202020204" pitchFamily="34" charset="0"/>
              </a:rPr>
              <a:t>Waterways Harmonization</a:t>
            </a:r>
          </a:p>
          <a:p>
            <a:pPr>
              <a:spcBef>
                <a:spcPts val="0"/>
              </a:spcBef>
              <a:buClr>
                <a:srgbClr val="254771"/>
              </a:buClr>
              <a:buSzPct val="50000"/>
              <a:buFont typeface="Wingdings" pitchFamily="2" charset="2"/>
              <a:buChar char="n"/>
            </a:pPr>
            <a:r>
              <a:rPr lang="en-US" altLang="en-US" sz="2000" dirty="0" err="1">
                <a:effectLst/>
                <a:cs typeface="Arial" panose="020B0604020202020204" pitchFamily="34" charset="0"/>
              </a:rPr>
              <a:t>eMarine</a:t>
            </a:r>
            <a:r>
              <a:rPr lang="en-US" altLang="en-US" sz="2000" dirty="0">
                <a:effectLst/>
                <a:cs typeface="Arial" panose="020B0604020202020204" pitchFamily="34" charset="0"/>
              </a:rPr>
              <a:t> Safety Information</a:t>
            </a:r>
          </a:p>
          <a:p>
            <a:pPr>
              <a:spcBef>
                <a:spcPts val="0"/>
              </a:spcBef>
              <a:buClr>
                <a:srgbClr val="254771"/>
              </a:buClr>
              <a:buSzPct val="50000"/>
              <a:buFont typeface="Wingdings" pitchFamily="2" charset="2"/>
              <a:buChar char="n"/>
            </a:pPr>
            <a:r>
              <a:rPr lang="en-US" altLang="en-US" sz="2000" dirty="0">
                <a:effectLst/>
                <a:cs typeface="Arial" panose="020B0604020202020204" pitchFamily="34" charset="0"/>
              </a:rPr>
              <a:t>Expansion of the S100 architecture</a:t>
            </a:r>
          </a:p>
          <a:p>
            <a:pPr>
              <a:spcBef>
                <a:spcPts val="0"/>
              </a:spcBef>
              <a:buClr>
                <a:srgbClr val="254771"/>
              </a:buClr>
              <a:buSzPct val="50000"/>
              <a:buFont typeface="Wingdings" pitchFamily="2" charset="2"/>
              <a:buChar char="n"/>
            </a:pPr>
            <a:r>
              <a:rPr lang="en-US" altLang="en-US" sz="2000" dirty="0">
                <a:effectLst/>
                <a:cs typeface="Arial" panose="020B0604020202020204" pitchFamily="34" charset="0"/>
              </a:rPr>
              <a:t>Common Information Sharing Standards</a:t>
            </a:r>
          </a:p>
          <a:p>
            <a:pPr>
              <a:spcBef>
                <a:spcPts val="0"/>
              </a:spcBef>
              <a:buClr>
                <a:srgbClr val="254771"/>
              </a:buClr>
              <a:buSzPct val="50000"/>
              <a:buFont typeface="Wingdings" pitchFamily="2" charset="2"/>
              <a:buChar char="n"/>
            </a:pPr>
            <a:r>
              <a:rPr lang="en-US" altLang="en-US" sz="2000" dirty="0">
                <a:effectLst/>
                <a:cs typeface="Arial" panose="020B0604020202020204" pitchFamily="34" charset="0"/>
              </a:rPr>
              <a:t>Coordinating with NSC/DOD on the new “National Maritime Information Sharing Environment” MDA</a:t>
            </a:r>
          </a:p>
        </p:txBody>
      </p:sp>
      <p:sp>
        <p:nvSpPr>
          <p:cNvPr id="4" name="Text Placeholder 3"/>
          <p:cNvSpPr>
            <a:spLocks noGrp="1"/>
          </p:cNvSpPr>
          <p:nvPr>
            <p:ph type="body" sz="half" idx="2"/>
          </p:nvPr>
        </p:nvSpPr>
        <p:spPr>
          <a:xfrm>
            <a:off x="381000" y="1066800"/>
            <a:ext cx="4419600" cy="4419601"/>
          </a:xfrm>
        </p:spPr>
        <p:txBody>
          <a:bodyPr>
            <a:noAutofit/>
          </a:bodyPr>
          <a:lstStyle/>
          <a:p>
            <a:r>
              <a:rPr lang="en-US" sz="2000" dirty="0"/>
              <a:t>The CMTS Future of Navigation IAT will facilitate the coordinated and integrated collection, processing, and dissemination of navigation data and information to provide services to stakeholders, eliminate duplication, and enhance the safety, reliability, and efficiency of our waterways and ports.</a:t>
            </a:r>
          </a:p>
          <a:p>
            <a:endParaRPr lang="en-US" sz="2000" dirty="0"/>
          </a:p>
          <a:p>
            <a:r>
              <a:rPr lang="en-US" sz="2000" dirty="0"/>
              <a:t>Leads: </a:t>
            </a:r>
            <a:r>
              <a:rPr lang="en-US" sz="2000" b="1" dirty="0">
                <a:solidFill>
                  <a:srgbClr val="FF0000"/>
                </a:solidFill>
              </a:rPr>
              <a:t>NOAA</a:t>
            </a:r>
            <a:r>
              <a:rPr lang="en-US" sz="2000" dirty="0"/>
              <a:t>, USACE, USCG</a:t>
            </a:r>
          </a:p>
          <a:p>
            <a:endParaRPr lang="en-US" dirty="0"/>
          </a:p>
        </p:txBody>
      </p:sp>
      <p:sp>
        <p:nvSpPr>
          <p:cNvPr id="7" name="Chevron 5"/>
          <p:cNvSpPr/>
          <p:nvPr/>
        </p:nvSpPr>
        <p:spPr>
          <a:xfrm>
            <a:off x="4882515" y="6036847"/>
            <a:ext cx="1760220" cy="340920"/>
          </a:xfrm>
          <a:prstGeom prst="chevron">
            <a:avLst/>
          </a:prstGeom>
          <a:solidFill>
            <a:srgbClr val="254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rPr>
              <a:t>Teams  </a:t>
            </a:r>
          </a:p>
        </p:txBody>
      </p:sp>
      <p:sp>
        <p:nvSpPr>
          <p:cNvPr id="5" name="Slide Number Placeholder 4"/>
          <p:cNvSpPr>
            <a:spLocks noGrp="1"/>
          </p:cNvSpPr>
          <p:nvPr>
            <p:ph type="sldNum" sz="quarter" idx="12"/>
          </p:nvPr>
        </p:nvSpPr>
        <p:spPr>
          <a:xfrm>
            <a:off x="6718300" y="6111875"/>
            <a:ext cx="2133600" cy="365125"/>
          </a:xfrm>
        </p:spPr>
        <p:txBody>
          <a:bodyPr/>
          <a:lstStyle/>
          <a:p>
            <a:pPr algn="r"/>
            <a:fld id="{B13F04AC-DC52-47F2-8368-53AFAE899AE9}" type="slidenum">
              <a:rPr lang="en-US" sz="1200" smtClean="0">
                <a:solidFill>
                  <a:schemeClr val="bg1">
                    <a:lumMod val="50000"/>
                  </a:schemeClr>
                </a:solidFill>
              </a:rPr>
              <a:pPr algn="r"/>
              <a:t>9</a:t>
            </a:fld>
            <a:endParaRPr lang="en-US" sz="1200">
              <a:solidFill>
                <a:schemeClr val="bg1">
                  <a:lumMod val="50000"/>
                </a:schemeClr>
              </a:solidFill>
            </a:endParaRPr>
          </a:p>
        </p:txBody>
      </p:sp>
    </p:spTree>
    <p:extLst>
      <p:ext uri="{BB962C8B-B14F-4D97-AF65-F5344CB8AC3E}">
        <p14:creationId xmlns:p14="http://schemas.microsoft.com/office/powerpoint/2010/main" val="1027639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1867</TotalTime>
  <Words>1509</Words>
  <Application>Microsoft Office PowerPoint</Application>
  <PresentationFormat>On-screen Show (4:3)</PresentationFormat>
  <Paragraphs>324</Paragraphs>
  <Slides>19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Microsoft JhengHei</vt:lpstr>
      <vt:lpstr>Microsoft JhengHei UI</vt:lpstr>
      <vt:lpstr>Arial</vt:lpstr>
      <vt:lpstr>Calibri</vt:lpstr>
      <vt:lpstr>Franklin Gothic Book</vt:lpstr>
      <vt:lpstr>Franklin Gothic Medium</vt:lpstr>
      <vt:lpstr>Verdana</vt:lpstr>
      <vt:lpstr>Wingdings</vt:lpstr>
      <vt:lpstr>Office Theme</vt:lpstr>
      <vt:lpstr>PowerPoint Presentation</vt:lpstr>
      <vt:lpstr>Management of Transportation  at the Federal Level</vt:lpstr>
      <vt:lpstr>PowerPoint Presentation</vt:lpstr>
      <vt:lpstr>Authorization of the CMTS</vt:lpstr>
      <vt:lpstr>PowerPoint Presentation</vt:lpstr>
      <vt:lpstr>2018-2019 Work Plan</vt:lpstr>
      <vt:lpstr>14 Recommendations under 5 Priority areas:</vt:lpstr>
      <vt:lpstr>Ocean Policy</vt:lpstr>
      <vt:lpstr>Maritime Safety</vt:lpstr>
      <vt:lpstr>Maritime Safety</vt:lpstr>
      <vt:lpstr>Maritime Data</vt:lpstr>
      <vt:lpstr>U.S. Arctic MTS</vt:lpstr>
      <vt:lpstr>Marine Transportation System Resilience</vt:lpstr>
      <vt:lpstr>Maritime Security</vt:lpstr>
      <vt:lpstr>Infrastructure Investment </vt:lpstr>
      <vt:lpstr>Maritime Innovative Science and Technology IAT</vt:lpstr>
      <vt:lpstr>Military to Mariner</vt:lpstr>
      <vt:lpstr>PowerPoint Presentation</vt:lpstr>
      <vt:lpstr>Contacts</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Lynne Mersfelder</cp:lastModifiedBy>
  <cp:revision>252</cp:revision>
  <cp:lastPrinted>2018-07-20T17:10:01Z</cp:lastPrinted>
  <dcterms:created xsi:type="dcterms:W3CDTF">2016-04-29T16:35:44Z</dcterms:created>
  <dcterms:modified xsi:type="dcterms:W3CDTF">2019-03-07T21:04:48Z</dcterms:modified>
</cp:coreProperties>
</file>