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3" r:id="rId2"/>
    <p:sldId id="29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1CE"/>
    <a:srgbClr val="638FC5"/>
    <a:srgbClr val="FF86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70943" autoAdjust="0"/>
  </p:normalViewPr>
  <p:slideViewPr>
    <p:cSldViewPr>
      <p:cViewPr varScale="1">
        <p:scale>
          <a:sx n="65" d="100"/>
          <a:sy n="65" d="100"/>
        </p:scale>
        <p:origin x="4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75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ED0D21-B376-4395-8117-845F970EE9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77051-3499-492F-996D-4A04008D23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59EBF6-33DF-4613-B73E-92BF39E3CE84}" type="datetimeFigureOut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38D646-46BB-4A9B-87C3-9F530BB306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4F3B01-8F89-44D0-B081-08700C63B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449B-124A-4FD3-AA27-AC60CDC9AE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9070F-2603-4EBC-9355-5BA46F662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2B5B45-D15B-429D-A673-B3C8ACBE4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EC4DBCDF-9C07-4D8B-ACE6-941E6A3688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DB304D0D-5883-49E1-A4E0-76F1B844BF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770ADA5-0BFA-4547-9E0A-E2035A7C3D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65BDBE8-DE47-4807-AC18-EE90706527B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42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B0C47-0D6C-4C97-97BC-A3C0CDA9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6CE1-5204-425A-A919-31F169314915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FFEBB-CDD5-4807-B2BC-CEA79FC7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01F2-0C5F-44CF-9377-4BE0D304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1A68-44A6-491B-83EC-C9E5B92A5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31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D9BB-0170-4138-8DC2-F4E04AF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40E6-CF30-4E48-882E-D2DB6D4BF633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EF85A-AD50-408C-8554-E92171F9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BFAEE-338F-4B5B-9A6D-57C3C969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F59E-F3B9-43A2-AF66-1A1311B3A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72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6887A-0543-4DA5-9F43-3480BD3E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DE9D-8E1F-4E63-8845-C6C886924F0A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CEB7-2CD3-40F9-886E-60EA60AA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4FD20-659F-4479-8388-97B33A58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4C9E-977B-49D6-972D-E3509EAF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6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0BEE3C-0BFD-48C5-A3C0-F390DC569229}"/>
              </a:ext>
            </a:extLst>
          </p:cNvPr>
          <p:cNvSpPr/>
          <p:nvPr userDrawn="1"/>
        </p:nvSpPr>
        <p:spPr>
          <a:xfrm>
            <a:off x="0" y="6462713"/>
            <a:ext cx="9144000" cy="3952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185BA-E299-4865-9BBE-F220859024AA}"/>
              </a:ext>
            </a:extLst>
          </p:cNvPr>
          <p:cNvSpPr txBox="1"/>
          <p:nvPr userDrawn="1"/>
        </p:nvSpPr>
        <p:spPr>
          <a:xfrm>
            <a:off x="6019800" y="6473825"/>
            <a:ext cx="2819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1400" spc="300" dirty="0">
                <a:solidFill>
                  <a:schemeClr val="bg1"/>
                </a:solidFill>
                <a:latin typeface="+mn-lt"/>
                <a:cs typeface="Arial" charset="0"/>
              </a:rPr>
              <a:t>oceanservice.noaa.gov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47888-6F2C-4D77-94F2-BD527A138FD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2000" y="6457950"/>
            <a:ext cx="3352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/>
                </a:solidFill>
              </a:rPr>
              <a:t>NATIONAL </a:t>
            </a:r>
            <a:r>
              <a:rPr lang="en-US" altLang="en-US" sz="1600">
                <a:solidFill>
                  <a:srgbClr val="376092"/>
                </a:solidFill>
              </a:rPr>
              <a:t>OCEAN</a:t>
            </a:r>
            <a:r>
              <a:rPr lang="en-US" altLang="en-US" sz="1600">
                <a:solidFill>
                  <a:schemeClr val="bg1"/>
                </a:solidFill>
              </a:rPr>
              <a:t> SERVICE</a:t>
            </a:r>
          </a:p>
        </p:txBody>
      </p:sp>
      <p:pic>
        <p:nvPicPr>
          <p:cNvPr id="7" name="Picture 9" descr="\\aamb-s-clust01\shared_data\MB6\CCSB\_GRAPHICS\NOAA_logos\NOAA seal - ultra high quality - complete.png">
            <a:extLst>
              <a:ext uri="{FF2B5EF4-FFF2-40B4-BE49-F238E27FC236}">
                <a16:creationId xmlns:a16="http://schemas.microsoft.com/office/drawing/2014/main" id="{2D7D1C2B-2300-4F15-8075-68D1A5932A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6013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C0AB79-19D8-4BFE-BBF0-41B7166C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FB3A-D8A3-4146-B91F-DCE5FB116F56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ECE693E-6C63-4E3A-9CE3-FD262B99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91BDC98-381D-4798-877D-5C597390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1268-6AD5-420C-9FD1-438EB183A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32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1693-87F0-4531-B977-A05DDEE6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3C05-416C-42A1-975E-1832F66A1670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EB537-B09B-4E07-8910-018054F9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76FE0-D05D-4700-9853-AE1A9928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0FFE-2ED2-45E7-B86A-3EF66F0AD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10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51908B-30A8-4EB0-821D-9A76D969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75521-60A9-4A5B-8EB1-598996523A0A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213CA-4128-4A99-A520-08CAE809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A34B35-910A-44E3-B345-0C6C1104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1A48-377D-4FE1-94F9-6DDC20373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88CA4A-C440-41CF-AEA8-D4819B83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A3AA-E4CB-4465-9034-6C463B9E950A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C59F37-741E-4231-8DD5-427206D3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102751-F836-4D9C-B557-3E2E1950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14C9-95B7-49D1-B582-81306B2CC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1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BD0907-C3DF-4063-AFF2-54CD457F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3109-C29F-4F78-937F-152495E6C925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FF4877-E23B-432B-B3FF-F6C163B1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234AB3-6B53-48B2-B6C6-EF8200E6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3DE7-8283-4A52-BC41-40EBA8EE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22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C43F528-F525-4272-8D28-863BF690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A069-BAA4-4D09-8FE7-E9B2FCCA8620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BBEAC8-4B6C-4C7F-8113-BAC83B40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4C5E25-8882-490C-883B-E68DD86F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FC02-FE76-4CF7-9775-72C5D1DB0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55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2B4D88-6691-4FF7-80F8-874AE0392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86F1-7603-4D2C-A17B-9E2500566F47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BC3B9C-D5D7-41D4-90AA-FD8BB62D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28164D-8212-4C5B-B4D5-2985F7E2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6DDC-8512-4F26-8C06-1090A97E4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65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7097DF-0DA0-4357-A66A-AD92E63B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EAD-FE06-4CCD-B611-D788D241F2E9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0681C2-1110-4D60-97D6-AE98699C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00D840-FCF6-4BA6-AEFE-FE7EE7AB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F73C4-CDA8-4953-8791-84BB48655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39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EA9BE3A-8A0E-4568-9EB9-99E07B642D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9A825D0-573D-49A7-8C44-4EA367269F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7CB8B-DD32-4EFC-944C-9CB8A1E3C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B3E70A-11D3-427E-B60E-73E4E2CA1FAB}" type="datetime1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396DD-6A19-4B2D-9F75-2C679DECC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7FCB6-8B7F-4CFD-B965-071E53A73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9C1461-F6A5-40DF-9270-7C9B0E7D4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376092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37609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37609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37609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37609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3760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18F42BF-2355-42A8-844B-0B8992D7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dirty="0"/>
              <a:t>MARK S. OSLER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141AC-71E8-4B14-A50F-FC7A1C384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Senior Advisor for Coastal Inundation and Resilience Science and Services</a:t>
            </a:r>
          </a:p>
        </p:txBody>
      </p:sp>
      <p:grpSp>
        <p:nvGrpSpPr>
          <p:cNvPr id="4100" name="Group 18">
            <a:extLst>
              <a:ext uri="{FF2B5EF4-FFF2-40B4-BE49-F238E27FC236}">
                <a16:creationId xmlns:a16="http://schemas.microsoft.com/office/drawing/2014/main" id="{4A28277B-B9D3-491D-B3EF-E98000917C1C}"/>
              </a:ext>
            </a:extLst>
          </p:cNvPr>
          <p:cNvGrpSpPr>
            <a:grpSpLocks/>
          </p:cNvGrpSpPr>
          <p:nvPr/>
        </p:nvGrpSpPr>
        <p:grpSpPr bwMode="auto">
          <a:xfrm>
            <a:off x="0" y="6462713"/>
            <a:ext cx="9144000" cy="395287"/>
            <a:chOff x="0" y="6462713"/>
            <a:chExt cx="9144000" cy="3952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F225E3-7C25-4E13-A07A-65A3ECC10603}"/>
                </a:ext>
              </a:extLst>
            </p:cNvPr>
            <p:cNvSpPr/>
            <p:nvPr/>
          </p:nvSpPr>
          <p:spPr>
            <a:xfrm>
              <a:off x="0" y="6462713"/>
              <a:ext cx="9144000" cy="395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762A90-57C5-4966-9E41-17133EE16215}"/>
                </a:ext>
              </a:extLst>
            </p:cNvPr>
            <p:cNvSpPr txBox="1"/>
            <p:nvPr/>
          </p:nvSpPr>
          <p:spPr>
            <a:xfrm>
              <a:off x="304800" y="6491288"/>
              <a:ext cx="84582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600" b="1" spc="600" dirty="0">
                  <a:solidFill>
                    <a:schemeClr val="bg1"/>
                  </a:solidFill>
                  <a:latin typeface="+mn-lt"/>
                  <a:cs typeface="Arial" charset="0"/>
                </a:rPr>
                <a:t>Hydrographic Services Review Panel </a:t>
              </a:r>
              <a:r>
                <a:rPr lang="en-US" sz="1400" b="1" spc="600" dirty="0">
                  <a:solidFill>
                    <a:schemeClr val="bg1"/>
                  </a:solidFill>
                  <a:latin typeface="+mn-lt"/>
                  <a:cs typeface="Arial" charset="0"/>
                </a:rPr>
                <a:t>●</a:t>
              </a:r>
              <a:r>
                <a:rPr lang="en-US" sz="1600" b="1" spc="600" dirty="0">
                  <a:solidFill>
                    <a:schemeClr val="bg1"/>
                  </a:solidFill>
                  <a:latin typeface="+mn-lt"/>
                  <a:cs typeface="Arial" charset="0"/>
                </a:rPr>
                <a:t> March 7, 2019 </a:t>
              </a:r>
              <a:endParaRPr lang="en-US" sz="1600" b="1" spc="600" dirty="0">
                <a:solidFill>
                  <a:srgbClr val="638FC5"/>
                </a:solidFill>
                <a:latin typeface="+mn-lt"/>
                <a:cs typeface="Arial" charset="0"/>
              </a:endParaRP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CD2F42-837F-422B-A4AF-3A921DC50E9F}"/>
              </a:ext>
            </a:extLst>
          </p:cNvPr>
          <p:cNvCxnSpPr/>
          <p:nvPr/>
        </p:nvCxnSpPr>
        <p:spPr>
          <a:xfrm>
            <a:off x="1828800" y="3600450"/>
            <a:ext cx="5562600" cy="0"/>
          </a:xfrm>
          <a:prstGeom prst="line">
            <a:avLst/>
          </a:prstGeom>
          <a:ln w="19050">
            <a:solidFill>
              <a:srgbClr val="7CA1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12">
            <a:extLst>
              <a:ext uri="{FF2B5EF4-FFF2-40B4-BE49-F238E27FC236}">
                <a16:creationId xmlns:a16="http://schemas.microsoft.com/office/drawing/2014/main" id="{2CD2B827-A599-4CFE-812C-33CA8C71552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295400"/>
            <a:chOff x="0" y="-681"/>
            <a:chExt cx="9144000" cy="129608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33C20F6-D478-43BC-B847-5C7702C19AF7}"/>
                </a:ext>
              </a:extLst>
            </p:cNvPr>
            <p:cNvSpPr/>
            <p:nvPr/>
          </p:nvSpPr>
          <p:spPr>
            <a:xfrm>
              <a:off x="0" y="-681"/>
              <a:ext cx="9144000" cy="1143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+mj-lt"/>
              </a:endParaRPr>
            </a:p>
          </p:txBody>
        </p:sp>
        <p:pic>
          <p:nvPicPr>
            <p:cNvPr id="4104" name="Picture 16">
              <a:extLst>
                <a:ext uri="{FF2B5EF4-FFF2-40B4-BE49-F238E27FC236}">
                  <a16:creationId xmlns:a16="http://schemas.microsoft.com/office/drawing/2014/main" id="{5A73C255-1200-4E08-A736-CE5C98875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372"/>
            <a:stretch>
              <a:fillRect/>
            </a:stretch>
          </p:blipFill>
          <p:spPr bwMode="auto">
            <a:xfrm>
              <a:off x="304800" y="127906"/>
              <a:ext cx="1295400" cy="11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5A8316E-ACE7-43D3-9DFD-8854E9A41AF6}"/>
                </a:ext>
              </a:extLst>
            </p:cNvPr>
            <p:cNvSpPr txBox="1"/>
            <p:nvPr/>
          </p:nvSpPr>
          <p:spPr>
            <a:xfrm>
              <a:off x="1546225" y="312221"/>
              <a:ext cx="7564438" cy="3986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spc="300" dirty="0">
                  <a:solidFill>
                    <a:schemeClr val="tx2"/>
                  </a:solidFill>
                  <a:latin typeface="+mn-lt"/>
                  <a:cs typeface="+mn-cs"/>
                </a:rPr>
                <a:t>National Oceanic and Atmospheric Administration</a:t>
              </a:r>
            </a:p>
          </p:txBody>
        </p:sp>
        <p:sp>
          <p:nvSpPr>
            <p:cNvPr id="4106" name="TextBox 11">
              <a:extLst>
                <a:ext uri="{FF2B5EF4-FFF2-40B4-BE49-F238E27FC236}">
                  <a16:creationId xmlns:a16="http://schemas.microsoft.com/office/drawing/2014/main" id="{3DA6A5E6-7BAA-4D02-BA46-7885C1923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515" y="621334"/>
              <a:ext cx="4038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376092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rgbClr val="376092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76092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U.S. Department of Commerce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165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6D9A9-F704-45E5-802D-5FB316561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4838" y="2152650"/>
            <a:ext cx="8081962" cy="3352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How will advances in observation and measurement </a:t>
            </a:r>
            <a:r>
              <a:rPr lang="en-US" b="1" dirty="0"/>
              <a:t>technology evolve and become interwoven </a:t>
            </a:r>
            <a:r>
              <a:rPr lang="en-US" dirty="0"/>
              <a:t>with decision making?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How does the HSRP envision the role of </a:t>
            </a:r>
            <a:r>
              <a:rPr lang="en-US" b="1" dirty="0"/>
              <a:t>Public-Private Partnerships</a:t>
            </a:r>
            <a:r>
              <a:rPr lang="en-US" dirty="0"/>
              <a:t> in the future of NOAA delivering Weather, Water, and Climate Information Services?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6D076C4E-3D7E-4325-BC8E-4BBF98B74129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37609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37609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7609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BB8E74F-58D2-4DB7-B373-D8C74326D4DA}" type="slidenum">
              <a:rPr lang="en-US" altLang="en-US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6148" name="Group 23">
            <a:extLst>
              <a:ext uri="{FF2B5EF4-FFF2-40B4-BE49-F238E27FC236}">
                <a16:creationId xmlns:a16="http://schemas.microsoft.com/office/drawing/2014/main" id="{CEE56BF2-BBE3-47A7-BDB3-317946CEF7CB}"/>
              </a:ext>
            </a:extLst>
          </p:cNvPr>
          <p:cNvGrpSpPr>
            <a:grpSpLocks/>
          </p:cNvGrpSpPr>
          <p:nvPr/>
        </p:nvGrpSpPr>
        <p:grpSpPr bwMode="auto">
          <a:xfrm>
            <a:off x="0" y="6462713"/>
            <a:ext cx="9144000" cy="395287"/>
            <a:chOff x="0" y="6462713"/>
            <a:chExt cx="9144000" cy="3952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5448D1C-6E88-4381-B8D5-BEB51CD9F893}"/>
                </a:ext>
              </a:extLst>
            </p:cNvPr>
            <p:cNvSpPr/>
            <p:nvPr/>
          </p:nvSpPr>
          <p:spPr>
            <a:xfrm>
              <a:off x="0" y="6462713"/>
              <a:ext cx="9144000" cy="395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56EB25-877B-45ED-9749-2E01AAEEDE2E}"/>
                </a:ext>
              </a:extLst>
            </p:cNvPr>
            <p:cNvSpPr txBox="1"/>
            <p:nvPr/>
          </p:nvSpPr>
          <p:spPr>
            <a:xfrm>
              <a:off x="304800" y="6491288"/>
              <a:ext cx="88392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600" b="1" spc="600" dirty="0">
                  <a:solidFill>
                    <a:schemeClr val="bg1"/>
                  </a:solidFill>
                  <a:cs typeface="Arial" charset="0"/>
                </a:rPr>
                <a:t>Hydrographic Services Review Panel </a:t>
              </a:r>
              <a:r>
                <a:rPr lang="en-US" sz="1400" b="1" spc="600" dirty="0">
                  <a:solidFill>
                    <a:schemeClr val="bg1"/>
                  </a:solidFill>
                  <a:cs typeface="Arial" charset="0"/>
                </a:rPr>
                <a:t>●</a:t>
              </a:r>
              <a:r>
                <a:rPr lang="en-US" sz="1600" b="1" spc="600" dirty="0">
                  <a:solidFill>
                    <a:schemeClr val="bg1"/>
                  </a:solidFill>
                  <a:cs typeface="Arial" charset="0"/>
                </a:rPr>
                <a:t> March 7, 2019 </a:t>
              </a:r>
              <a:endParaRPr lang="en-US" sz="1600" b="1" spc="600" dirty="0">
                <a:solidFill>
                  <a:srgbClr val="638FC5"/>
                </a:solidFill>
                <a:cs typeface="Arial" charset="0"/>
              </a:endParaRPr>
            </a:p>
          </p:txBody>
        </p:sp>
      </p:grpSp>
      <p:grpSp>
        <p:nvGrpSpPr>
          <p:cNvPr id="6149" name="Group 22">
            <a:extLst>
              <a:ext uri="{FF2B5EF4-FFF2-40B4-BE49-F238E27FC236}">
                <a16:creationId xmlns:a16="http://schemas.microsoft.com/office/drawing/2014/main" id="{47ECEB92-63B9-4E5B-9218-5A9D33225F0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295400"/>
            <a:chOff x="0" y="-681"/>
            <a:chExt cx="9144000" cy="12960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65080F8-FC55-4D22-AAAF-A60D780D90DC}"/>
                </a:ext>
              </a:extLst>
            </p:cNvPr>
            <p:cNvSpPr/>
            <p:nvPr/>
          </p:nvSpPr>
          <p:spPr>
            <a:xfrm>
              <a:off x="0" y="-681"/>
              <a:ext cx="9144000" cy="1143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+mj-lt"/>
              </a:endParaRPr>
            </a:p>
          </p:txBody>
        </p:sp>
        <p:pic>
          <p:nvPicPr>
            <p:cNvPr id="6152" name="Picture 17">
              <a:extLst>
                <a:ext uri="{FF2B5EF4-FFF2-40B4-BE49-F238E27FC236}">
                  <a16:creationId xmlns:a16="http://schemas.microsoft.com/office/drawing/2014/main" id="{FF5940C3-116A-4A8B-8B33-7B62D6435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372"/>
            <a:stretch>
              <a:fillRect/>
            </a:stretch>
          </p:blipFill>
          <p:spPr bwMode="auto">
            <a:xfrm>
              <a:off x="304800" y="127906"/>
              <a:ext cx="1295400" cy="11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AEBE50-305E-427E-A105-FAFCC5E8F8E8}"/>
                </a:ext>
              </a:extLst>
            </p:cNvPr>
            <p:cNvSpPr txBox="1"/>
            <p:nvPr/>
          </p:nvSpPr>
          <p:spPr>
            <a:xfrm>
              <a:off x="1546225" y="312221"/>
              <a:ext cx="7564438" cy="3986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spc="300" dirty="0">
                  <a:solidFill>
                    <a:schemeClr val="tx2"/>
                  </a:solidFill>
                  <a:latin typeface="+mn-lt"/>
                  <a:cs typeface="+mn-cs"/>
                </a:rPr>
                <a:t>National Oceanic and Atmospheric Administration</a:t>
              </a:r>
            </a:p>
          </p:txBody>
        </p:sp>
        <p:sp>
          <p:nvSpPr>
            <p:cNvPr id="6154" name="TextBox 19">
              <a:extLst>
                <a:ext uri="{FF2B5EF4-FFF2-40B4-BE49-F238E27FC236}">
                  <a16:creationId xmlns:a16="http://schemas.microsoft.com/office/drawing/2014/main" id="{760E2624-62D8-4460-BC24-546880EA0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515" y="621334"/>
              <a:ext cx="4038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376092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rgbClr val="376092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76092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376092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U.S. Department of Commerce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D155C3E-F106-4F9B-B969-444DBC7FB440}"/>
              </a:ext>
            </a:extLst>
          </p:cNvPr>
          <p:cNvCxnSpPr>
            <a:cxnSpLocks/>
          </p:cNvCxnSpPr>
          <p:nvPr/>
        </p:nvCxnSpPr>
        <p:spPr>
          <a:xfrm>
            <a:off x="457200" y="2133600"/>
            <a:ext cx="0" cy="3352800"/>
          </a:xfrm>
          <a:prstGeom prst="line">
            <a:avLst/>
          </a:prstGeom>
          <a:ln w="57150">
            <a:solidFill>
              <a:srgbClr val="7CA1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95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MARK S. OSLER</vt:lpstr>
      <vt:lpstr>PowerPoint Presentation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Crossett</dc:creator>
  <cp:lastModifiedBy>Lynne Mersfelder</cp:lastModifiedBy>
  <cp:revision>188</cp:revision>
  <dcterms:created xsi:type="dcterms:W3CDTF">2015-12-14T13:57:20Z</dcterms:created>
  <dcterms:modified xsi:type="dcterms:W3CDTF">2019-03-07T21:12:01Z</dcterms:modified>
</cp:coreProperties>
</file>