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1" r:id="rId5"/>
    <p:sldId id="272" r:id="rId6"/>
    <p:sldId id="273" r:id="rId7"/>
    <p:sldId id="274" r:id="rId8"/>
    <p:sldId id="279" r:id="rId9"/>
    <p:sldId id="282" r:id="rId10"/>
    <p:sldId id="278" r:id="rId11"/>
    <p:sldId id="283" r:id="rId12"/>
    <p:sldId id="285" r:id="rId13"/>
    <p:sldId id="276" r:id="rId14"/>
    <p:sldId id="292" r:id="rId15"/>
    <p:sldId id="298" r:id="rId16"/>
    <p:sldId id="299" r:id="rId17"/>
    <p:sldId id="300" r:id="rId18"/>
    <p:sldId id="301" r:id="rId19"/>
    <p:sldId id="293" r:id="rId20"/>
    <p:sldId id="294" r:id="rId21"/>
    <p:sldId id="295" r:id="rId22"/>
    <p:sldId id="296" r:id="rId23"/>
    <p:sldId id="297" r:id="rId24"/>
    <p:sldId id="277" r:id="rId25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D1442"/>
    <a:srgbClr val="CB99B3"/>
    <a:srgbClr val="8080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38" autoAdjust="0"/>
  </p:normalViewPr>
  <p:slideViewPr>
    <p:cSldViewPr>
      <p:cViewPr varScale="1">
        <p:scale>
          <a:sx n="69" d="100"/>
          <a:sy n="69" d="100"/>
        </p:scale>
        <p:origin x="9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251960D2-3870-45D6-A888-E46F8F1118BA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50DCAF9C-8B60-4CD9-8953-FA22E81F2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5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CBA4C3BE-D9BA-4AD5-809E-A61AC7CF5F5F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E1C36154-22D9-4479-BB96-BF4A3C770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384048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3962400" y="990600"/>
            <a:ext cx="426720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8351520" y="990600"/>
            <a:ext cx="384048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96520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5" name="Title 5"/>
          <p:cNvSpPr>
            <a:spLocks noGrp="1"/>
          </p:cNvSpPr>
          <p:nvPr>
            <p:ph type="title"/>
          </p:nvPr>
        </p:nvSpPr>
        <p:spPr>
          <a:xfrm>
            <a:off x="685800" y="4267200"/>
            <a:ext cx="9652000" cy="838200"/>
          </a:xfrm>
        </p:spPr>
        <p:txBody>
          <a:bodyPr anchor="b">
            <a:no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8600" y="4267200"/>
            <a:ext cx="609600" cy="1524000"/>
          </a:xfrm>
          <a:prstGeom prst="rect">
            <a:avLst/>
          </a:prstGeom>
        </p:spPr>
      </p:pic>
      <p:pic>
        <p:nvPicPr>
          <p:cNvPr id="15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935" y="359577"/>
            <a:ext cx="1600200" cy="24401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>
            <a:off x="12103735" y="353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1074400" cy="566738"/>
          </a:xfrm>
        </p:spPr>
        <p:txBody>
          <a:bodyPr anchor="ctr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04803"/>
            <a:ext cx="11074400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11074400" cy="80486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529138"/>
            <a:ext cx="7721600" cy="156686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04801"/>
            <a:ext cx="11074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2400"/>
            <a:ext cx="11074400" cy="566738"/>
          </a:xfrm>
        </p:spPr>
        <p:txBody>
          <a:bodyPr anchor="ctr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636000" y="4529138"/>
            <a:ext cx="3048000" cy="1563624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endParaRPr lang="en-US" dirty="0"/>
          </a:p>
        </p:txBody>
      </p:sp>
      <p:pic>
        <p:nvPicPr>
          <p:cNvPr id="11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324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68600" y="6459379"/>
            <a:ext cx="1524000" cy="228600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200" b="1" baseline="0">
                <a:solidFill>
                  <a:srgbClr val="7D1442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4168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477000"/>
            <a:ext cx="6096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smtClean="0"/>
              <a:t> |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1074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5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26" name="Picture 25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image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 userDrawn="1">
            <p:ph type="pic" sz="quarter" idx="10"/>
          </p:nvPr>
        </p:nvSpPr>
        <p:spPr>
          <a:xfrm>
            <a:off x="0" y="990600"/>
            <a:ext cx="384048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sz="quarter" idx="11"/>
          </p:nvPr>
        </p:nvSpPr>
        <p:spPr>
          <a:xfrm>
            <a:off x="3962400" y="990600"/>
            <a:ext cx="426720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2"/>
          </p:nvPr>
        </p:nvSpPr>
        <p:spPr>
          <a:xfrm>
            <a:off x="8351520" y="990600"/>
            <a:ext cx="384048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359577"/>
            <a:ext cx="1600200" cy="24401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12103735" y="353568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11049000" cy="609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609600" y="4267200"/>
            <a:ext cx="11049000" cy="8382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28600" y="4267200"/>
            <a:ext cx="585216" cy="1517904"/>
            <a:chOff x="0" y="4267200"/>
            <a:chExt cx="585216" cy="1517904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267200"/>
              <a:ext cx="585216" cy="15179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02920" y="4267200"/>
              <a:ext cx="82296" cy="151790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7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12192000" cy="2971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359577"/>
            <a:ext cx="1600200" cy="2440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12103735" y="353568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28600" y="4572000"/>
            <a:ext cx="585216" cy="1517904"/>
            <a:chOff x="0" y="4267200"/>
            <a:chExt cx="585216" cy="15179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4267200"/>
              <a:ext cx="585216" cy="15179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02920" y="4267200"/>
              <a:ext cx="82296" cy="151790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10820400" cy="609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609600" y="4572000"/>
            <a:ext cx="10820400" cy="8382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3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28600" y="1755648"/>
            <a:ext cx="585216" cy="1517904"/>
            <a:chOff x="0" y="4267200"/>
            <a:chExt cx="585216" cy="15179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4267200"/>
              <a:ext cx="585216" cy="15179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02920" y="4267200"/>
              <a:ext cx="82296" cy="151790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06552" y="2514600"/>
            <a:ext cx="10366248" cy="6126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606552" y="1755648"/>
            <a:ext cx="10366248" cy="84124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5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1074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479159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December 20,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28600" y="228600"/>
            <a:ext cx="585216" cy="640080"/>
            <a:chOff x="0" y="228600"/>
            <a:chExt cx="585216" cy="64008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72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479159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December 20,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526288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217920" y="1371600"/>
            <a:ext cx="546608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28600" y="228600"/>
            <a:ext cx="585216" cy="640080"/>
            <a:chOff x="0" y="228600"/>
            <a:chExt cx="585216" cy="64008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475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479159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December 20,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66040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3"/>
            <a:ext cx="66040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/>
          </p:nvPr>
        </p:nvSpPr>
        <p:spPr>
          <a:xfrm>
            <a:off x="7518400" y="1371600"/>
            <a:ext cx="40640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9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28600" y="228600"/>
            <a:ext cx="585216" cy="640080"/>
            <a:chOff x="0" y="228600"/>
            <a:chExt cx="585216" cy="64008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98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12192000" cy="29718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359577"/>
            <a:ext cx="1600200" cy="2440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2103735" y="353568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85800" y="5319659"/>
            <a:ext cx="96520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685800" y="4557659"/>
            <a:ext cx="9652000" cy="838200"/>
          </a:xfrm>
        </p:spPr>
        <p:txBody>
          <a:bodyPr anchor="b">
            <a:no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2" name="Picture 21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4557659"/>
            <a:ext cx="609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horizontal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479159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December 20,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112776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3"/>
            <a:ext cx="112776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28600" y="228600"/>
            <a:ext cx="585216" cy="640080"/>
            <a:chOff x="0" y="228600"/>
            <a:chExt cx="585216" cy="64008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43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479159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December 20,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9"/>
          <p:cNvSpPr>
            <a:spLocks noGrp="1"/>
          </p:cNvSpPr>
          <p:nvPr>
            <p:ph type="title"/>
          </p:nvPr>
        </p:nvSpPr>
        <p:spPr>
          <a:xfrm>
            <a:off x="609600" y="2291379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228600" y="2291379"/>
            <a:ext cx="585216" cy="640080"/>
            <a:chOff x="0" y="228600"/>
            <a:chExt cx="585216" cy="64008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38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68600" y="6459379"/>
            <a:ext cx="1524000" cy="228600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200" b="1" baseline="0">
                <a:solidFill>
                  <a:srgbClr val="7D1442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416800" y="6459382"/>
            <a:ext cx="1524000" cy="246221"/>
          </a:xfrm>
          <a:noFill/>
        </p:spPr>
        <p:txBody>
          <a:bodyPr anchor="ctr">
            <a:noAutofit/>
          </a:bodyPr>
          <a:lstStyle>
            <a:lvl1pPr marL="0" algn="ctr">
              <a:spcBef>
                <a:spcPts val="0"/>
              </a:spcBef>
              <a:buNone/>
              <a:defRPr sz="1000" b="0" baseline="0">
                <a:solidFill>
                  <a:srgbClr val="7F7F7F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477000"/>
            <a:ext cx="6096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1074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5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-228600" y="228600"/>
            <a:ext cx="585216" cy="640080"/>
            <a:chOff x="0" y="228600"/>
            <a:chExt cx="585216" cy="640080"/>
          </a:xfrm>
        </p:grpSpPr>
        <p:sp>
          <p:nvSpPr>
            <p:cNvPr id="37" name="Rectangle 36"/>
            <p:cNvSpPr/>
            <p:nvPr userDrawn="1"/>
          </p:nvSpPr>
          <p:spPr>
            <a:xfrm>
              <a:off x="0" y="228600"/>
              <a:ext cx="585216" cy="6400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502920" y="228600"/>
              <a:ext cx="82296" cy="6400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6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F1770-E6B4-4AE6-A38E-5349CD994BE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C6C2C-AA96-49D9-9921-7D9A0A5A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3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F1770-E6B4-4AE6-A38E-5349CD994BE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C6C2C-AA96-49D9-9921-7D9A0A5A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7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F1770-E6B4-4AE6-A38E-5349CD994BE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C6C2C-AA96-49D9-9921-7D9A0A5A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96520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685800" y="1752600"/>
            <a:ext cx="9652000" cy="838200"/>
          </a:xfrm>
        </p:spPr>
        <p:txBody>
          <a:bodyPr anchor="b">
            <a:no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8" name="Picture 17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1752600"/>
            <a:ext cx="609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1074400" cy="4754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17" name="Picture 16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5262880" cy="4754563"/>
          </a:xfr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217920" y="1371600"/>
            <a:ext cx="5466080" cy="475488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15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18" name="Picture 17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66040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3"/>
            <a:ext cx="66040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/>
          </p:nvPr>
        </p:nvSpPr>
        <p:spPr>
          <a:xfrm>
            <a:off x="7518400" y="1371600"/>
            <a:ext cx="4064000" cy="475488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1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20" name="Picture 19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11176000" cy="220980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33803"/>
            <a:ext cx="11176000" cy="2392363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14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18" name="Picture 17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1074400" cy="639762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endParaRPr lang="en-US" dirty="0"/>
          </a:p>
        </p:txBody>
      </p:sp>
      <p:pic>
        <p:nvPicPr>
          <p:cNvPr id="18" name="Picture 17" descr="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28600" y="2286000"/>
            <a:ext cx="60960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spcBef>
                <a:spcPts val="1800"/>
              </a:spcBef>
              <a:defRPr sz="3200"/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406400" y="6324454"/>
            <a:ext cx="13004800" cy="14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Z:\Graphics\Logos\Dewberry logos\jpeg logo\Dewberry logo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35" y="6460059"/>
            <a:ext cx="1600200" cy="2440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12103735" y="6454050"/>
            <a:ext cx="91440" cy="256032"/>
          </a:xfrm>
          <a:prstGeom prst="rect">
            <a:avLst/>
          </a:prstGeom>
          <a:solidFill>
            <a:srgbClr val="CB9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518400" cy="1968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‹#›</a:t>
            </a:fld>
            <a:r>
              <a:rPr lang="en-US" dirty="0" smtClean="0"/>
              <a:t> | </a:t>
            </a:r>
            <a:r>
              <a:rPr lang="en-US" b="1" dirty="0" err="1" smtClean="0"/>
              <a:t>Powerpoint</a:t>
            </a:r>
            <a:r>
              <a:rPr lang="en-US" b="1" dirty="0" smtClean="0"/>
              <a:t> title goes 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Month Day,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4" r:id="rId3"/>
    <p:sldLayoutId id="2147483650" r:id="rId4"/>
    <p:sldLayoutId id="2147483678" r:id="rId5"/>
    <p:sldLayoutId id="2147483681" r:id="rId6"/>
    <p:sldLayoutId id="2147483682" r:id="rId7"/>
    <p:sldLayoutId id="2147483677" r:id="rId8"/>
    <p:sldLayoutId id="2147483656" r:id="rId9"/>
    <p:sldLayoutId id="2147483657" r:id="rId10"/>
    <p:sldLayoutId id="2147483686" r:id="rId11"/>
    <p:sldLayoutId id="2147483663" r:id="rId12"/>
    <p:sldLayoutId id="2147483684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8" r:id="rId23"/>
    <p:sldLayoutId id="2147483699" r:id="rId24"/>
    <p:sldLayoutId id="2147483700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9652000" cy="609600"/>
          </a:xfrm>
        </p:spPr>
        <p:txBody>
          <a:bodyPr/>
          <a:lstStyle/>
          <a:p>
            <a:r>
              <a:rPr lang="en-US" dirty="0" smtClean="0"/>
              <a:t>Brian K. Batten, Ph.D., CFM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0"/>
            <a:ext cx="9652000" cy="838200"/>
          </a:xfrm>
        </p:spPr>
        <p:txBody>
          <a:bodyPr/>
          <a:lstStyle/>
          <a:p>
            <a:r>
              <a:rPr lang="en-US" i="1" dirty="0"/>
              <a:t>Benefits and Opportunities from NOAA’s Coastal Zone Products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87" y="1021080"/>
            <a:ext cx="429579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/>
          <a:stretch/>
        </p:blipFill>
        <p:spPr>
          <a:xfrm>
            <a:off x="0" y="1019695"/>
            <a:ext cx="1771966" cy="2560320"/>
          </a:xfrm>
          <a:prstGeom prst="rect">
            <a:avLst/>
          </a:prstGeom>
        </p:spPr>
      </p:pic>
      <p:pic>
        <p:nvPicPr>
          <p:cNvPr id="13" name="Picture 10" descr="Image result for hurricane michael noaa satelli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/>
          <a:stretch/>
        </p:blipFill>
        <p:spPr bwMode="auto">
          <a:xfrm>
            <a:off x="7822276" y="1021081"/>
            <a:ext cx="4368339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flood hazard for coastal communities…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5"/>
          <a:stretch/>
        </p:blipFill>
        <p:spPr>
          <a:xfrm>
            <a:off x="9601200" y="29095"/>
            <a:ext cx="26851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63436"/>
            <a:ext cx="11074400" cy="639762"/>
          </a:xfrm>
        </p:spPr>
        <p:txBody>
          <a:bodyPr/>
          <a:lstStyle/>
          <a:p>
            <a:r>
              <a:rPr lang="en-US" dirty="0" smtClean="0"/>
              <a:t>Virginia Beach –</a:t>
            </a:r>
            <a:br>
              <a:rPr lang="en-US" dirty="0" smtClean="0"/>
            </a:br>
            <a:r>
              <a:rPr lang="en-US" dirty="0" smtClean="0"/>
              <a:t>2016 Heavy Rainfall – Opened Eyes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14178"/>
            <a:ext cx="1048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Is the recent increase in heavy rainfall frequency short-term statistical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noise or </a:t>
            </a:r>
            <a:r>
              <a:rPr lang="en-US" sz="2000" dirty="0"/>
              <a:t>part of a long-term historical trend?</a:t>
            </a:r>
          </a:p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What kind of future trend (if any) is being projected by long-range Global Climate Models?</a:t>
            </a:r>
          </a:p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Does the City need to take steps </a:t>
            </a:r>
            <a:r>
              <a:rPr lang="en-US" sz="2000" dirty="0" smtClean="0"/>
              <a:t>now by increasing </a:t>
            </a:r>
            <a:r>
              <a:rPr lang="en-US" sz="2000" dirty="0"/>
              <a:t>its design rainfall guidance?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99223"/>
            <a:ext cx="3175898" cy="225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598953"/>
            <a:ext cx="2984928" cy="2116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7903" y="1481667"/>
            <a:ext cx="5306288" cy="389466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July 31 - heavy rainfall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500 to 1000-yr recurrence interval at the 2-hr duration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September 19 – Julia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100 to 200-yr event at the 24-, 48-hr durations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October 8-9 – Matthew	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500 to </a:t>
            </a:r>
            <a:r>
              <a:rPr lang="en-US" sz="1800" dirty="0" smtClean="0"/>
              <a:t>1000-yr event </a:t>
            </a:r>
            <a:r>
              <a:rPr lang="en-US" sz="1800" dirty="0"/>
              <a:t>at the 24-hr durations</a:t>
            </a:r>
          </a:p>
        </p:txBody>
      </p:sp>
    </p:spTree>
    <p:extLst>
      <p:ext uri="{BB962C8B-B14F-4D97-AF65-F5344CB8AC3E}">
        <p14:creationId xmlns:p14="http://schemas.microsoft.com/office/powerpoint/2010/main" val="153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Rainfall Analysis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371600"/>
            <a:ext cx="79248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Gage (Norfolk</a:t>
            </a:r>
          </a:p>
          <a:p>
            <a:endParaRPr lang="en-US" smtClean="0"/>
          </a:p>
          <a:p>
            <a:r>
              <a:rPr lang="en-US" smtClean="0"/>
              <a:t>Local (Hampton Roads)</a:t>
            </a:r>
          </a:p>
          <a:p>
            <a:endParaRPr lang="en-US" smtClean="0"/>
          </a:p>
          <a:p>
            <a:r>
              <a:rPr lang="en-US" smtClean="0"/>
              <a:t>Regional (Mid-Atlantic Seaboard)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4380173" cy="209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smirnov\Documents\Projects\VirginiaBeach\Future_rainfall\Figures\Norfolk_POTs_1p2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3400"/>
          <a:stretch/>
        </p:blipFill>
        <p:spPr bwMode="auto">
          <a:xfrm>
            <a:off x="6919472" y="1672882"/>
            <a:ext cx="4420791" cy="2143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7541" y="4724969"/>
            <a:ext cx="537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800" b="1" dirty="0"/>
              <a:t>Moderate/high confidence that frequency &amp; intensity is increasing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7" y="2513020"/>
            <a:ext cx="2730522" cy="187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 r="50122"/>
          <a:stretch/>
        </p:blipFill>
        <p:spPr bwMode="auto">
          <a:xfrm>
            <a:off x="8793922" y="3829555"/>
            <a:ext cx="2241542" cy="205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Rainfall Projections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463357"/>
            <a:ext cx="6236948" cy="4754563"/>
          </a:xfrm>
        </p:spPr>
        <p:txBody>
          <a:bodyPr/>
          <a:lstStyle/>
          <a:p>
            <a:r>
              <a:rPr lang="en-US" dirty="0" smtClean="0"/>
              <a:t>Medium and High emission scenarios RCP </a:t>
            </a:r>
            <a:r>
              <a:rPr lang="en-US" dirty="0"/>
              <a:t>4.5 and 8.5</a:t>
            </a:r>
          </a:p>
          <a:p>
            <a:r>
              <a:rPr lang="en-US" dirty="0" smtClean="0"/>
              <a:t>Bias correction</a:t>
            </a:r>
          </a:p>
          <a:p>
            <a:r>
              <a:rPr lang="en-US" dirty="0"/>
              <a:t>Variable resolution (11 &amp; 44 km)</a:t>
            </a:r>
          </a:p>
          <a:p>
            <a:r>
              <a:rPr lang="en-US" dirty="0" smtClean="0"/>
              <a:t>Peaks over Threshold</a:t>
            </a:r>
          </a:p>
          <a:p>
            <a:r>
              <a:rPr lang="en-US" dirty="0" smtClean="0"/>
              <a:t>Probability Frequency Curves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332" y="256903"/>
            <a:ext cx="3138148" cy="25543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87706"/>
            <a:ext cx="4454371" cy="313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4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Rainfall Findings and Actions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8760" y="1371600"/>
            <a:ext cx="57150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Atlas 14 guidance may be underestimating the local design rainfall by 7-10%</a:t>
            </a:r>
          </a:p>
          <a:p>
            <a:r>
              <a:rPr lang="en-US" dirty="0" smtClean="0"/>
              <a:t>Future projections support increases of 5% for the intermediate scenario to 24-27% in the high scenario by 2060</a:t>
            </a:r>
          </a:p>
          <a:p>
            <a:r>
              <a:rPr lang="en-US" dirty="0" smtClean="0"/>
              <a:t>Historical trends suggest a 20% increase in standard given a 40-year design horizon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10058400" y="1843881"/>
            <a:ext cx="1950008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80" y="2192749"/>
            <a:ext cx="3657600" cy="2655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1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Level Observation Data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69" y="4114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506200" cy="639762"/>
          </a:xfrm>
        </p:spPr>
        <p:txBody>
          <a:bodyPr/>
          <a:lstStyle/>
          <a:p>
            <a:r>
              <a:rPr lang="en-US" dirty="0" smtClean="0"/>
              <a:t>Water Level Data to Assess Inundation</a:t>
            </a:r>
            <a:endParaRPr lang="en-US" dirty="0"/>
          </a:p>
        </p:txBody>
      </p:sp>
      <p:pic>
        <p:nvPicPr>
          <p:cNvPr id="1032" name="Picture 8" descr="Image result for hurricane michael noaa satell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7"/>
          <a:stretch/>
        </p:blipFill>
        <p:spPr bwMode="auto">
          <a:xfrm>
            <a:off x="3886201" y="1503515"/>
            <a:ext cx="4572000" cy="4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urricane michael noaa satell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8755"/>
            <a:ext cx="3294947" cy="19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second-floor bedroom is fully exposed and a headboard is visible in front of a wall with only the wooden studs left. Debris is piled in the foreground, deposited there by the storm surge. A man and a woman can barely be seen walking through the wreckag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19" y="3779551"/>
            <a:ext cx="3265928" cy="21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18755"/>
            <a:ext cx="3657601" cy="4754563"/>
          </a:xfrm>
        </p:spPr>
        <p:txBody>
          <a:bodyPr/>
          <a:lstStyle/>
          <a:p>
            <a:r>
              <a:rPr lang="en-US" dirty="0" smtClean="0"/>
              <a:t>Post-disaster</a:t>
            </a:r>
            <a:br>
              <a:rPr lang="en-US" dirty="0" smtClean="0"/>
            </a:br>
            <a:r>
              <a:rPr lang="en-US" dirty="0" smtClean="0"/>
              <a:t>damage assessments</a:t>
            </a:r>
          </a:p>
          <a:p>
            <a:r>
              <a:rPr lang="en-US" dirty="0" smtClean="0"/>
              <a:t>Informs recovery</a:t>
            </a:r>
            <a:br>
              <a:rPr lang="en-US" dirty="0" smtClean="0"/>
            </a:br>
            <a:r>
              <a:rPr lang="en-US" dirty="0" smtClean="0"/>
              <a:t>resource allocation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Primary Use: </a:t>
            </a:r>
          </a:p>
          <a:p>
            <a:pPr marL="514350" lvl="1" indent="0">
              <a:buNone/>
            </a:pPr>
            <a:r>
              <a:rPr lang="en-US" i="1" dirty="0" smtClean="0"/>
              <a:t>	Storm Surge 	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33034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Water Level Data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84"/>
          <a:stretch/>
        </p:blipFill>
        <p:spPr>
          <a:xfrm>
            <a:off x="228600" y="1066800"/>
            <a:ext cx="6981674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4"/>
          <a:stretch/>
        </p:blipFill>
        <p:spPr>
          <a:xfrm>
            <a:off x="2639788" y="1941576"/>
            <a:ext cx="7014023" cy="381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819400"/>
            <a:ext cx="6477000" cy="325389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07" y="1143000"/>
            <a:ext cx="7589785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5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8" y="57242"/>
            <a:ext cx="10510264" cy="68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0" y="54864"/>
            <a:ext cx="10513938" cy="6803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81" y="2204470"/>
            <a:ext cx="9144000" cy="5746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Challenges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730" y="2912077"/>
            <a:ext cx="9984259" cy="348872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Currently need 4+ custom methods that </a:t>
            </a:r>
            <a:br>
              <a:rPr lang="en-US" dirty="0" smtClean="0"/>
            </a:br>
            <a:r>
              <a:rPr lang="en-US" dirty="0" smtClean="0"/>
              <a:t>access the federal agency APIs or gage tables </a:t>
            </a:r>
            <a:br>
              <a:rPr lang="en-US" dirty="0" smtClean="0"/>
            </a:br>
            <a:r>
              <a:rPr lang="en-US" dirty="0" smtClean="0"/>
              <a:t>to collect metadata and data.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USGS, NOAA, NWS (aggregator), USACE, State/Local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Different standards for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Horizontal and vertical datum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Date &amp; 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Reporting intervals and historical time periods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9" y="213360"/>
            <a:ext cx="7826282" cy="60475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074400" cy="639762"/>
          </a:xfrm>
        </p:spPr>
        <p:txBody>
          <a:bodyPr/>
          <a:lstStyle/>
          <a:p>
            <a:r>
              <a:rPr lang="en-US" dirty="0" smtClean="0"/>
              <a:t>NOAA does so much for the coastal community!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5" y="27432"/>
            <a:ext cx="10513938" cy="6803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27" y="1950102"/>
            <a:ext cx="4582297" cy="8896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+mn-lt"/>
              </a:rPr>
              <a:t>Gage Sourcing Complicates the Process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745" y="2875004"/>
            <a:ext cx="10515600" cy="35408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EACH Agency:</a:t>
            </a:r>
          </a:p>
          <a:p>
            <a:pPr lvl="1"/>
            <a:r>
              <a:rPr lang="en-US" dirty="0" smtClean="0"/>
              <a:t>Acquire and plot gage positions</a:t>
            </a:r>
            <a:endParaRPr lang="en-US" dirty="0"/>
          </a:p>
          <a:p>
            <a:pPr lvl="1"/>
            <a:r>
              <a:rPr lang="en-US" u="sng" dirty="0" smtClean="0"/>
              <a:t>Investigate duplicates (cross/intra-agency gages)</a:t>
            </a:r>
          </a:p>
          <a:p>
            <a:pPr lvl="1"/>
            <a:r>
              <a:rPr lang="en-US" dirty="0" smtClean="0"/>
              <a:t>Find metadata (gage datum)</a:t>
            </a:r>
          </a:p>
          <a:p>
            <a:pPr lvl="1"/>
            <a:r>
              <a:rPr lang="en-US" dirty="0" smtClean="0"/>
              <a:t>Query data</a:t>
            </a:r>
          </a:p>
          <a:p>
            <a:pPr lvl="1"/>
            <a:r>
              <a:rPr lang="en-US" dirty="0" smtClean="0"/>
              <a:t>Convert elevations to NAVD88, if possible</a:t>
            </a:r>
          </a:p>
          <a:p>
            <a:pPr lvl="1"/>
            <a:r>
              <a:rPr lang="en-US" dirty="0" smtClean="0"/>
              <a:t>Remove gages with no data and no datum</a:t>
            </a:r>
          </a:p>
          <a:p>
            <a:r>
              <a:rPr lang="en-US" dirty="0" smtClean="0"/>
              <a:t>Merge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9" y="4868507"/>
            <a:ext cx="1371600" cy="137160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362200" y="1210203"/>
            <a:ext cx="8534400" cy="145679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Sea Level Rise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Quantify and publish acceleration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Improve guidance to help communities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5"/>
          <a:stretch/>
        </p:blipFill>
        <p:spPr>
          <a:xfrm>
            <a:off x="411156" y="3043853"/>
            <a:ext cx="1611086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6"/>
          <a:stretch/>
        </p:blipFill>
        <p:spPr>
          <a:xfrm>
            <a:off x="407438" y="1219200"/>
            <a:ext cx="1618523" cy="1371600"/>
          </a:xfrm>
          <a:prstGeom prst="rect">
            <a:avLst/>
          </a:prstGeom>
        </p:spPr>
      </p:pic>
      <p:sp>
        <p:nvSpPr>
          <p:cNvPr id="15" name="Content Placeholder 12"/>
          <p:cNvSpPr txBox="1">
            <a:spLocks/>
          </p:cNvSpPr>
          <p:nvPr/>
        </p:nvSpPr>
        <p:spPr>
          <a:xfrm>
            <a:off x="2362200" y="3008841"/>
            <a:ext cx="9525000" cy="145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/>
              <a:t>Rainfall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Non-stationarity analysis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Update Atlas 14, and in context of non-stationarity</a:t>
            </a:r>
          </a:p>
          <a:p>
            <a:pPr lvl="1"/>
            <a:endParaRPr lang="en-US" dirty="0"/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2362200" y="4783310"/>
            <a:ext cx="8534400" cy="145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/>
              <a:t>Water Level Data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Enable download of multiple station records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One federal data standard and access portal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SLR Scenarios – supporting community use</a:t>
            </a:r>
          </a:p>
          <a:p>
            <a:r>
              <a:rPr lang="en-US" dirty="0" smtClean="0"/>
              <a:t>Water Level Gages – improving accessibility and align products</a:t>
            </a:r>
          </a:p>
          <a:p>
            <a:r>
              <a:rPr lang="en-US" dirty="0" smtClean="0"/>
              <a:t>Rainfall – the other flood hazard for coastal communities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477000"/>
            <a:ext cx="7518400" cy="196850"/>
          </a:xfrm>
        </p:spPr>
        <p:txBody>
          <a:bodyPr/>
          <a:lstStyle/>
          <a:p>
            <a:fld id="{F5408662-9780-476F-8D5B-C5C35F6E525C}" type="slidenum">
              <a:rPr lang="en-US" b="1" smtClean="0">
                <a:solidFill>
                  <a:srgbClr val="7D1442"/>
                </a:solidFill>
              </a:rPr>
              <a:pPr/>
              <a:t>3</a:t>
            </a:fld>
            <a:r>
              <a:rPr lang="en-US" smtClean="0"/>
              <a:t> | </a:t>
            </a:r>
            <a:r>
              <a:rPr lang="en-US" b="1" smtClean="0"/>
              <a:t>Powerpoint title goes here</a:t>
            </a:r>
            <a:r>
              <a:rPr lang="en-US" smtClean="0"/>
              <a:t>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 Month Day, 2013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Use of SLR Rise Scenarios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6"/>
          <a:stretch/>
        </p:blipFill>
        <p:spPr>
          <a:xfrm>
            <a:off x="9601200" y="3886200"/>
            <a:ext cx="26975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800" y="322728"/>
            <a:ext cx="11074400" cy="639762"/>
          </a:xfrm>
        </p:spPr>
        <p:txBody>
          <a:bodyPr/>
          <a:lstStyle/>
          <a:p>
            <a:r>
              <a:rPr lang="en-US" dirty="0" smtClean="0"/>
              <a:t>From the established past to an uncertain future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4140" t="17778" r="16096"/>
          <a:stretch/>
        </p:blipFill>
        <p:spPr>
          <a:xfrm>
            <a:off x="6197191" y="1447800"/>
            <a:ext cx="5994809" cy="4145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" y="1959871"/>
            <a:ext cx="6180258" cy="293825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8331200" y="1658105"/>
            <a:ext cx="3581400" cy="2514600"/>
          </a:xfrm>
          <a:custGeom>
            <a:avLst/>
            <a:gdLst>
              <a:gd name="connsiteX0" fmla="*/ 0 w 3581400"/>
              <a:gd name="connsiteY0" fmla="*/ 2514600 h 2514600"/>
              <a:gd name="connsiteX1" fmla="*/ 338667 w 3581400"/>
              <a:gd name="connsiteY1" fmla="*/ 2413000 h 2514600"/>
              <a:gd name="connsiteX2" fmla="*/ 558800 w 3581400"/>
              <a:gd name="connsiteY2" fmla="*/ 2328334 h 2514600"/>
              <a:gd name="connsiteX3" fmla="*/ 863600 w 3581400"/>
              <a:gd name="connsiteY3" fmla="*/ 2184400 h 2514600"/>
              <a:gd name="connsiteX4" fmla="*/ 1168400 w 3581400"/>
              <a:gd name="connsiteY4" fmla="*/ 2015067 h 2514600"/>
              <a:gd name="connsiteX5" fmla="*/ 1507067 w 3581400"/>
              <a:gd name="connsiteY5" fmla="*/ 1811867 h 2514600"/>
              <a:gd name="connsiteX6" fmla="*/ 1811867 w 3581400"/>
              <a:gd name="connsiteY6" fmla="*/ 1540934 h 2514600"/>
              <a:gd name="connsiteX7" fmla="*/ 2235200 w 3581400"/>
              <a:gd name="connsiteY7" fmla="*/ 1168400 h 2514600"/>
              <a:gd name="connsiteX8" fmla="*/ 2700867 w 3581400"/>
              <a:gd name="connsiteY8" fmla="*/ 685800 h 2514600"/>
              <a:gd name="connsiteX9" fmla="*/ 3022600 w 3581400"/>
              <a:gd name="connsiteY9" fmla="*/ 304800 h 2514600"/>
              <a:gd name="connsiteX10" fmla="*/ 3276600 w 3581400"/>
              <a:gd name="connsiteY10" fmla="*/ 0 h 2514600"/>
              <a:gd name="connsiteX11" fmla="*/ 3547533 w 3581400"/>
              <a:gd name="connsiteY11" fmla="*/ 8467 h 2514600"/>
              <a:gd name="connsiteX12" fmla="*/ 3581400 w 3581400"/>
              <a:gd name="connsiteY12" fmla="*/ 8467 h 2514600"/>
              <a:gd name="connsiteX13" fmla="*/ 3564467 w 3581400"/>
              <a:gd name="connsiteY13" fmla="*/ 2074334 h 2514600"/>
              <a:gd name="connsiteX14" fmla="*/ 2861733 w 3581400"/>
              <a:gd name="connsiteY14" fmla="*/ 2125134 h 2514600"/>
              <a:gd name="connsiteX15" fmla="*/ 1397000 w 3581400"/>
              <a:gd name="connsiteY15" fmla="*/ 2328334 h 2514600"/>
              <a:gd name="connsiteX16" fmla="*/ 0 w 3581400"/>
              <a:gd name="connsiteY16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1400" h="2514600">
                <a:moveTo>
                  <a:pt x="0" y="2514600"/>
                </a:moveTo>
                <a:lnTo>
                  <a:pt x="338667" y="2413000"/>
                </a:lnTo>
                <a:lnTo>
                  <a:pt x="558800" y="2328334"/>
                </a:lnTo>
                <a:lnTo>
                  <a:pt x="863600" y="2184400"/>
                </a:lnTo>
                <a:lnTo>
                  <a:pt x="1168400" y="2015067"/>
                </a:lnTo>
                <a:lnTo>
                  <a:pt x="1507067" y="1811867"/>
                </a:lnTo>
                <a:lnTo>
                  <a:pt x="1811867" y="1540934"/>
                </a:lnTo>
                <a:lnTo>
                  <a:pt x="2235200" y="1168400"/>
                </a:lnTo>
                <a:lnTo>
                  <a:pt x="2700867" y="685800"/>
                </a:lnTo>
                <a:lnTo>
                  <a:pt x="3022600" y="304800"/>
                </a:lnTo>
                <a:lnTo>
                  <a:pt x="3276600" y="0"/>
                </a:lnTo>
                <a:lnTo>
                  <a:pt x="3547533" y="8467"/>
                </a:lnTo>
                <a:lnTo>
                  <a:pt x="3581400" y="8467"/>
                </a:lnTo>
                <a:lnTo>
                  <a:pt x="3564467" y="2074334"/>
                </a:lnTo>
                <a:lnTo>
                  <a:pt x="2861733" y="2125134"/>
                </a:lnTo>
                <a:lnTo>
                  <a:pt x="1397000" y="2328334"/>
                </a:lnTo>
                <a:lnTo>
                  <a:pt x="0" y="25146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uncertainty</a:t>
            </a:r>
            <a:endParaRPr lang="en-US" dirty="0"/>
          </a:p>
        </p:txBody>
      </p:sp>
      <p:pic>
        <p:nvPicPr>
          <p:cNvPr id="4098" name="Picture 2" descr="stacey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85" y="978469"/>
            <a:ext cx="7384430" cy="52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34400" y="6373504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77400" y="5029200"/>
            <a:ext cx="189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Ralph Stacey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Complexity </a:t>
            </a:r>
            <a:r>
              <a:rPr lang="en-US" i="1" dirty="0"/>
              <a:t>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7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Scenarios for the NCA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9395" y="1374844"/>
            <a:ext cx="3421071" cy="1768070"/>
          </a:xfrm>
        </p:spPr>
        <p:txBody>
          <a:bodyPr/>
          <a:lstStyle/>
          <a:p>
            <a:r>
              <a:rPr lang="en-US" dirty="0" smtClean="0"/>
              <a:t>2012 Guidance</a:t>
            </a:r>
          </a:p>
          <a:p>
            <a:r>
              <a:rPr lang="en-US" dirty="0" smtClean="0"/>
              <a:t>Risk tolerance guidance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08" y="3577589"/>
            <a:ext cx="6204908" cy="290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8" y="3647970"/>
            <a:ext cx="5748338" cy="2787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57" y="1336007"/>
            <a:ext cx="1316576" cy="1773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369065"/>
            <a:ext cx="1371600" cy="1773848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8077200" y="1374843"/>
            <a:ext cx="3421071" cy="176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2017 Update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164" y="2048715"/>
            <a:ext cx="4191000" cy="10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Approaches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28854"/>
              </p:ext>
            </p:extLst>
          </p:nvPr>
        </p:nvGraphicFramePr>
        <p:xfrm>
          <a:off x="381000" y="1273973"/>
          <a:ext cx="8382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Approach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Benefits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Drawbacks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Pick a curve - </a:t>
                      </a:r>
                      <a:r>
                        <a:rPr lang="en-US" b="0" i="0" baseline="0" dirty="0" smtClean="0"/>
                        <a:t>Choose curve, use values at time slices for planning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Simple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Justification</a:t>
                      </a:r>
                      <a:r>
                        <a:rPr lang="en-US" baseline="0" dirty="0" smtClean="0"/>
                        <a:t> for buy-in to specific curve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Representative Values </a:t>
                      </a:r>
                      <a:r>
                        <a:rPr lang="en-US" dirty="0" smtClean="0"/>
                        <a:t>– </a:t>
                      </a:r>
                    </a:p>
                    <a:p>
                      <a:r>
                        <a:rPr lang="en-US" dirty="0" smtClean="0"/>
                        <a:t>Single values per time horizon balancing curves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</a:p>
                    <a:p>
                      <a:r>
                        <a:rPr lang="en-US" dirty="0" smtClean="0"/>
                        <a:t>Balances</a:t>
                      </a:r>
                      <a:r>
                        <a:rPr lang="en-US" baseline="0" dirty="0" smtClean="0"/>
                        <a:t>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Limited look at vulnerability progression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Misses extremes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Multiple Scenarios </a:t>
                      </a:r>
                      <a:r>
                        <a:rPr lang="en-US" dirty="0" smtClean="0"/>
                        <a:t>–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curves at each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Discreet</a:t>
                      </a:r>
                      <a:r>
                        <a:rPr lang="en-US" baseline="0" dirty="0" smtClean="0"/>
                        <a:t> representation of full range</a:t>
                      </a:r>
                    </a:p>
                    <a:p>
                      <a:r>
                        <a:rPr lang="en-US" baseline="0" dirty="0" smtClean="0"/>
                        <a:t>Full representation of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complicate follow-on</a:t>
                      </a:r>
                      <a:r>
                        <a:rPr lang="en-US" baseline="0" dirty="0" smtClean="0"/>
                        <a:t> application</a:t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Many values, additional guidance</a:t>
                      </a:r>
                      <a:r>
                        <a:rPr lang="en-US" baseline="0" dirty="0" smtClean="0"/>
                        <a:t> needed to 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Incremental Values</a:t>
                      </a:r>
                      <a:r>
                        <a:rPr lang="en-US" b="1" i="1" baseline="0" dirty="0" smtClean="0"/>
                        <a:t> – </a:t>
                      </a:r>
                    </a:p>
                    <a:p>
                      <a:r>
                        <a:rPr lang="en-US" b="0" i="0" baseline="0" dirty="0" smtClean="0"/>
                        <a:t>Equal increment increases, assess vulnerability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Detailed look at vulnerability progression</a:t>
                      </a:r>
                      <a:r>
                        <a:rPr lang="en-US" baseline="0" dirty="0" smtClean="0"/>
                        <a:t>, back into timing of adaptation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Extensive analysis, interpretation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34400" y="6373504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/>
          <a:stretch/>
        </p:blipFill>
        <p:spPr bwMode="auto">
          <a:xfrm>
            <a:off x="9355281" y="353923"/>
            <a:ext cx="2258568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cx2="http://schemas.microsoft.com/office/drawing/2015/10/21/chartex" xmlns:cx1="http://schemas.microsoft.com/office/drawing/2015/9/8/chartex" xmlns:cx="http://schemas.microsoft.com/office/drawing/2014/chartex" xmlns:lc="http://schemas.openxmlformats.org/drawingml/2006/lockedCanvas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538" y="2388027"/>
            <a:ext cx="2256311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018" y="4369880"/>
            <a:ext cx="22959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“Empirical” data…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6" y="1277983"/>
            <a:ext cx="7310893" cy="4535200"/>
          </a:xfrm>
          <a:prstGeom prst="rect">
            <a:avLst/>
          </a:prstGeom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95400"/>
            <a:ext cx="308372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wberry">
      <a:dk1>
        <a:srgbClr val="000000"/>
      </a:dk1>
      <a:lt1>
        <a:sysClr val="window" lastClr="FFFFFF"/>
      </a:lt1>
      <a:dk2>
        <a:srgbClr val="7D1442"/>
      </a:dk2>
      <a:lt2>
        <a:srgbClr val="E6E7E8"/>
      </a:lt2>
      <a:accent1>
        <a:srgbClr val="005496"/>
      </a:accent1>
      <a:accent2>
        <a:srgbClr val="64963C"/>
      </a:accent2>
      <a:accent3>
        <a:srgbClr val="F57828"/>
      </a:accent3>
      <a:accent4>
        <a:srgbClr val="8C5A23"/>
      </a:accent4>
      <a:accent5>
        <a:srgbClr val="646464"/>
      </a:accent5>
      <a:accent6>
        <a:srgbClr val="969696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06C5877BF704F9C12052054F15F36" ma:contentTypeVersion="5" ma:contentTypeDescription="Create a new document." ma:contentTypeScope="" ma:versionID="238196141b638a4844d164f5baf7f4c8">
  <xsd:schema xmlns:xsd="http://www.w3.org/2001/XMLSchema" xmlns:xs="http://www.w3.org/2001/XMLSchema" xmlns:p="http://schemas.microsoft.com/office/2006/metadata/properties" xmlns:ns2="c503a7fe-0bef-4184-bdfe-65e91faa836f" targetNamespace="http://schemas.microsoft.com/office/2006/metadata/properties" ma:root="true" ma:fieldsID="36c6da28fd7c5bed919ab12ecc91f669" ns2:_="">
    <xsd:import namespace="c503a7fe-0bef-4184-bdfe-65e91faa836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oftware" minOccurs="0"/>
                <xsd:element ref="ns2:Orientation" minOccurs="0"/>
                <xsd:element ref="ns2:Foo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3a7fe-0bef-4184-bdfe-65e91faa836f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mployee Announcements"/>
          <xsd:enumeration value="Project Announcements"/>
          <xsd:enumeration value="Brochure Temp 2"/>
          <xsd:enumeration value="Brochure Temp 3"/>
          <xsd:enumeration value="Brochure Temp 4"/>
          <xsd:enumeration value="Brochure Temp 5"/>
          <xsd:enumeration value="Logo"/>
          <xsd:enumeration value="Berry Logo"/>
          <xsd:enumeration value="PowerPoint"/>
          <xsd:enumeration value="Leave Behind Placemats"/>
          <xsd:enumeration value="8.5&quot; x 11&quot; Portfolio"/>
          <xsd:enumeration value="11&quot; x 17&quot; Portfolio"/>
          <xsd:enumeration value="Presentation Boards"/>
          <xsd:enumeration value="Table Tents"/>
          <xsd:enumeration value="Conferences"/>
          <xsd:enumeration value="Long Format Proposals"/>
          <xsd:enumeration value="SF330 Proposals"/>
          <xsd:enumeration value="Short Form Contract"/>
          <xsd:enumeration value="Process Graphics"/>
          <xsd:enumeration value="Dewberry Office Map"/>
          <xsd:enumeration value="Custom Covers"/>
          <xsd:enumeration value="CD/DVD Labels"/>
          <xsd:enumeration value="Pre-Printed Covers"/>
          <xsd:enumeration value="Libraries"/>
        </xsd:restriction>
      </xsd:simpleType>
    </xsd:element>
    <xsd:element name="Software" ma:index="9" nillable="true" ma:displayName="Program" ma:format="Dropdown" ma:internalName="Software">
      <xsd:simpleType>
        <xsd:restriction base="dms:Choice">
          <xsd:enumeration value="InDesign"/>
          <xsd:enumeration value="Word"/>
          <xsd:enumeration value="PowerPoint"/>
          <xsd:enumeration value="PDF"/>
          <xsd:enumeration value="Long Format"/>
          <xsd:enumeration value="Process Graphics"/>
          <xsd:enumeration value="JPEG"/>
          <xsd:enumeration value="EPS"/>
          <xsd:enumeration value="PNG"/>
        </xsd:restriction>
      </xsd:simpleType>
    </xsd:element>
    <xsd:element name="Orientation" ma:index="10" nillable="true" ma:displayName="Orientation" ma:format="Dropdown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Footer" ma:index="11" nillable="true" ma:displayName="Footer" ma:format="Dropdown" ma:internalName="Footer">
      <xsd:simpleType>
        <xsd:restriction base="dms:Choice">
          <xsd:enumeration value="Single-Sided"/>
          <xsd:enumeration value="Double-Si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ftware xmlns="c503a7fe-0bef-4184-bdfe-65e91faa836f">PowerPoint</Software>
    <Category xmlns="c503a7fe-0bef-4184-bdfe-65e91faa836f">PowerPoint</Category>
    <Orientation xmlns="c503a7fe-0bef-4184-bdfe-65e91faa836f" xsi:nil="true"/>
    <Footer xmlns="c503a7fe-0bef-4184-bdfe-65e91faa836f" xsi:nil="true"/>
  </documentManagement>
</p:properties>
</file>

<file path=customXml/itemProps1.xml><?xml version="1.0" encoding="utf-8"?>
<ds:datastoreItem xmlns:ds="http://schemas.openxmlformats.org/officeDocument/2006/customXml" ds:itemID="{913E39D0-39F1-409E-910B-2EB55CBA7B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242A4-8CDB-44F6-8D06-0FBE369B0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3a7fe-0bef-4184-bdfe-65e91faa8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29134B-26C5-4AE7-99D1-A1C178A085E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503a7fe-0bef-4184-bdfe-65e91faa836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Dewberry_PowerPoint_Theme</Template>
  <TotalTime>1420</TotalTime>
  <Words>448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Benefits and Opportunities from NOAA’s Coastal Zone Products</vt:lpstr>
      <vt:lpstr>NOAA does so much for the coastal community!</vt:lpstr>
      <vt:lpstr>Agenda</vt:lpstr>
      <vt:lpstr>Community Use of SLR Rise Scenarios</vt:lpstr>
      <vt:lpstr>From the established past to an uncertain future</vt:lpstr>
      <vt:lpstr>Outcomes of uncertainty</vt:lpstr>
      <vt:lpstr>Federal Scenarios for the NCA</vt:lpstr>
      <vt:lpstr>Scenario Approaches</vt:lpstr>
      <vt:lpstr>“Empirical” data…</vt:lpstr>
      <vt:lpstr>The other flood hazard for coastal communities…</vt:lpstr>
      <vt:lpstr>Virginia Beach – 2016 Heavy Rainfall – Opened Eyes</vt:lpstr>
      <vt:lpstr>Historical Rainfall Analysis</vt:lpstr>
      <vt:lpstr>Future Rainfall Projections</vt:lpstr>
      <vt:lpstr>Increasing Rainfall Findings and Actions</vt:lpstr>
      <vt:lpstr>Water Level Observation Data</vt:lpstr>
      <vt:lpstr>Water Level Data to Assess Inundation</vt:lpstr>
      <vt:lpstr>Accessing Water Level Data </vt:lpstr>
      <vt:lpstr>PowerPoint Presentation</vt:lpstr>
      <vt:lpstr>Challenges</vt:lpstr>
      <vt:lpstr>Gage Sourcing Complicates the Process</vt:lpstr>
      <vt:lpstr>Recommendations</vt:lpstr>
    </vt:vector>
  </TitlesOfParts>
  <Company>Dewberry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</dc:title>
  <dc:creator>ccreinin</dc:creator>
  <cp:lastModifiedBy>David Barglow</cp:lastModifiedBy>
  <cp:revision>211</cp:revision>
  <dcterms:created xsi:type="dcterms:W3CDTF">2011-12-20T17:47:15Z</dcterms:created>
  <dcterms:modified xsi:type="dcterms:W3CDTF">2019-03-01T19:56:07Z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0x01010092D06C5877BF704F9C12052054F15F36</vt:lpwstr>
  </property>
</Properties>
</file>