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759" r:id="rId2"/>
    <p:sldId id="1085" r:id="rId3"/>
    <p:sldId id="1082" r:id="rId4"/>
    <p:sldId id="956" r:id="rId5"/>
    <p:sldId id="1088" r:id="rId6"/>
    <p:sldId id="990" r:id="rId7"/>
    <p:sldId id="1089" r:id="rId8"/>
    <p:sldId id="1090" r:id="rId9"/>
    <p:sldId id="1092" r:id="rId10"/>
    <p:sldId id="1093" r:id="rId11"/>
    <p:sldId id="1096" r:id="rId12"/>
    <p:sldId id="1044" r:id="rId13"/>
    <p:sldId id="1094" r:id="rId14"/>
    <p:sldId id="1097" r:id="rId15"/>
    <p:sldId id="1098" r:id="rId16"/>
    <p:sldId id="1105" r:id="rId17"/>
    <p:sldId id="1099" r:id="rId18"/>
    <p:sldId id="1100" r:id="rId19"/>
    <p:sldId id="1102" r:id="rId20"/>
    <p:sldId id="1104" r:id="rId21"/>
    <p:sldId id="1103" r:id="rId22"/>
    <p:sldId id="579" r:id="rId2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ullah, Qassim" initials="AQ" lastIdx="8" clrIdx="0">
    <p:extLst>
      <p:ext uri="{19B8F6BF-5375-455C-9EA6-DF929625EA0E}">
        <p15:presenceInfo xmlns:p15="http://schemas.microsoft.com/office/powerpoint/2012/main" userId="S-1-5-21-3365817599-1314063146-3074736372-38893" providerId="AD"/>
      </p:ext>
    </p:extLst>
  </p:cmAuthor>
  <p:cmAuthor id="2" name="Kiedrowski, Claire" initials="KC" lastIdx="15" clrIdx="1">
    <p:extLst>
      <p:ext uri="{19B8F6BF-5375-455C-9EA6-DF929625EA0E}">
        <p15:presenceInfo xmlns:p15="http://schemas.microsoft.com/office/powerpoint/2012/main" userId="Kiedrowski, Clai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4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8" autoAdjust="0"/>
    <p:restoredTop sz="95090" autoAdjust="0"/>
  </p:normalViewPr>
  <p:slideViewPr>
    <p:cSldViewPr snapToGrid="0" snapToObjects="1">
      <p:cViewPr varScale="1">
        <p:scale>
          <a:sx n="69" d="100"/>
          <a:sy n="69" d="100"/>
        </p:scale>
        <p:origin x="30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5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F473F2-EC68-4185-9171-80EF4C7391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C716A3-1C34-4B28-9326-8282A26DB7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37169FB2-5F6A-445B-A630-A0CD04B15748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58D34-544E-4547-97BA-29B33A8F7B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29297-14A8-49A1-BC69-A594C3D00C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085BB1F6-961B-49F1-B787-74A03F9F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0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/>
          <a:lstStyle>
            <a:lvl1pPr algn="r">
              <a:defRPr sz="1200"/>
            </a:lvl1pPr>
          </a:lstStyle>
          <a:p>
            <a:fld id="{C46F7882-204D-4876-8C81-382FAB82108B}" type="datetimeFigureOut">
              <a:rPr lang="en-US" smtClean="0"/>
              <a:t>3/1/2019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23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4" tIns="48323" rIns="96644" bIns="483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44" tIns="48323" rIns="96644" bIns="483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44" tIns="48323" rIns="96644" bIns="48323" rtlCol="0" anchor="b"/>
          <a:lstStyle>
            <a:lvl1pPr algn="r">
              <a:defRPr sz="1200"/>
            </a:lvl1pPr>
          </a:lstStyle>
          <a:p>
            <a:fld id="{E3039DFF-6869-46F6-8ED1-EC1D83EF0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75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chemeClr val="accent2">
                    <a:lumMod val="50000"/>
                  </a:schemeClr>
                </a:solidFill>
              </a:rPr>
              <a:t>Incorporating transformations between different tidal datum epochs would be useful.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39DFF-6869-46F6-8ED1-EC1D83EF0B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79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4112" y="-27915"/>
            <a:ext cx="12207901" cy="6207388"/>
          </a:xfrm>
          <a:custGeom>
            <a:avLst/>
            <a:gdLst>
              <a:gd name="connsiteX0" fmla="*/ 0 w 9144000"/>
              <a:gd name="connsiteY0" fmla="*/ 0 h 4476750"/>
              <a:gd name="connsiteX1" fmla="*/ 9144000 w 9144000"/>
              <a:gd name="connsiteY1" fmla="*/ 0 h 4476750"/>
              <a:gd name="connsiteX2" fmla="*/ 9144000 w 9144000"/>
              <a:gd name="connsiteY2" fmla="*/ 4476750 h 4476750"/>
              <a:gd name="connsiteX3" fmla="*/ 0 w 9144000"/>
              <a:gd name="connsiteY3" fmla="*/ 4476750 h 4476750"/>
              <a:gd name="connsiteX4" fmla="*/ 0 w 9144000"/>
              <a:gd name="connsiteY4" fmla="*/ 0 h 4476750"/>
              <a:gd name="connsiteX0" fmla="*/ 10584 w 9154584"/>
              <a:gd name="connsiteY0" fmla="*/ 0 h 4476750"/>
              <a:gd name="connsiteX1" fmla="*/ 9154584 w 9154584"/>
              <a:gd name="connsiteY1" fmla="*/ 0 h 4476750"/>
              <a:gd name="connsiteX2" fmla="*/ 9154584 w 9154584"/>
              <a:gd name="connsiteY2" fmla="*/ 4476750 h 4476750"/>
              <a:gd name="connsiteX3" fmla="*/ 0 w 9154584"/>
              <a:gd name="connsiteY3" fmla="*/ 3746575 h 4476750"/>
              <a:gd name="connsiteX4" fmla="*/ 10584 w 9154584"/>
              <a:gd name="connsiteY4" fmla="*/ 0 h 4476750"/>
              <a:gd name="connsiteX0" fmla="*/ 10584 w 9154584"/>
              <a:gd name="connsiteY0" fmla="*/ 0 h 6193431"/>
              <a:gd name="connsiteX1" fmla="*/ 9154584 w 9154584"/>
              <a:gd name="connsiteY1" fmla="*/ 1716681 h 6193431"/>
              <a:gd name="connsiteX2" fmla="*/ 9154584 w 9154584"/>
              <a:gd name="connsiteY2" fmla="*/ 6193431 h 6193431"/>
              <a:gd name="connsiteX3" fmla="*/ 0 w 9154584"/>
              <a:gd name="connsiteY3" fmla="*/ 5463256 h 6193431"/>
              <a:gd name="connsiteX4" fmla="*/ 10584 w 9154584"/>
              <a:gd name="connsiteY4" fmla="*/ 0 h 6193431"/>
              <a:gd name="connsiteX0" fmla="*/ 10584 w 9154584"/>
              <a:gd name="connsiteY0" fmla="*/ 0 h 6193431"/>
              <a:gd name="connsiteX1" fmla="*/ 9154584 w 9154584"/>
              <a:gd name="connsiteY1" fmla="*/ 13957 h 6193431"/>
              <a:gd name="connsiteX2" fmla="*/ 9154584 w 9154584"/>
              <a:gd name="connsiteY2" fmla="*/ 6193431 h 6193431"/>
              <a:gd name="connsiteX3" fmla="*/ 0 w 9154584"/>
              <a:gd name="connsiteY3" fmla="*/ 5463256 h 6193431"/>
              <a:gd name="connsiteX4" fmla="*/ 10584 w 9154584"/>
              <a:gd name="connsiteY4" fmla="*/ 0 h 6193431"/>
              <a:gd name="connsiteX0" fmla="*/ 10584 w 9154584"/>
              <a:gd name="connsiteY0" fmla="*/ 13957 h 6207388"/>
              <a:gd name="connsiteX1" fmla="*/ 9140629 w 9154584"/>
              <a:gd name="connsiteY1" fmla="*/ 0 h 6207388"/>
              <a:gd name="connsiteX2" fmla="*/ 9154584 w 9154584"/>
              <a:gd name="connsiteY2" fmla="*/ 6207388 h 6207388"/>
              <a:gd name="connsiteX3" fmla="*/ 0 w 9154584"/>
              <a:gd name="connsiteY3" fmla="*/ 5477213 h 6207388"/>
              <a:gd name="connsiteX4" fmla="*/ 10584 w 9154584"/>
              <a:gd name="connsiteY4" fmla="*/ 13957 h 6207388"/>
              <a:gd name="connsiteX0" fmla="*/ 10584 w 9155926"/>
              <a:gd name="connsiteY0" fmla="*/ 13957 h 6207388"/>
              <a:gd name="connsiteX1" fmla="*/ 9154584 w 9155926"/>
              <a:gd name="connsiteY1" fmla="*/ 0 h 6207388"/>
              <a:gd name="connsiteX2" fmla="*/ 9154584 w 9155926"/>
              <a:gd name="connsiteY2" fmla="*/ 6207388 h 6207388"/>
              <a:gd name="connsiteX3" fmla="*/ 0 w 9155926"/>
              <a:gd name="connsiteY3" fmla="*/ 5477213 h 6207388"/>
              <a:gd name="connsiteX4" fmla="*/ 10584 w 9155926"/>
              <a:gd name="connsiteY4" fmla="*/ 13957 h 6207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926" h="6207388">
                <a:moveTo>
                  <a:pt x="10584" y="13957"/>
                </a:moveTo>
                <a:lnTo>
                  <a:pt x="9154584" y="0"/>
                </a:lnTo>
                <a:cubicBezTo>
                  <a:pt x="9159236" y="2069129"/>
                  <a:pt x="9149932" y="4138259"/>
                  <a:pt x="9154584" y="6207388"/>
                </a:cubicBezTo>
                <a:lnTo>
                  <a:pt x="0" y="5477213"/>
                </a:lnTo>
                <a:lnTo>
                  <a:pt x="10584" y="13957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Rectangle 10"/>
          <p:cNvSpPr/>
          <p:nvPr userDrawn="1"/>
        </p:nvSpPr>
        <p:spPr>
          <a:xfrm>
            <a:off x="-14112" y="5434688"/>
            <a:ext cx="12206112" cy="1423313"/>
          </a:xfrm>
          <a:custGeom>
            <a:avLst/>
            <a:gdLst>
              <a:gd name="connsiteX0" fmla="*/ 0 w 9154584"/>
              <a:gd name="connsiteY0" fmla="*/ 0 h 1391566"/>
              <a:gd name="connsiteX1" fmla="*/ 9154584 w 9154584"/>
              <a:gd name="connsiteY1" fmla="*/ 0 h 1391566"/>
              <a:gd name="connsiteX2" fmla="*/ 9154584 w 9154584"/>
              <a:gd name="connsiteY2" fmla="*/ 1391566 h 1391566"/>
              <a:gd name="connsiteX3" fmla="*/ 0 w 9154584"/>
              <a:gd name="connsiteY3" fmla="*/ 1391566 h 1391566"/>
              <a:gd name="connsiteX4" fmla="*/ 0 w 9154584"/>
              <a:gd name="connsiteY4" fmla="*/ 0 h 1391566"/>
              <a:gd name="connsiteX0" fmla="*/ 0 w 9165167"/>
              <a:gd name="connsiteY0" fmla="*/ 0 h 1391566"/>
              <a:gd name="connsiteX1" fmla="*/ 9165167 w 9165167"/>
              <a:gd name="connsiteY1" fmla="*/ 507948 h 1391566"/>
              <a:gd name="connsiteX2" fmla="*/ 9154584 w 9165167"/>
              <a:gd name="connsiteY2" fmla="*/ 1391566 h 1391566"/>
              <a:gd name="connsiteX3" fmla="*/ 0 w 9165167"/>
              <a:gd name="connsiteY3" fmla="*/ 1391566 h 1391566"/>
              <a:gd name="connsiteX4" fmla="*/ 0 w 9165167"/>
              <a:gd name="connsiteY4" fmla="*/ 0 h 1391566"/>
              <a:gd name="connsiteX0" fmla="*/ 0 w 9165167"/>
              <a:gd name="connsiteY0" fmla="*/ 0 h 1391566"/>
              <a:gd name="connsiteX1" fmla="*/ 9165167 w 9165167"/>
              <a:gd name="connsiteY1" fmla="*/ 825415 h 1391566"/>
              <a:gd name="connsiteX2" fmla="*/ 9154584 w 9165167"/>
              <a:gd name="connsiteY2" fmla="*/ 1391566 h 1391566"/>
              <a:gd name="connsiteX3" fmla="*/ 0 w 9165167"/>
              <a:gd name="connsiteY3" fmla="*/ 1391566 h 1391566"/>
              <a:gd name="connsiteX4" fmla="*/ 0 w 9165167"/>
              <a:gd name="connsiteY4" fmla="*/ 0 h 1391566"/>
              <a:gd name="connsiteX0" fmla="*/ 0 w 9154584"/>
              <a:gd name="connsiteY0" fmla="*/ 0 h 1391566"/>
              <a:gd name="connsiteX1" fmla="*/ 9154584 w 9154584"/>
              <a:gd name="connsiteY1" fmla="*/ 709011 h 1391566"/>
              <a:gd name="connsiteX2" fmla="*/ 9154584 w 9154584"/>
              <a:gd name="connsiteY2" fmla="*/ 1391566 h 1391566"/>
              <a:gd name="connsiteX3" fmla="*/ 0 w 9154584"/>
              <a:gd name="connsiteY3" fmla="*/ 1391566 h 1391566"/>
              <a:gd name="connsiteX4" fmla="*/ 0 w 9154584"/>
              <a:gd name="connsiteY4" fmla="*/ 0 h 1391566"/>
              <a:gd name="connsiteX0" fmla="*/ 0 w 9154584"/>
              <a:gd name="connsiteY0" fmla="*/ 0 h 1285744"/>
              <a:gd name="connsiteX1" fmla="*/ 9154584 w 9154584"/>
              <a:gd name="connsiteY1" fmla="*/ 603189 h 1285744"/>
              <a:gd name="connsiteX2" fmla="*/ 9154584 w 9154584"/>
              <a:gd name="connsiteY2" fmla="*/ 1285744 h 1285744"/>
              <a:gd name="connsiteX3" fmla="*/ 0 w 9154584"/>
              <a:gd name="connsiteY3" fmla="*/ 1285744 h 1285744"/>
              <a:gd name="connsiteX4" fmla="*/ 0 w 9154584"/>
              <a:gd name="connsiteY4" fmla="*/ 0 h 1285744"/>
              <a:gd name="connsiteX0" fmla="*/ 0 w 9154584"/>
              <a:gd name="connsiteY0" fmla="*/ 0 h 1423313"/>
              <a:gd name="connsiteX1" fmla="*/ 9154584 w 9154584"/>
              <a:gd name="connsiteY1" fmla="*/ 740758 h 1423313"/>
              <a:gd name="connsiteX2" fmla="*/ 9154584 w 9154584"/>
              <a:gd name="connsiteY2" fmla="*/ 1423313 h 1423313"/>
              <a:gd name="connsiteX3" fmla="*/ 0 w 9154584"/>
              <a:gd name="connsiteY3" fmla="*/ 1423313 h 1423313"/>
              <a:gd name="connsiteX4" fmla="*/ 0 w 9154584"/>
              <a:gd name="connsiteY4" fmla="*/ 0 h 1423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584" h="1423313">
                <a:moveTo>
                  <a:pt x="0" y="0"/>
                </a:moveTo>
                <a:lnTo>
                  <a:pt x="9154584" y="740758"/>
                </a:lnTo>
                <a:lnTo>
                  <a:pt x="9154584" y="1423313"/>
                </a:lnTo>
                <a:lnTo>
                  <a:pt x="0" y="1423313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568217" y="5931428"/>
            <a:ext cx="7831667" cy="445081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Century Gothic"/>
                <a:cs typeface="Century Gothic"/>
              </a:defRPr>
            </a:lvl1pPr>
            <a:lvl2pPr marL="408324" indent="0">
              <a:buNone/>
              <a:defRPr>
                <a:solidFill>
                  <a:schemeClr val="bg1"/>
                </a:solidFill>
                <a:latin typeface="Century Gothic"/>
                <a:cs typeface="Century Gothic"/>
              </a:defRPr>
            </a:lvl2pPr>
            <a:lvl3pPr marL="816650" indent="0">
              <a:buNone/>
              <a:defRPr>
                <a:solidFill>
                  <a:schemeClr val="bg1"/>
                </a:solidFill>
                <a:latin typeface="Century Gothic"/>
                <a:cs typeface="Century Gothic"/>
              </a:defRPr>
            </a:lvl3pPr>
            <a:lvl4pPr marL="1224974" indent="0">
              <a:buNone/>
              <a:defRPr>
                <a:solidFill>
                  <a:schemeClr val="bg1"/>
                </a:solidFill>
                <a:latin typeface="Century Gothic"/>
                <a:cs typeface="Century Gothic"/>
              </a:defRPr>
            </a:lvl4pPr>
            <a:lvl5pPr marL="1633298" indent="0">
              <a:buNone/>
              <a:defRPr>
                <a:solidFill>
                  <a:schemeClr val="bg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5" y="5994926"/>
            <a:ext cx="2237984" cy="559496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2413000" y="5963173"/>
            <a:ext cx="0" cy="666681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2568217" y="6333239"/>
            <a:ext cx="7831667" cy="44508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Century Gothic"/>
                <a:cs typeface="Century Gothic"/>
              </a:defRPr>
            </a:lvl1pPr>
            <a:lvl2pPr marL="408324" indent="0">
              <a:buNone/>
              <a:defRPr>
                <a:solidFill>
                  <a:schemeClr val="bg1"/>
                </a:solidFill>
                <a:latin typeface="Century Gothic"/>
                <a:cs typeface="Century Gothic"/>
              </a:defRPr>
            </a:lvl2pPr>
            <a:lvl3pPr marL="816650" indent="0">
              <a:buNone/>
              <a:defRPr>
                <a:solidFill>
                  <a:schemeClr val="bg1"/>
                </a:solidFill>
                <a:latin typeface="Century Gothic"/>
                <a:cs typeface="Century Gothic"/>
              </a:defRPr>
            </a:lvl3pPr>
            <a:lvl4pPr marL="1224974" indent="0">
              <a:buNone/>
              <a:defRPr>
                <a:solidFill>
                  <a:schemeClr val="bg1"/>
                </a:solidFill>
                <a:latin typeface="Century Gothic"/>
                <a:cs typeface="Century Gothic"/>
              </a:defRPr>
            </a:lvl4pPr>
            <a:lvl5pPr marL="1633298" indent="0">
              <a:buNone/>
              <a:defRPr>
                <a:solidFill>
                  <a:schemeClr val="bg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57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061"/>
            <a:ext cx="12192000" cy="310896"/>
          </a:xfrm>
          <a:prstGeom prst="rect">
            <a:avLst/>
          </a:prstGeom>
        </p:spPr>
      </p:pic>
      <p:sp>
        <p:nvSpPr>
          <p:cNvPr id="9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825330"/>
            <a:ext cx="12192000" cy="5645373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14400" y="196677"/>
            <a:ext cx="10363200" cy="628652"/>
          </a:xfr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659E3-DD36-48CF-A338-950E396CAE2A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598303" y="6102935"/>
            <a:ext cx="31604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247" tIns="42624" rIns="85247" bIns="42624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3397E4C3-CD9D-4D07-95F5-92485CDFC343}" type="slidenum">
              <a:rPr lang="en-US" altLang="en-US" sz="1400">
                <a:solidFill>
                  <a:schemeClr val="accent2">
                    <a:lumMod val="75000"/>
                  </a:schemeClr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Shape 103">
            <a:extLst>
              <a:ext uri="{FF2B5EF4-FFF2-40B4-BE49-F238E27FC236}">
                <a16:creationId xmlns:a16="http://schemas.microsoft.com/office/drawing/2014/main" id="{95F2B1A6-8085-4067-9145-DBB86D851AF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3855" y="6364871"/>
            <a:ext cx="546818" cy="53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796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061"/>
            <a:ext cx="12192000" cy="31089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18D974-7795-4FA2-9189-DB427E191200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598303" y="6102935"/>
            <a:ext cx="31604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247" tIns="42624" rIns="85247" bIns="42624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3397E4C3-CD9D-4D07-95F5-92485CDFC343}" type="slidenum">
              <a:rPr lang="en-US" altLang="en-US" sz="1400">
                <a:solidFill>
                  <a:schemeClr val="accent2">
                    <a:lumMod val="75000"/>
                  </a:schemeClr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Shape 103">
            <a:extLst>
              <a:ext uri="{FF2B5EF4-FFF2-40B4-BE49-F238E27FC236}">
                <a16:creationId xmlns:a16="http://schemas.microsoft.com/office/drawing/2014/main" id="{06163207-D079-4536-9130-30A891E11A2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3855" y="6364871"/>
            <a:ext cx="546818" cy="53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356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5DA9-1305-4E15-BBC3-5FDF6452F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99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AEA6F-6E6F-467A-9A33-43422C791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990"/>
                </a:solidFill>
              </a:defRPr>
            </a:lvl1pPr>
            <a:lvl2pPr>
              <a:defRPr>
                <a:solidFill>
                  <a:srgbClr val="004990"/>
                </a:solidFill>
              </a:defRPr>
            </a:lvl2pPr>
            <a:lvl3pPr>
              <a:defRPr>
                <a:solidFill>
                  <a:srgbClr val="004990"/>
                </a:solidFill>
              </a:defRPr>
            </a:lvl3pPr>
            <a:lvl4pPr>
              <a:defRPr>
                <a:solidFill>
                  <a:srgbClr val="004990"/>
                </a:solidFill>
              </a:defRPr>
            </a:lvl4pPr>
            <a:lvl5pPr>
              <a:defRPr>
                <a:solidFill>
                  <a:srgbClr val="00499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11C32-C5AB-42C9-83FF-880B856DEB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061"/>
            <a:ext cx="12192000" cy="310896"/>
          </a:xfrm>
          <a:prstGeom prst="rect">
            <a:avLst/>
          </a:prstGeom>
        </p:spPr>
      </p:pic>
      <p:pic>
        <p:nvPicPr>
          <p:cNvPr id="5" name="Shape 103">
            <a:extLst>
              <a:ext uri="{FF2B5EF4-FFF2-40B4-BE49-F238E27FC236}">
                <a16:creationId xmlns:a16="http://schemas.microsoft.com/office/drawing/2014/main" id="{2C2285BE-2987-42AD-9106-C479D21DC24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3855" y="6364871"/>
            <a:ext cx="546818" cy="53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75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3975120"/>
            <a:ext cx="12192000" cy="35870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Century Gothic"/>
                <a:cs typeface="Century Gothic"/>
              </a:defRPr>
            </a:lvl1pPr>
            <a:lvl2pPr marL="40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8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6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3485759"/>
            <a:ext cx="12192000" cy="38258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  <a:cs typeface="Century Gothic"/>
              </a:defRPr>
            </a:lvl1pPr>
            <a:lvl2pPr marL="408324" indent="0">
              <a:buNone/>
              <a:defRPr sz="2400">
                <a:solidFill>
                  <a:schemeClr val="tx1"/>
                </a:solidFill>
              </a:defRPr>
            </a:lvl2pPr>
            <a:lvl3pPr marL="816650" indent="0">
              <a:buNone/>
              <a:defRPr sz="2400">
                <a:solidFill>
                  <a:schemeClr val="tx1"/>
                </a:solidFill>
              </a:defRPr>
            </a:lvl3pPr>
            <a:lvl4pPr marL="1224974" indent="0">
              <a:buNone/>
              <a:defRPr sz="2400">
                <a:solidFill>
                  <a:schemeClr val="tx1"/>
                </a:solidFill>
              </a:defRPr>
            </a:lvl4pPr>
            <a:lvl5pPr marL="1633298" indent="0"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78" y="5580870"/>
            <a:ext cx="3041445" cy="934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b="48187"/>
          <a:stretch/>
        </p:blipFill>
        <p:spPr>
          <a:xfrm rot="10800000">
            <a:off x="-471785" y="-3"/>
            <a:ext cx="13131623" cy="29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/Right Text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8"/>
          <p:cNvSpPr/>
          <p:nvPr userDrawn="1"/>
        </p:nvSpPr>
        <p:spPr>
          <a:xfrm>
            <a:off x="-21085" y="-51417"/>
            <a:ext cx="6906009" cy="6972917"/>
          </a:xfrm>
          <a:custGeom>
            <a:avLst/>
            <a:gdLst>
              <a:gd name="connsiteX0" fmla="*/ 0 w 2956640"/>
              <a:gd name="connsiteY0" fmla="*/ 5147645 h 5147645"/>
              <a:gd name="connsiteX1" fmla="*/ 2452799 w 2956640"/>
              <a:gd name="connsiteY1" fmla="*/ 0 h 5147645"/>
              <a:gd name="connsiteX2" fmla="*/ 2956640 w 2956640"/>
              <a:gd name="connsiteY2" fmla="*/ 0 h 5147645"/>
              <a:gd name="connsiteX3" fmla="*/ 503841 w 2956640"/>
              <a:gd name="connsiteY3" fmla="*/ 5147645 h 5147645"/>
              <a:gd name="connsiteX4" fmla="*/ 0 w 2956640"/>
              <a:gd name="connsiteY4" fmla="*/ 5147645 h 5147645"/>
              <a:gd name="connsiteX0" fmla="*/ 3592401 w 6549041"/>
              <a:gd name="connsiteY0" fmla="*/ 5147645 h 5147645"/>
              <a:gd name="connsiteX1" fmla="*/ 0 w 6549041"/>
              <a:gd name="connsiteY1" fmla="*/ 0 h 5147645"/>
              <a:gd name="connsiteX2" fmla="*/ 6549041 w 6549041"/>
              <a:gd name="connsiteY2" fmla="*/ 0 h 5147645"/>
              <a:gd name="connsiteX3" fmla="*/ 4096242 w 6549041"/>
              <a:gd name="connsiteY3" fmla="*/ 5147645 h 5147645"/>
              <a:gd name="connsiteX4" fmla="*/ 3592401 w 6549041"/>
              <a:gd name="connsiteY4" fmla="*/ 5147645 h 5147645"/>
              <a:gd name="connsiteX0" fmla="*/ 3592401 w 4096242"/>
              <a:gd name="connsiteY0" fmla="*/ 5147645 h 5147645"/>
              <a:gd name="connsiteX1" fmla="*/ 0 w 4096242"/>
              <a:gd name="connsiteY1" fmla="*/ 0 h 5147645"/>
              <a:gd name="connsiteX2" fmla="*/ 1989741 w 4096242"/>
              <a:gd name="connsiteY2" fmla="*/ 190500 h 5147645"/>
              <a:gd name="connsiteX3" fmla="*/ 4096242 w 4096242"/>
              <a:gd name="connsiteY3" fmla="*/ 5147645 h 5147645"/>
              <a:gd name="connsiteX4" fmla="*/ 3592401 w 4096242"/>
              <a:gd name="connsiteY4" fmla="*/ 5147645 h 5147645"/>
              <a:gd name="connsiteX0" fmla="*/ 3592401 w 4096242"/>
              <a:gd name="connsiteY0" fmla="*/ 5160345 h 5160345"/>
              <a:gd name="connsiteX1" fmla="*/ 0 w 4096242"/>
              <a:gd name="connsiteY1" fmla="*/ 12700 h 5160345"/>
              <a:gd name="connsiteX2" fmla="*/ 2256441 w 4096242"/>
              <a:gd name="connsiteY2" fmla="*/ 0 h 5160345"/>
              <a:gd name="connsiteX3" fmla="*/ 4096242 w 4096242"/>
              <a:gd name="connsiteY3" fmla="*/ 5160345 h 5160345"/>
              <a:gd name="connsiteX4" fmla="*/ 3592401 w 4096242"/>
              <a:gd name="connsiteY4" fmla="*/ 5160345 h 5160345"/>
              <a:gd name="connsiteX0" fmla="*/ 3592401 w 5137642"/>
              <a:gd name="connsiteY0" fmla="*/ 5160345 h 5160345"/>
              <a:gd name="connsiteX1" fmla="*/ 0 w 5137642"/>
              <a:gd name="connsiteY1" fmla="*/ 12700 h 5160345"/>
              <a:gd name="connsiteX2" fmla="*/ 2256441 w 5137642"/>
              <a:gd name="connsiteY2" fmla="*/ 0 h 5160345"/>
              <a:gd name="connsiteX3" fmla="*/ 5137642 w 5137642"/>
              <a:gd name="connsiteY3" fmla="*/ 5160345 h 5160345"/>
              <a:gd name="connsiteX4" fmla="*/ 3592401 w 5137642"/>
              <a:gd name="connsiteY4" fmla="*/ 5160345 h 5160345"/>
              <a:gd name="connsiteX0" fmla="*/ 23701 w 5137642"/>
              <a:gd name="connsiteY0" fmla="*/ 5160345 h 5160345"/>
              <a:gd name="connsiteX1" fmla="*/ 0 w 5137642"/>
              <a:gd name="connsiteY1" fmla="*/ 12700 h 5160345"/>
              <a:gd name="connsiteX2" fmla="*/ 2256441 w 5137642"/>
              <a:gd name="connsiteY2" fmla="*/ 0 h 5160345"/>
              <a:gd name="connsiteX3" fmla="*/ 5137642 w 5137642"/>
              <a:gd name="connsiteY3" fmla="*/ 5160345 h 5160345"/>
              <a:gd name="connsiteX4" fmla="*/ 23701 w 5137642"/>
              <a:gd name="connsiteY4" fmla="*/ 5160345 h 5160345"/>
              <a:gd name="connsiteX0" fmla="*/ 9746 w 5123687"/>
              <a:gd name="connsiteY0" fmla="*/ 5160345 h 5160345"/>
              <a:gd name="connsiteX1" fmla="*/ 0 w 5123687"/>
              <a:gd name="connsiteY1" fmla="*/ 2218 h 5160345"/>
              <a:gd name="connsiteX2" fmla="*/ 2242486 w 5123687"/>
              <a:gd name="connsiteY2" fmla="*/ 0 h 5160345"/>
              <a:gd name="connsiteX3" fmla="*/ 5123687 w 5123687"/>
              <a:gd name="connsiteY3" fmla="*/ 5160345 h 5160345"/>
              <a:gd name="connsiteX4" fmla="*/ 9746 w 5123687"/>
              <a:gd name="connsiteY4" fmla="*/ 5160345 h 5160345"/>
              <a:gd name="connsiteX0" fmla="*/ 9746 w 5179507"/>
              <a:gd name="connsiteY0" fmla="*/ 5160345 h 5160345"/>
              <a:gd name="connsiteX1" fmla="*/ 0 w 5179507"/>
              <a:gd name="connsiteY1" fmla="*/ 2218 h 5160345"/>
              <a:gd name="connsiteX2" fmla="*/ 2242486 w 5179507"/>
              <a:gd name="connsiteY2" fmla="*/ 0 h 5160345"/>
              <a:gd name="connsiteX3" fmla="*/ 5179507 w 5179507"/>
              <a:gd name="connsiteY3" fmla="*/ 5160345 h 5160345"/>
              <a:gd name="connsiteX4" fmla="*/ 9746 w 5179507"/>
              <a:gd name="connsiteY4" fmla="*/ 5160345 h 516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9507" h="5160345">
                <a:moveTo>
                  <a:pt x="9746" y="5160345"/>
                </a:moveTo>
                <a:cubicBezTo>
                  <a:pt x="6497" y="3440969"/>
                  <a:pt x="3249" y="1721594"/>
                  <a:pt x="0" y="2218"/>
                </a:cubicBezTo>
                <a:lnTo>
                  <a:pt x="2242486" y="0"/>
                </a:lnTo>
                <a:lnTo>
                  <a:pt x="5179507" y="5160345"/>
                </a:lnTo>
                <a:lnTo>
                  <a:pt x="9746" y="51603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5926" y="1226952"/>
            <a:ext cx="5728073" cy="526361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93719" y="1226953"/>
            <a:ext cx="5108261" cy="5250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181734" y="308333"/>
            <a:ext cx="8420241" cy="808208"/>
          </a:xfrm>
        </p:spPr>
        <p:txBody>
          <a:bodyPr anchor="t" anchorCtr="0">
            <a:noAutofit/>
          </a:bodyPr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W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782" y="6462649"/>
            <a:ext cx="815220" cy="3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Image w/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151425-7593-4316-9421-159C8EA526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1206"/>
            <a:ext cx="12192000" cy="310896"/>
          </a:xfrm>
          <a:prstGeom prst="rect">
            <a:avLst/>
          </a:prstGeom>
        </p:spPr>
      </p:pic>
      <p:sp>
        <p:nvSpPr>
          <p:cNvPr id="4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668339"/>
            <a:ext cx="12192000" cy="510514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20202" y="95250"/>
            <a:ext cx="10978101" cy="573088"/>
          </a:xfrm>
        </p:spPr>
        <p:txBody>
          <a:bodyPr/>
          <a:lstStyle>
            <a:lvl1pPr marL="0" indent="0" algn="ctr">
              <a:buNone/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20202" y="5869945"/>
            <a:ext cx="10978101" cy="593725"/>
          </a:xfrm>
        </p:spPr>
        <p:txBody>
          <a:bodyPr/>
          <a:lstStyle>
            <a:lvl1pPr marL="0" indent="0" algn="ctr">
              <a:buNone/>
              <a:defRPr/>
            </a:lvl1pPr>
            <a:lvl2pPr marL="408324" indent="0">
              <a:buNone/>
              <a:defRPr/>
            </a:lvl2pPr>
            <a:lvl3pPr marL="816650" indent="0">
              <a:buNone/>
              <a:defRPr/>
            </a:lvl3pPr>
            <a:lvl4pPr marL="1224974" indent="0">
              <a:buNone/>
              <a:defRPr/>
            </a:lvl4pPr>
            <a:lvl5pPr marL="163329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E2C479-9FA3-4C4C-A3FF-1E318419C3F2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598303" y="6102935"/>
            <a:ext cx="31604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247" tIns="42624" rIns="85247" bIns="42624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3397E4C3-CD9D-4D07-95F5-92485CDFC343}" type="slidenum">
              <a:rPr lang="en-US" altLang="en-US" sz="1400">
                <a:solidFill>
                  <a:schemeClr val="accent2">
                    <a:lumMod val="75000"/>
                  </a:schemeClr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Shape 103">
            <a:extLst>
              <a:ext uri="{FF2B5EF4-FFF2-40B4-BE49-F238E27FC236}">
                <a16:creationId xmlns:a16="http://schemas.microsoft.com/office/drawing/2014/main" id="{9E55A043-B289-452C-84CA-E9C2F3D3C86C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3855" y="6364871"/>
            <a:ext cx="546818" cy="53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29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/Right Image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90827" y="1226952"/>
            <a:ext cx="5411149" cy="509545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23" y="1226953"/>
            <a:ext cx="5376877" cy="5095458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15923" y="336378"/>
            <a:ext cx="11086053" cy="666923"/>
          </a:xfrm>
        </p:spPr>
        <p:txBody>
          <a:bodyPr anchor="t" anchorCtr="0">
            <a:no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061"/>
            <a:ext cx="12192000" cy="31089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72D7AE-207C-47E2-87A3-82A4FBA52724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598303" y="6102935"/>
            <a:ext cx="31604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247" tIns="42624" rIns="85247" bIns="42624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3397E4C3-CD9D-4D07-95F5-92485CDFC343}" type="slidenum">
              <a:rPr lang="en-US" altLang="en-US" sz="1400">
                <a:solidFill>
                  <a:schemeClr val="accent2">
                    <a:lumMod val="75000"/>
                  </a:schemeClr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Shape 103">
            <a:extLst>
              <a:ext uri="{FF2B5EF4-FFF2-40B4-BE49-F238E27FC236}">
                <a16:creationId xmlns:a16="http://schemas.microsoft.com/office/drawing/2014/main" id="{B11DF859-A18C-4667-AB6C-CD7B6EF275F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3855" y="6364871"/>
            <a:ext cx="546818" cy="53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11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500790"/>
            <a:ext cx="10972800" cy="936756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1" y="230"/>
            <a:ext cx="12202140" cy="330474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" y="1637930"/>
            <a:ext cx="10972800" cy="4670523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061"/>
            <a:ext cx="12192000" cy="31089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98E5C5-055D-46C4-842A-32C6E3800816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598303" y="6102935"/>
            <a:ext cx="31604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247" tIns="42624" rIns="85247" bIns="42624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3397E4C3-CD9D-4D07-95F5-92485CDFC343}" type="slidenum">
              <a:rPr lang="en-US" altLang="en-US" sz="1400">
                <a:solidFill>
                  <a:schemeClr val="accent2">
                    <a:lumMod val="75000"/>
                  </a:schemeClr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Shape 103">
            <a:extLst>
              <a:ext uri="{FF2B5EF4-FFF2-40B4-BE49-F238E27FC236}">
                <a16:creationId xmlns:a16="http://schemas.microsoft.com/office/drawing/2014/main" id="{061FCEB1-7E07-44C4-AAC9-6CAC05D40CF3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3855" y="6364871"/>
            <a:ext cx="546818" cy="53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17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500790"/>
            <a:ext cx="10972800" cy="936756"/>
          </a:xfrm>
        </p:spPr>
        <p:txBody>
          <a:bodyPr anchor="t" anchorCtr="0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1" y="230"/>
            <a:ext cx="12202140" cy="330474"/>
          </a:xfrm>
          <a:prstGeom prst="rect">
            <a:avLst/>
          </a:prstGeom>
        </p:spPr>
      </p:pic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9600" y="1637930"/>
            <a:ext cx="5376877" cy="467052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05523" y="1637930"/>
            <a:ext cx="5376877" cy="467052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061"/>
            <a:ext cx="12192000" cy="31089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A29D40-36DD-4833-AF57-FB1754E620D0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598303" y="6102935"/>
            <a:ext cx="31604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247" tIns="42624" rIns="85247" bIns="42624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3397E4C3-CD9D-4D07-95F5-92485CDFC343}" type="slidenum">
              <a:rPr lang="en-US" altLang="en-US" sz="1400">
                <a:solidFill>
                  <a:schemeClr val="accent2">
                    <a:lumMod val="75000"/>
                  </a:schemeClr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Shape 103">
            <a:extLst>
              <a:ext uri="{FF2B5EF4-FFF2-40B4-BE49-F238E27FC236}">
                <a16:creationId xmlns:a16="http://schemas.microsoft.com/office/drawing/2014/main" id="{2670EFBB-BBD5-49FF-8F49-FC3C2F09DCB0}"/>
              </a:ext>
            </a:extLst>
          </p:cNvPr>
          <p:cNvPicPr preferRelativeResize="0"/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83855" y="6364871"/>
            <a:ext cx="546818" cy="53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8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Image/Text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90827" y="1226952"/>
            <a:ext cx="5411149" cy="339584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15923" y="336378"/>
            <a:ext cx="11086053" cy="666923"/>
          </a:xfrm>
        </p:spPr>
        <p:txBody>
          <a:bodyPr anchor="t" anchorCtr="0">
            <a:no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15923" y="1226952"/>
            <a:ext cx="5411149" cy="339584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23" y="4792770"/>
            <a:ext cx="5411149" cy="115816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190827" y="4792770"/>
            <a:ext cx="5411149" cy="115816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061"/>
            <a:ext cx="12192000" cy="31089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CD30424-2253-4E67-89B2-8EA615FE9D98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598303" y="6102935"/>
            <a:ext cx="31604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247" tIns="42624" rIns="85247" bIns="42624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3397E4C3-CD9D-4D07-95F5-92485CDFC343}" type="slidenum">
              <a:rPr lang="en-US" altLang="en-US" sz="1400">
                <a:solidFill>
                  <a:schemeClr val="accent2">
                    <a:lumMod val="75000"/>
                  </a:schemeClr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Shape 103">
            <a:extLst>
              <a:ext uri="{FF2B5EF4-FFF2-40B4-BE49-F238E27FC236}">
                <a16:creationId xmlns:a16="http://schemas.microsoft.com/office/drawing/2014/main" id="{915F5164-991E-46A9-84CD-86060F956A34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3855" y="6364871"/>
            <a:ext cx="546818" cy="53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51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Image/Text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15923" y="336378"/>
            <a:ext cx="11086053" cy="666923"/>
          </a:xfrm>
        </p:spPr>
        <p:txBody>
          <a:bodyPr anchor="t" anchorCtr="0">
            <a:noAutofit/>
          </a:bodyPr>
          <a:lstStyle>
            <a:lvl1pPr algn="ct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226328" y="4475270"/>
            <a:ext cx="3603585" cy="115816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334701" y="1182242"/>
            <a:ext cx="3495212" cy="318655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75331" y="1182242"/>
            <a:ext cx="3495212" cy="318655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094070" y="1182242"/>
            <a:ext cx="3495212" cy="318655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7985697" y="4475270"/>
            <a:ext cx="3603585" cy="115816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53411" y="4475270"/>
            <a:ext cx="3617132" cy="115816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1061"/>
            <a:ext cx="12192000" cy="310896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3257705-942F-434E-A236-68E10BAA86BD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11598303" y="6102935"/>
            <a:ext cx="31604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5247" tIns="42624" rIns="85247" bIns="42624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3397E4C3-CD9D-4D07-95F5-92485CDFC343}" type="slidenum">
              <a:rPr lang="en-US" altLang="en-US" sz="1400">
                <a:solidFill>
                  <a:schemeClr val="accent2">
                    <a:lumMod val="75000"/>
                  </a:schemeClr>
                </a:solidFill>
              </a:rPr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lang="en-US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Shape 103">
            <a:extLst>
              <a:ext uri="{FF2B5EF4-FFF2-40B4-BE49-F238E27FC236}">
                <a16:creationId xmlns:a16="http://schemas.microsoft.com/office/drawing/2014/main" id="{6F27EFA1-21DA-4513-A64A-7870DA578BCC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83855" y="6364871"/>
            <a:ext cx="546818" cy="53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95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9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9" r:id="rId2"/>
    <p:sldLayoutId id="2147483666" r:id="rId3"/>
    <p:sldLayoutId id="2147483682" r:id="rId4"/>
    <p:sldLayoutId id="2147483668" r:id="rId5"/>
    <p:sldLayoutId id="2147483683" r:id="rId6"/>
    <p:sldLayoutId id="2147483667" r:id="rId7"/>
    <p:sldLayoutId id="2147483670" r:id="rId8"/>
    <p:sldLayoutId id="2147483671" r:id="rId9"/>
    <p:sldLayoutId id="2147483652" r:id="rId10"/>
    <p:sldLayoutId id="2147483678" r:id="rId11"/>
    <p:sldLayoutId id="2147483687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apping_matters@asprs.org" TargetMode="External"/><Relationship Id="rId2" Type="http://schemas.openxmlformats.org/officeDocument/2006/relationships/hyperlink" Target="mailto:qassim.abdullah@woolpert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14971" y="3634398"/>
            <a:ext cx="8981439" cy="116567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Dr. Qassim Abdullah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Chief Scientist and Senior Associate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Woolpert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74320" y="2372168"/>
            <a:ext cx="11643359" cy="1165678"/>
          </a:xfrm>
        </p:spPr>
        <p:txBody>
          <a:bodyPr>
            <a:noAutofit/>
          </a:bodyPr>
          <a:lstStyle/>
          <a:p>
            <a:r>
              <a:rPr lang="en-US" sz="3000" b="1" i="1" dirty="0">
                <a:solidFill>
                  <a:schemeClr val="accent2">
                    <a:lumMod val="75000"/>
                  </a:schemeClr>
                </a:solidFill>
              </a:rPr>
              <a:t>The Role of NOAA Services in Our Success: The Geospatial Community Perspective and the State of Practice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589280" y="5080000"/>
            <a:ext cx="10830560" cy="6709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0000"/>
                </a:solidFill>
                <a:latin typeface="Century Gothic"/>
                <a:ea typeface="+mn-ea"/>
                <a:cs typeface="Century Gothic"/>
              </a:defRPr>
            </a:lvl1pPr>
            <a:lvl2pPr marL="408324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16649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24974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33298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41622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49947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8271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66596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NOAA Hydrographic Services Review Panel -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Public Meeting, Washington, D.C., March 5-7, 2019</a:t>
            </a:r>
          </a:p>
        </p:txBody>
      </p:sp>
      <p:pic>
        <p:nvPicPr>
          <p:cNvPr id="5" name="Shape 103">
            <a:extLst>
              <a:ext uri="{FF2B5EF4-FFF2-40B4-BE49-F238E27FC236}">
                <a16:creationId xmlns:a16="http://schemas.microsoft.com/office/drawing/2014/main" id="{C5EEDDF4-D87F-4E3D-A59F-EA153922E65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26465" y="0"/>
            <a:ext cx="2158450" cy="2172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32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5">
            <a:extLst>
              <a:ext uri="{FF2B5EF4-FFF2-40B4-BE49-F238E27FC236}">
                <a16:creationId xmlns:a16="http://schemas.microsoft.com/office/drawing/2014/main" id="{35C53F2F-1BA7-4C5D-84A6-FF296A0B2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6" b="17733"/>
          <a:stretch/>
        </p:blipFill>
        <p:spPr>
          <a:xfrm>
            <a:off x="1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A742AC-2509-42EF-A70D-E885AEE07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770" b="2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8EEF7B-BAE6-4C00-AD38-595ABEF3B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r="5" b="16037"/>
          <a:stretch/>
        </p:blipFill>
        <p:spPr bwMode="auto"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B5DF9B-DEBC-42E4-AB78-AE22B4DFE9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60" r="-2" b="6379"/>
          <a:stretch/>
        </p:blipFill>
        <p:spPr>
          <a:xfrm>
            <a:off x="1" y="2660089"/>
            <a:ext cx="7122523" cy="4197911"/>
          </a:xfrm>
          <a:custGeom>
            <a:avLst/>
            <a:gdLst>
              <a:gd name="connsiteX0" fmla="*/ 0 w 7122523"/>
              <a:gd name="connsiteY0" fmla="*/ 0 h 4197911"/>
              <a:gd name="connsiteX1" fmla="*/ 7122523 w 7122523"/>
              <a:gd name="connsiteY1" fmla="*/ 0 h 4197911"/>
              <a:gd name="connsiteX2" fmla="*/ 5177382 w 7122523"/>
              <a:gd name="connsiteY2" fmla="*/ 4197911 h 4197911"/>
              <a:gd name="connsiteX3" fmla="*/ 5171159 w 7122523"/>
              <a:gd name="connsiteY3" fmla="*/ 4197911 h 4197911"/>
              <a:gd name="connsiteX4" fmla="*/ 3981368 w 7122523"/>
              <a:gd name="connsiteY4" fmla="*/ 4197911 h 4197911"/>
              <a:gd name="connsiteX5" fmla="*/ 2331323 w 7122523"/>
              <a:gd name="connsiteY5" fmla="*/ 4197911 h 4197911"/>
              <a:gd name="connsiteX6" fmla="*/ 0 w 7122523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6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F2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A0471E-78CF-4B74-A39C-E02646B04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3727908"/>
            <a:ext cx="5207076" cy="28151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6000" dirty="0">
                <a:solidFill>
                  <a:srgbClr val="FFFFFF"/>
                </a:solidFill>
              </a:rPr>
              <a:t>or... 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7300" dirty="0">
                <a:solidFill>
                  <a:srgbClr val="FFFFFF"/>
                </a:solidFill>
              </a:rPr>
              <a:t>UAV-based</a:t>
            </a:r>
            <a:br>
              <a:rPr lang="en-US" sz="7300" dirty="0">
                <a:solidFill>
                  <a:srgbClr val="FFFFFF"/>
                </a:solidFill>
              </a:rPr>
            </a:br>
            <a:r>
              <a:rPr lang="en-US" sz="7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Lidar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D20B64E-DAE3-4A02-B294-D608E99D1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650"/>
          <a:stretch/>
        </p:blipFill>
        <p:spPr bwMode="auto">
          <a:xfrm>
            <a:off x="2261968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82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03220BF-1F53-49AD-9DD1-FD86A16C4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26935" t="19952" r="30526"/>
          <a:stretch/>
        </p:blipFill>
        <p:spPr>
          <a:xfrm>
            <a:off x="20" y="869795"/>
            <a:ext cx="4848284" cy="3489644"/>
          </a:xfrm>
          <a:prstGeom prst="rect">
            <a:avLst/>
          </a:prstGeom>
        </p:spPr>
      </p:pic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109748D3-513F-4204-BED3-73E68DF79F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544" t="20644" r="20134"/>
          <a:stretch/>
        </p:blipFill>
        <p:spPr>
          <a:xfrm>
            <a:off x="4972050" y="899961"/>
            <a:ext cx="7216902" cy="3459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884A7E-AC63-4623-9BF8-03E41DE24B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6181" r="-2" b="29926"/>
          <a:stretch/>
        </p:blipFill>
        <p:spPr>
          <a:xfrm>
            <a:off x="20" y="4360896"/>
            <a:ext cx="5202601" cy="2509423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BA6E1711-0964-46E4-956D-8246334DC517}"/>
              </a:ext>
            </a:extLst>
          </p:cNvPr>
          <p:cNvSpPr txBox="1">
            <a:spLocks/>
          </p:cNvSpPr>
          <p:nvPr/>
        </p:nvSpPr>
        <p:spPr>
          <a:xfrm>
            <a:off x="4690618" y="4570961"/>
            <a:ext cx="7498334" cy="151601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sz="4800" dirty="0">
                <a:solidFill>
                  <a:srgbClr val="FFFFFF"/>
                </a:solidFill>
                <a:latin typeface="+mj-lt"/>
                <a:cs typeface="+mj-cs"/>
              </a:rPr>
              <a:t>Lidar gives us everything we need for </a:t>
            </a:r>
          </a:p>
          <a:p>
            <a:pPr defTabSz="914400">
              <a:lnSpc>
                <a:spcPct val="90000"/>
              </a:lnSpc>
            </a:pPr>
            <a:r>
              <a:rPr lang="en-US" sz="4800" b="1" dirty="0">
                <a:solidFill>
                  <a:srgbClr val="FFFFFF"/>
                </a:solidFill>
                <a:latin typeface="+mj-lt"/>
                <a:cs typeface="+mj-cs"/>
              </a:rPr>
              <a:t>sea floor mapping.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D7664F9F-4F9A-4053-A487-5D005103F5C7}"/>
              </a:ext>
            </a:extLst>
          </p:cNvPr>
          <p:cNvSpPr txBox="1">
            <a:spLocks/>
          </p:cNvSpPr>
          <p:nvPr/>
        </p:nvSpPr>
        <p:spPr>
          <a:xfrm>
            <a:off x="304800" y="126777"/>
            <a:ext cx="11602720" cy="6816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l" defTabSz="914400">
              <a:lnSpc>
                <a:spcPct val="90000"/>
              </a:lnSpc>
            </a:pPr>
            <a:r>
              <a:rPr lang="en-US" sz="4000" dirty="0">
                <a:solidFill>
                  <a:srgbClr val="FFFFFF"/>
                </a:solidFill>
                <a:latin typeface="+mj-lt"/>
                <a:cs typeface="+mj-cs"/>
              </a:rPr>
              <a:t>Shallow and deep-water bathymetric surveys</a:t>
            </a:r>
          </a:p>
        </p:txBody>
      </p:sp>
    </p:spTree>
    <p:extLst>
      <p:ext uri="{BB962C8B-B14F-4D97-AF65-F5344CB8AC3E}">
        <p14:creationId xmlns:p14="http://schemas.microsoft.com/office/powerpoint/2010/main" val="1069853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ird, animal&#10;&#10;Description generated with very high confidence">
            <a:extLst>
              <a:ext uri="{FF2B5EF4-FFF2-40B4-BE49-F238E27FC236}">
                <a16:creationId xmlns:a16="http://schemas.microsoft.com/office/drawing/2014/main" id="{2A51EACF-0E34-47C3-9331-84059C914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04" b="-2"/>
          <a:stretch/>
        </p:blipFill>
        <p:spPr>
          <a:xfrm>
            <a:off x="5622233" y="13"/>
            <a:ext cx="6569769" cy="3750720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025281AF-5D3D-4D4F-BA35-C4108C2E2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40" r="2" b="16410"/>
          <a:stretch/>
        </p:blipFill>
        <p:spPr>
          <a:xfrm>
            <a:off x="4182011" y="3887893"/>
            <a:ext cx="8009991" cy="2970107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 descr="A close up of a bird&#10;&#10;Description generated with high confidence">
            <a:extLst>
              <a:ext uri="{FF2B5EF4-FFF2-40B4-BE49-F238E27FC236}">
                <a16:creationId xmlns:a16="http://schemas.microsoft.com/office/drawing/2014/main" id="{3F08366E-8597-4013-B6C2-AC25D81E4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87" r="36392"/>
          <a:stretch/>
        </p:blipFill>
        <p:spPr>
          <a:xfrm>
            <a:off x="27" y="13"/>
            <a:ext cx="7503084" cy="6857987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6AC7EC-93F1-427A-B1DE-A41026D215A5}"/>
              </a:ext>
            </a:extLst>
          </p:cNvPr>
          <p:cNvSpPr txBox="1"/>
          <p:nvPr/>
        </p:nvSpPr>
        <p:spPr>
          <a:xfrm>
            <a:off x="483477" y="366366"/>
            <a:ext cx="5510923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Lidar gives us everything we need for </a:t>
            </a:r>
            <a:r>
              <a:rPr lang="en-US" sz="4000" b="1" dirty="0">
                <a:solidFill>
                  <a:schemeClr val="tx2"/>
                </a:solidFill>
              </a:rPr>
              <a:t>topographic mapping.</a:t>
            </a:r>
            <a:endParaRPr lang="en-US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780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338EAA-B827-44F4-B63F-4E6848EDD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Lidar gives us everything we need for </a:t>
            </a:r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engineering design.</a:t>
            </a:r>
          </a:p>
        </p:txBody>
      </p:sp>
      <p:cxnSp>
        <p:nvCxnSpPr>
          <p:cNvPr id="21" name="Straight Connector 18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2D14FC9-E256-4310-9496-4BBFFAEED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19" r="34518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2000F9B6-ADEA-4A54-9252-C87DADCCF7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r="11612" b="-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2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4048C7-1266-4DB4-8FB0-BAF8E90AEC94}"/>
              </a:ext>
            </a:extLst>
          </p:cNvPr>
          <p:cNvSpPr txBox="1">
            <a:spLocks/>
          </p:cNvSpPr>
          <p:nvPr/>
        </p:nvSpPr>
        <p:spPr>
          <a:xfrm>
            <a:off x="782320" y="231535"/>
            <a:ext cx="10319572" cy="119086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b="1" dirty="0">
                <a:solidFill>
                  <a:schemeClr val="accent2">
                    <a:lumMod val="50000"/>
                  </a:schemeClr>
                </a:solidFill>
              </a:rPr>
              <a:t>Factors Contributing to Our Success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48C3B6-8C9A-43B3-AE11-339E79806260}"/>
              </a:ext>
            </a:extLst>
          </p:cNvPr>
          <p:cNvSpPr txBox="1">
            <a:spLocks/>
          </p:cNvSpPr>
          <p:nvPr/>
        </p:nvSpPr>
        <p:spPr>
          <a:xfrm>
            <a:off x="420414" y="1198880"/>
            <a:ext cx="11141666" cy="509016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</a:rPr>
              <a:t>Advanced sensor technologies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</a:rPr>
              <a:t>Geolocation capabilities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altLang="en-US" sz="4800" dirty="0">
                <a:solidFill>
                  <a:schemeClr val="accent2">
                    <a:lumMod val="50000"/>
                  </a:schemeClr>
                </a:solidFill>
              </a:rPr>
              <a:t>GPS, CORS stations, OPUS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altLang="en-US" sz="4800" dirty="0">
                <a:solidFill>
                  <a:schemeClr val="accent2">
                    <a:lumMod val="50000"/>
                  </a:schemeClr>
                </a:solidFill>
              </a:rPr>
              <a:t>IMU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</a:rPr>
              <a:t>Ground surveying techniques and survey monuments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</a:rPr>
              <a:t>Enabled processing software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C53FC9F7-9255-4E53-92CF-2D807D966D6F}"/>
              </a:ext>
            </a:extLst>
          </p:cNvPr>
          <p:cNvSpPr/>
          <p:nvPr/>
        </p:nvSpPr>
        <p:spPr>
          <a:xfrm>
            <a:off x="9070429" y="1365842"/>
            <a:ext cx="3037488" cy="1190865"/>
          </a:xfrm>
          <a:prstGeom prst="wedgeEllipseCallout">
            <a:avLst>
              <a:gd name="adj1" fmla="val -91907"/>
              <a:gd name="adj2" fmla="val 8041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With the help of NOAA services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94CD598-C8AC-4A02-9F72-E0F78DD24F8C}"/>
              </a:ext>
            </a:extLst>
          </p:cNvPr>
          <p:cNvSpPr/>
          <p:nvPr/>
        </p:nvSpPr>
        <p:spPr>
          <a:xfrm>
            <a:off x="8713076" y="2829559"/>
            <a:ext cx="3163964" cy="1190865"/>
          </a:xfrm>
          <a:prstGeom prst="wedgeEllipseCallout">
            <a:avLst>
              <a:gd name="adj1" fmla="val -120458"/>
              <a:gd name="adj2" fmla="val 873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With the help of NOAA services</a:t>
            </a:r>
          </a:p>
        </p:txBody>
      </p:sp>
    </p:spTree>
    <p:extLst>
      <p:ext uri="{BB962C8B-B14F-4D97-AF65-F5344CB8AC3E}">
        <p14:creationId xmlns:p14="http://schemas.microsoft.com/office/powerpoint/2010/main" val="238863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4048C7-1266-4DB4-8FB0-BAF8E90AEC94}"/>
              </a:ext>
            </a:extLst>
          </p:cNvPr>
          <p:cNvSpPr txBox="1">
            <a:spLocks/>
          </p:cNvSpPr>
          <p:nvPr/>
        </p:nvSpPr>
        <p:spPr>
          <a:xfrm>
            <a:off x="462455" y="1446749"/>
            <a:ext cx="11309131" cy="497191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CORS and OPUS projects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Horizontal time-dependent positioning (HTDP)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Access to aeronautical data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NGS coordinate conversion and transformation tool (NCAT)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VERTCON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Weather forecasting for mission planning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Snow coverage maps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Tidal records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Historical weather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Vertical Datum Transformation (</a:t>
            </a:r>
            <a:r>
              <a:rPr lang="en-US" altLang="en-US" sz="2000" dirty="0" err="1">
                <a:solidFill>
                  <a:schemeClr val="accent2">
                    <a:lumMod val="50000"/>
                  </a:schemeClr>
                </a:solidFill>
              </a:rPr>
              <a:t>VDatum</a:t>
            </a: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National Reference System Modernization of 2022 – Looking forward for it!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endParaRPr lang="en-US" altLang="en-US" sz="1800" dirty="0">
              <a:solidFill>
                <a:schemeClr val="accent2">
                  <a:lumMod val="50000"/>
                </a:schemeClr>
              </a:solidFill>
            </a:endParaRPr>
          </a:p>
          <a:p>
            <a:pPr algn="l"/>
            <a:endParaRPr lang="en-US" altLang="en-US" sz="1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4F5B4A-4BED-4A01-A0F8-4A99D7026DB9}"/>
              </a:ext>
            </a:extLst>
          </p:cNvPr>
          <p:cNvSpPr txBox="1">
            <a:spLocks/>
          </p:cNvSpPr>
          <p:nvPr/>
        </p:nvSpPr>
        <p:spPr>
          <a:xfrm>
            <a:off x="462455" y="199169"/>
            <a:ext cx="10878207" cy="124758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Useful NOS Services</a:t>
            </a:r>
            <a:endParaRPr lang="en-US" altLang="en-US" sz="1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16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4F5B4A-4BED-4A01-A0F8-4A99D7026DB9}"/>
              </a:ext>
            </a:extLst>
          </p:cNvPr>
          <p:cNvSpPr txBox="1">
            <a:spLocks/>
          </p:cNvSpPr>
          <p:nvPr/>
        </p:nvSpPr>
        <p:spPr>
          <a:xfrm>
            <a:off x="557048" y="2490425"/>
            <a:ext cx="10878207" cy="124758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>
                <a:solidFill>
                  <a:schemeClr val="accent2">
                    <a:lumMod val="50000"/>
                  </a:schemeClr>
                </a:solidFill>
              </a:rPr>
              <a:t>NOS Service Acknowledgment and Suggestions</a:t>
            </a:r>
          </a:p>
          <a:p>
            <a:pPr algn="l"/>
            <a:endParaRPr lang="en-US" altLang="en-US" sz="1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5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4048C7-1266-4DB4-8FB0-BAF8E90AEC94}"/>
              </a:ext>
            </a:extLst>
          </p:cNvPr>
          <p:cNvSpPr txBox="1">
            <a:spLocks/>
          </p:cNvSpPr>
          <p:nvPr/>
        </p:nvSpPr>
        <p:spPr>
          <a:xfrm>
            <a:off x="737300" y="620483"/>
            <a:ext cx="10717399" cy="601754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Great program 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heavily used by geospatial industry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More funding 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to support more frequent updates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Extend coverage 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shoreward (500 meters?) to account for changing shoreline, eliminate existing coverage gaps, and convert airborne and vessel lidar shoreline coverage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Incorporate river gradient datums 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such as Mississippi Low Water Reference Plane and Columbia River Datum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Geospatial community </a:t>
            </a: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concern over new National Tidal Datum Epoch 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(NTDE) impact on </a:t>
            </a:r>
            <a:r>
              <a:rPr lang="en-US" altLang="en-US" sz="2200" dirty="0" err="1">
                <a:solidFill>
                  <a:schemeClr val="accent2">
                    <a:lumMod val="50000"/>
                  </a:schemeClr>
                </a:solidFill>
              </a:rPr>
              <a:t>VDatum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; adequate funding for simultaneous update of all models on rollout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Geospatial community </a:t>
            </a: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concern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 about whether NOAA will update the NTDE and </a:t>
            </a:r>
            <a:r>
              <a:rPr lang="en-US" altLang="en-US" sz="2200" dirty="0" err="1">
                <a:solidFill>
                  <a:schemeClr val="accent2">
                    <a:lumMod val="50000"/>
                  </a:schemeClr>
                </a:solidFill>
              </a:rPr>
              <a:t>VDatum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 simultaneously with 2022 NSRS rollout</a:t>
            </a:r>
            <a:endParaRPr lang="en-US" altLang="en-US" sz="1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82A3E-68CC-4781-9B09-C73B08A67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468" y="192522"/>
            <a:ext cx="6465287" cy="5868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VDatum</a:t>
            </a:r>
            <a:endParaRPr lang="en-US" sz="8000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707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4048C7-1266-4DB4-8FB0-BAF8E90AEC94}"/>
              </a:ext>
            </a:extLst>
          </p:cNvPr>
          <p:cNvSpPr txBox="1">
            <a:spLocks/>
          </p:cNvSpPr>
          <p:nvPr/>
        </p:nvSpPr>
        <p:spPr>
          <a:xfrm>
            <a:off x="737300" y="945930"/>
            <a:ext cx="10717399" cy="551267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100" b="1" dirty="0">
                <a:solidFill>
                  <a:schemeClr val="accent2">
                    <a:lumMod val="50000"/>
                  </a:schemeClr>
                </a:solidFill>
              </a:rPr>
              <a:t>Extend coverage </a:t>
            </a:r>
            <a:r>
              <a:rPr lang="en-US" altLang="en-US" sz="2100" dirty="0">
                <a:solidFill>
                  <a:schemeClr val="accent2">
                    <a:lumMod val="50000"/>
                  </a:schemeClr>
                </a:solidFill>
              </a:rPr>
              <a:t>to Alaska, especially major ports and coastal communities</a:t>
            </a:r>
          </a:p>
          <a:p>
            <a:pPr algn="l"/>
            <a:endParaRPr lang="en-US" alt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100" dirty="0">
                <a:solidFill>
                  <a:schemeClr val="accent2">
                    <a:lumMod val="50000"/>
                  </a:schemeClr>
                </a:solidFill>
              </a:rPr>
              <a:t>Current NTDE is 1983 to 2001; will be updated to new 19-year period soon.  Some tidal datums reference modified five-year epoch   </a:t>
            </a:r>
          </a:p>
          <a:p>
            <a:pPr algn="l"/>
            <a:endParaRPr lang="en-US" alt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100" b="1" dirty="0">
                <a:solidFill>
                  <a:schemeClr val="accent2">
                    <a:lumMod val="50000"/>
                  </a:schemeClr>
                </a:solidFill>
              </a:rPr>
              <a:t>Perform </a:t>
            </a:r>
            <a:r>
              <a:rPr lang="en-US" altLang="en-US" sz="2100" dirty="0">
                <a:solidFill>
                  <a:schemeClr val="accent2">
                    <a:lumMod val="50000"/>
                  </a:schemeClr>
                </a:solidFill>
              </a:rPr>
              <a:t>more robust GNSS ties at temporary tide stations. Current SOW is a single four-hour observation of a single tidal benchmark; two simultaneous observations of two marks would improve ties between tidal datums and global reference frame</a:t>
            </a:r>
          </a:p>
          <a:p>
            <a:pPr algn="l"/>
            <a:endParaRPr lang="en-US" alt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n-US" altLang="en-US" sz="2100" dirty="0">
                <a:solidFill>
                  <a:schemeClr val="accent2">
                    <a:lumMod val="50000"/>
                  </a:schemeClr>
                </a:solidFill>
              </a:rPr>
              <a:t>Tidal datum and ellipsoid height information for many tidal benchmarks used in development of </a:t>
            </a:r>
            <a:r>
              <a:rPr lang="en-US" altLang="en-US" sz="2100" dirty="0" err="1">
                <a:solidFill>
                  <a:schemeClr val="accent2">
                    <a:lumMod val="50000"/>
                  </a:schemeClr>
                </a:solidFill>
              </a:rPr>
              <a:t>VDatum</a:t>
            </a:r>
            <a:r>
              <a:rPr lang="en-US" altLang="en-US" sz="2100" dirty="0">
                <a:solidFill>
                  <a:schemeClr val="accent2">
                    <a:lumMod val="50000"/>
                  </a:schemeClr>
                </a:solidFill>
              </a:rPr>
              <a:t> grids </a:t>
            </a:r>
            <a:r>
              <a:rPr lang="en-US" altLang="en-US" sz="2100" b="1" dirty="0">
                <a:solidFill>
                  <a:schemeClr val="accent2">
                    <a:lumMod val="50000"/>
                  </a:schemeClr>
                </a:solidFill>
              </a:rPr>
              <a:t>reference different epochs</a:t>
            </a:r>
            <a:r>
              <a:rPr lang="en-US" altLang="en-US" sz="2100" dirty="0">
                <a:solidFill>
                  <a:schemeClr val="accent2">
                    <a:lumMod val="50000"/>
                  </a:schemeClr>
                </a:solidFill>
              </a:rPr>
              <a:t>. The reference epoch for the current NSRS is 2011 and the center of the current NTDE is 1992. Combining tidal datum and ellipsoid heights referencing different epochs </a:t>
            </a:r>
            <a:r>
              <a:rPr lang="en-US" altLang="en-US" sz="2100" b="1" dirty="0">
                <a:solidFill>
                  <a:schemeClr val="accent2">
                    <a:lumMod val="50000"/>
                  </a:schemeClr>
                </a:solidFill>
              </a:rPr>
              <a:t>introduces errors</a:t>
            </a:r>
            <a:r>
              <a:rPr lang="en-US" altLang="en-US" sz="2100" dirty="0">
                <a:solidFill>
                  <a:schemeClr val="accent2">
                    <a:lumMod val="50000"/>
                  </a:schemeClr>
                </a:solidFill>
              </a:rPr>
              <a:t>, especially in regions with significant vertical land motion.</a:t>
            </a:r>
          </a:p>
          <a:p>
            <a:pPr algn="l"/>
            <a:endParaRPr lang="en-US" altLang="en-US" sz="1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82A3E-68CC-4781-9B09-C73B08A67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621" y="252247"/>
            <a:ext cx="6465287" cy="6936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VDatum</a:t>
            </a:r>
            <a:endParaRPr lang="en-US" sz="9600" i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7288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4048C7-1266-4DB4-8FB0-BAF8E90AEC94}"/>
              </a:ext>
            </a:extLst>
          </p:cNvPr>
          <p:cNvSpPr txBox="1">
            <a:spLocks/>
          </p:cNvSpPr>
          <p:nvPr/>
        </p:nvSpPr>
        <p:spPr>
          <a:xfrm>
            <a:off x="934720" y="1508420"/>
            <a:ext cx="10322560" cy="479376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Great program by National Geodetic Survey 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and heavily used by geospatial industry</a:t>
            </a:r>
          </a:p>
          <a:p>
            <a:pPr algn="l"/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Enhance funding to support and expand</a:t>
            </a:r>
          </a:p>
          <a:p>
            <a:pPr algn="l"/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Consider </a:t>
            </a: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adding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 CORS stations collocated with CO-OPS** tide stations where practical </a:t>
            </a:r>
          </a:p>
          <a:p>
            <a:pPr algn="l"/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Extend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 CORS network to offshore platforms, islands, etc., to support ellipsoid reference surveying</a:t>
            </a:r>
          </a:p>
          <a:p>
            <a:pPr algn="l"/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For new installations, </a:t>
            </a:r>
            <a:r>
              <a:rPr lang="en-US" altLang="en-US" sz="2200" b="1" dirty="0">
                <a:solidFill>
                  <a:schemeClr val="accent2">
                    <a:lumMod val="50000"/>
                  </a:schemeClr>
                </a:solidFill>
              </a:rPr>
              <a:t>select coastal sites </a:t>
            </a:r>
            <a:r>
              <a:rPr lang="en-US" altLang="en-US" sz="2200" dirty="0">
                <a:solidFill>
                  <a:schemeClr val="accent2">
                    <a:lumMod val="50000"/>
                  </a:schemeClr>
                </a:solidFill>
              </a:rPr>
              <a:t>suitable for both positioning and measuring water levels via GNSS reflectometry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en-US" altLang="en-US" sz="2200" dirty="0">
              <a:solidFill>
                <a:schemeClr val="accent2">
                  <a:lumMod val="50000"/>
                </a:schemeClr>
              </a:solidFill>
            </a:endParaRPr>
          </a:p>
          <a:p>
            <a:pPr algn="l"/>
            <a:r>
              <a:rPr lang="en-US" altLang="en-US" sz="1600" dirty="0">
                <a:solidFill>
                  <a:schemeClr val="accent2">
                    <a:lumMod val="50000"/>
                  </a:schemeClr>
                </a:solidFill>
              </a:rPr>
              <a:t>** Center for Operational Oceanographic Products and Services (CO-OPS)</a:t>
            </a:r>
          </a:p>
          <a:p>
            <a:pPr algn="l"/>
            <a:endParaRPr lang="en-US" altLang="en-US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70A58-5864-4709-99E2-48D94BC41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049" y="445638"/>
            <a:ext cx="6465287" cy="6936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CORS</a:t>
            </a:r>
            <a:endParaRPr lang="en-US" sz="9600" i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325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4048C7-1266-4DB4-8FB0-BAF8E90AEC94}"/>
              </a:ext>
            </a:extLst>
          </p:cNvPr>
          <p:cNvSpPr txBox="1">
            <a:spLocks/>
          </p:cNvSpPr>
          <p:nvPr/>
        </p:nvSpPr>
        <p:spPr>
          <a:xfrm>
            <a:off x="822960" y="192339"/>
            <a:ext cx="10322560" cy="4715992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This presentation </a:t>
            </a:r>
            <a:r>
              <a:rPr lang="en-US" altLang="en-US" sz="3200" u="sng" dirty="0">
                <a:solidFill>
                  <a:schemeClr val="accent2">
                    <a:lumMod val="50000"/>
                  </a:schemeClr>
                </a:solidFill>
              </a:rPr>
              <a:t>unofficially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 reflects the opinions of: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Geospatial data providers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ASPRS members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MAPPS members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arenR"/>
            </a:pP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</a:rPr>
              <a:t>Penn State and University of Maryland faculty</a:t>
            </a:r>
          </a:p>
          <a:p>
            <a:pPr algn="l"/>
            <a:endParaRPr lang="en-US" altLang="en-US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1F8D8E-4EC4-4583-B1A3-B657A5FF4D93}"/>
              </a:ext>
            </a:extLst>
          </p:cNvPr>
          <p:cNvSpPr txBox="1">
            <a:spLocks/>
          </p:cNvSpPr>
          <p:nvPr/>
        </p:nvSpPr>
        <p:spPr>
          <a:xfrm>
            <a:off x="589279" y="4865386"/>
            <a:ext cx="11192817" cy="180027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Special thanks to the industry partners and collogues who helped me prepare this presentation: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Jon </a:t>
            </a:r>
            <a:r>
              <a:rPr lang="en-US" altLang="en-US" sz="2000" dirty="0" err="1">
                <a:solidFill>
                  <a:schemeClr val="accent2">
                    <a:lumMod val="50000"/>
                  </a:schemeClr>
                </a:solidFill>
              </a:rPr>
              <a:t>Dasler</a:t>
            </a: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 and Jason Creech, David Evans and Associates, Inc.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Nathan Wardwell, JOA Surveys, LLC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David </a:t>
            </a:r>
            <a:r>
              <a:rPr lang="en-US" altLang="en-US" sz="2000" dirty="0" err="1">
                <a:solidFill>
                  <a:schemeClr val="accent2">
                    <a:lumMod val="50000"/>
                  </a:schemeClr>
                </a:solidFill>
              </a:rPr>
              <a:t>Kuxhausen</a:t>
            </a:r>
            <a:r>
              <a:rPr lang="en-US" altLang="en-US" sz="2000" dirty="0">
                <a:solidFill>
                  <a:schemeClr val="accent2">
                    <a:lumMod val="50000"/>
                  </a:schemeClr>
                </a:solidFill>
              </a:rPr>
              <a:t>, Woolpert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altLang="en-US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79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4048C7-1266-4DB4-8FB0-BAF8E90AEC94}"/>
              </a:ext>
            </a:extLst>
          </p:cNvPr>
          <p:cNvSpPr txBox="1">
            <a:spLocks/>
          </p:cNvSpPr>
          <p:nvPr/>
        </p:nvSpPr>
        <p:spPr>
          <a:xfrm>
            <a:off x="388883" y="965900"/>
            <a:ext cx="11140965" cy="548745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Kudos to Office of Coast Survey Visionary Program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for improving safety of maritime commerce in key harbors (Long Beach, Lower Mississippi River, New York)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Kudos to CO-OPS for ports support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of dynamic under-keel clearance. Need to expand, obtain federal funding and foster industry partners similar to CORS </a:t>
            </a:r>
          </a:p>
          <a:p>
            <a:pPr lvl="0" algn="l"/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Visionary use of mobile mapping systems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(vessel lidar and imagery) for harbor asset management and charting (bridge and overhead wire clearance, precision positioning of features, etc.)</a:t>
            </a:r>
          </a:p>
          <a:p>
            <a:pPr lvl="0" algn="l"/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Obtain funding to expand precision navigation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products to all deep-draft ports to support increasing demands of maritime commerce on ports, harbors and approaches</a:t>
            </a:r>
          </a:p>
          <a:p>
            <a:pPr algn="l"/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altLang="en-US" sz="2100" b="1" dirty="0">
                <a:solidFill>
                  <a:schemeClr val="accent2">
                    <a:lumMod val="50000"/>
                  </a:schemeClr>
                </a:solidFill>
              </a:rPr>
              <a:t>Improve water level forecasts </a:t>
            </a:r>
            <a:r>
              <a:rPr lang="en-US" altLang="en-US" sz="2100" dirty="0">
                <a:solidFill>
                  <a:schemeClr val="accent2">
                    <a:lumMod val="50000"/>
                  </a:schemeClr>
                </a:solidFill>
              </a:rPr>
              <a:t>and near-shore bathy around arctic communities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70A58-5864-4709-99E2-48D94BC41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17" y="282728"/>
            <a:ext cx="11004331" cy="6936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Precision Navigation</a:t>
            </a:r>
            <a:endParaRPr lang="en-US" sz="9600" i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62670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4048C7-1266-4DB4-8FB0-BAF8E90AEC94}"/>
              </a:ext>
            </a:extLst>
          </p:cNvPr>
          <p:cNvSpPr txBox="1">
            <a:spLocks/>
          </p:cNvSpPr>
          <p:nvPr/>
        </p:nvSpPr>
        <p:spPr>
          <a:xfrm>
            <a:off x="525516" y="1049983"/>
            <a:ext cx="11140965" cy="540861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Great program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by NOAA Center for Operational Oceanographic Products and Services (CO-OPS) and widely used by geospatial industry</a:t>
            </a:r>
          </a:p>
          <a:p>
            <a:pPr lvl="0" algn="l"/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Enhance funding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to support and expand</a:t>
            </a:r>
          </a:p>
          <a:p>
            <a:pPr lvl="0" algn="l"/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Publish 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relationship of NAVD88 on tidal datums page for all published stations</a:t>
            </a:r>
          </a:p>
          <a:p>
            <a:pPr lvl="0" algn="l"/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Extend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 offshore observations (buoys, platforms, bottom mount gauges, etc.)</a:t>
            </a:r>
          </a:p>
          <a:p>
            <a:pPr lvl="0" algn="l"/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Consider 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expanding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 network through GNSS reflectometry, especially in challenging coastal environments such as Alaska</a:t>
            </a:r>
          </a:p>
          <a:p>
            <a:pPr lvl="0" algn="l"/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mprove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 GNSS ties at NWLON stations by leveling ties between NWLON stations and nearby CORS, and through more robust GNSS observations</a:t>
            </a:r>
          </a:p>
          <a:p>
            <a:pPr lvl="0" algn="l"/>
            <a:endParaRPr lang="en-US" sz="2100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Consider using 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modified</a:t>
            </a:r>
            <a:r>
              <a:rPr lang="en-US" sz="2100" dirty="0">
                <a:solidFill>
                  <a:schemeClr val="accent2">
                    <a:lumMod val="50000"/>
                  </a:schemeClr>
                </a:solidFill>
              </a:rPr>
              <a:t> five-year epoch for all tide stations to provide more consistency between tidal datums and ensure currency of tidal datums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70A58-5864-4709-99E2-48D94BC41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834" y="178151"/>
            <a:ext cx="11004331" cy="6936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National Water Level Observation Network</a:t>
            </a:r>
            <a:endParaRPr lang="en-US" sz="7200" i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3742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479678" y="204282"/>
            <a:ext cx="7192963" cy="59808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400" kern="120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tx1">
                    <a:lumMod val="75000"/>
                  </a:schemeClr>
                </a:solidFill>
              </a:rPr>
              <a:t>Thank you!</a:t>
            </a:r>
          </a:p>
          <a:p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Qassim Abdullah</a:t>
            </a:r>
          </a:p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hlinkClick r:id="rId2"/>
              </a:rPr>
              <a:t>qassim.abdullah@woolpert.com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hlinkClick r:id="rId3"/>
              </a:rPr>
              <a:t>Mapping_matters@asprs.org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Shape 103">
            <a:extLst>
              <a:ext uri="{FF2B5EF4-FFF2-40B4-BE49-F238E27FC236}">
                <a16:creationId xmlns:a16="http://schemas.microsoft.com/office/drawing/2014/main" id="{76367684-2E65-45E4-8E6A-9BEC1E75E9B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206" y="5972029"/>
            <a:ext cx="720004" cy="670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238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EE6977F2-38F6-4C22-9FCB-DD9FDE29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12399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B4048C7-1266-4DB4-8FB0-BAF8E90AEC94}"/>
              </a:ext>
            </a:extLst>
          </p:cNvPr>
          <p:cNvSpPr txBox="1">
            <a:spLocks/>
          </p:cNvSpPr>
          <p:nvPr/>
        </p:nvSpPr>
        <p:spPr>
          <a:xfrm>
            <a:off x="782320" y="1312596"/>
            <a:ext cx="10779760" cy="356420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solidFill>
                  <a:schemeClr val="accent2">
                    <a:lumMod val="50000"/>
                  </a:schemeClr>
                </a:solidFill>
              </a:rPr>
              <a:t>Our geospatial industry reached new heights in data acquisition capabilities</a:t>
            </a:r>
          </a:p>
        </p:txBody>
      </p:sp>
    </p:spTree>
    <p:extLst>
      <p:ext uri="{BB962C8B-B14F-4D97-AF65-F5344CB8AC3E}">
        <p14:creationId xmlns:p14="http://schemas.microsoft.com/office/powerpoint/2010/main" val="1224831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Publications\Digital_Camera\comparing_ADS40-DMC-Ultracam\Digital-Camera-comparison-ADS-DMC-UltraCAM\ADS100\ADS100_TX-details2-colors.jpg">
            <a:extLst>
              <a:ext uri="{FF2B5EF4-FFF2-40B4-BE49-F238E27FC236}">
                <a16:creationId xmlns:a16="http://schemas.microsoft.com/office/drawing/2014/main" id="{811BFDE6-231B-451F-856B-029196C07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7745" b="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43713-1D24-4B7D-8A78-970DE9C04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076" r="-2" b="30882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C:\Publications\Digital_Camera\comparing_ADS40-DMC-Ultracam\Digital-Camera-comparison-ADS-DMC-UltraCAM\DMC II250\Thursday\DMC250TH-2.jpg">
            <a:extLst>
              <a:ext uri="{FF2B5EF4-FFF2-40B4-BE49-F238E27FC236}">
                <a16:creationId xmlns:a16="http://schemas.microsoft.com/office/drawing/2014/main" id="{9E4B392D-1671-41AC-8707-9FED4CA0A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r="28755"/>
          <a:stretch/>
        </p:blipFill>
        <p:spPr bwMode="auto"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11A4DB-9D7E-43DD-9176-7F0AFBD9B5ED}"/>
              </a:ext>
            </a:extLst>
          </p:cNvPr>
          <p:cNvSpPr txBox="1">
            <a:spLocks/>
          </p:cNvSpPr>
          <p:nvPr/>
        </p:nvSpPr>
        <p:spPr>
          <a:xfrm>
            <a:off x="-289870" y="157955"/>
            <a:ext cx="725963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whether... </a:t>
            </a:r>
            <a:r>
              <a:rPr lang="en-US" sz="4400" dirty="0">
                <a:solidFill>
                  <a:schemeClr val="bg1"/>
                </a:solidFill>
              </a:rPr>
              <a:t>Digital Imaging</a:t>
            </a:r>
          </a:p>
        </p:txBody>
      </p:sp>
    </p:spTree>
    <p:extLst>
      <p:ext uri="{BB962C8B-B14F-4D97-AF65-F5344CB8AC3E}">
        <p14:creationId xmlns:p14="http://schemas.microsoft.com/office/powerpoint/2010/main" val="2543699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4060B-8173-4158-AE75-744E40C8C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4269365"/>
            <a:ext cx="5486401" cy="12924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dirty="0"/>
              <a:t>or</a:t>
            </a:r>
            <a:r>
              <a:rPr lang="en-US" sz="4800" dirty="0"/>
              <a:t>…</a:t>
            </a:r>
            <a:br>
              <a:rPr lang="en-US" sz="4800" dirty="0"/>
            </a:br>
            <a:r>
              <a:rPr lang="en-US" sz="5300" dirty="0"/>
              <a:t>Bathymetric Lidar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kern="1200" dirty="0">
              <a:latin typeface="+mj-lt"/>
              <a:cs typeface="+mj-cs"/>
            </a:endParaRPr>
          </a:p>
        </p:txBody>
      </p:sp>
      <p:pic>
        <p:nvPicPr>
          <p:cNvPr id="9" name="Picture 8" descr="A picture containing ground&#10;&#10;Description generated with high confidence">
            <a:extLst>
              <a:ext uri="{FF2B5EF4-FFF2-40B4-BE49-F238E27FC236}">
                <a16:creationId xmlns:a16="http://schemas.microsoft.com/office/drawing/2014/main" id="{61483639-42C5-406D-95BB-9D78E7FDC5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r="16733" b="30167"/>
          <a:stretch/>
        </p:blipFill>
        <p:spPr>
          <a:xfrm>
            <a:off x="20" y="1"/>
            <a:ext cx="4848284" cy="3044282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03220BF-1F53-49AD-9DD1-FD86A16C4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1" t="20644" r="27688" b="4447"/>
          <a:stretch/>
        </p:blipFill>
        <p:spPr>
          <a:xfrm>
            <a:off x="4972050" y="1"/>
            <a:ext cx="7216902" cy="3265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C133-61EE-407D-B590-CAFC980EE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0" b="31206"/>
          <a:stretch/>
        </p:blipFill>
        <p:spPr>
          <a:xfrm>
            <a:off x="1" y="3384849"/>
            <a:ext cx="5791200" cy="34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48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64932" y="3661781"/>
            <a:ext cx="6465287" cy="15160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or… </a:t>
            </a:r>
          </a:p>
          <a:p>
            <a:pPr defTabSz="91440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Aerial Lidar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r="4803" b="-3"/>
          <a:stretch/>
        </p:blipFill>
        <p:spPr>
          <a:xfrm>
            <a:off x="317635" y="321733"/>
            <a:ext cx="4160452" cy="2212975"/>
          </a:xfrm>
          <a:prstGeom prst="rect">
            <a:avLst/>
          </a:prstGeom>
        </p:spPr>
      </p:pic>
      <p:pic>
        <p:nvPicPr>
          <p:cNvPr id="6" name="Picture 2" descr="H:\NC_photonCounting_sample\Latest_FullDensity\ScreenShots\stadium2.jpg">
            <a:extLst>
              <a:ext uri="{FF2B5EF4-FFF2-40B4-BE49-F238E27FC236}">
                <a16:creationId xmlns:a16="http://schemas.microsoft.com/office/drawing/2014/main" id="{99C4556C-7137-49C5-B975-4DB98EB0C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2" r="24460" b="3"/>
          <a:stretch/>
        </p:blipFill>
        <p:spPr bwMode="auto">
          <a:xfrm>
            <a:off x="317635" y="2695575"/>
            <a:ext cx="4160452" cy="384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NC_photonCounting_sample\Latest_FullDensity\Not_Full_Density\powerlines1.jpg">
            <a:extLst>
              <a:ext uri="{FF2B5EF4-FFF2-40B4-BE49-F238E27FC236}">
                <a16:creationId xmlns:a16="http://schemas.microsoft.com/office/drawing/2014/main" id="{C5115461-84A1-4D28-88A5-1E7E9F096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640"/>
          <a:stretch/>
        </p:blipFill>
        <p:spPr bwMode="auto">
          <a:xfrm>
            <a:off x="4654296" y="321733"/>
            <a:ext cx="7223379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6E0B73-45B0-490D-B654-B222E8E5C292}"/>
              </a:ext>
            </a:extLst>
          </p:cNvPr>
          <p:cNvSpPr txBox="1"/>
          <p:nvPr/>
        </p:nvSpPr>
        <p:spPr>
          <a:xfrm>
            <a:off x="4949750" y="5561704"/>
            <a:ext cx="6895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We can collect lidar from 26,000 ft. AGL with 10-cm accuracy</a:t>
            </a:r>
          </a:p>
        </p:txBody>
      </p:sp>
    </p:spTree>
    <p:extLst>
      <p:ext uri="{BB962C8B-B14F-4D97-AF65-F5344CB8AC3E}">
        <p14:creationId xmlns:p14="http://schemas.microsoft.com/office/powerpoint/2010/main" val="55040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8D62DD-0A0E-46AB-BAEF-AEBD24ABFC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or…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Mobile Lidar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D548C-92EF-45EB-93E2-4410E2A13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60" r="35437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D482D-840C-4008-8E2D-817643F9DE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r="2" b="2065"/>
          <a:stretch/>
        </p:blipFill>
        <p:spPr>
          <a:xfrm rot="5400000">
            <a:off x="2434976" y="626285"/>
            <a:ext cx="4261104" cy="3008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4060B9-EFCF-41B7-9BB4-1D43A6ABC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7" r="1" b="9380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6A000FD-C33B-4A74-9617-EE59DC0F21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9" r="27116" b="-1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649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341F23-3915-4979-A1FB-D3042F3F6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376" y="714376"/>
            <a:ext cx="4314699" cy="32082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400" dirty="0">
                <a:latin typeface="+mj-lt"/>
                <a:cs typeface="+mj-cs"/>
              </a:rPr>
              <a:t>or… </a:t>
            </a:r>
            <a:r>
              <a:rPr lang="en-US" sz="6600" dirty="0">
                <a:latin typeface="+mj-lt"/>
                <a:cs typeface="+mj-cs"/>
              </a:rPr>
              <a:t>Stationary Lidar</a:t>
            </a:r>
          </a:p>
        </p:txBody>
      </p:sp>
      <p:pic>
        <p:nvPicPr>
          <p:cNvPr id="6" name="Picture Placeholder 6" descr="A picture containing grass, building, fence&#10;&#10;Description generated with very high confidence">
            <a:extLst>
              <a:ext uri="{FF2B5EF4-FFF2-40B4-BE49-F238E27FC236}">
                <a16:creationId xmlns:a16="http://schemas.microsoft.com/office/drawing/2014/main" id="{3D7476A8-2FDC-4C49-8821-0E7FA3138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69" r="12561"/>
          <a:stretch/>
        </p:blipFill>
        <p:spPr>
          <a:xfrm>
            <a:off x="1" y="10"/>
            <a:ext cx="3696822" cy="3355932"/>
          </a:xfrm>
          <a:prstGeom prst="rect">
            <a:avLst/>
          </a:prstGeom>
        </p:spPr>
      </p:pic>
      <p:pic>
        <p:nvPicPr>
          <p:cNvPr id="5" name="Picture 4" descr="A picture containing grass, outdoor, sky&#10;&#10;Description generated with very high confidence">
            <a:extLst>
              <a:ext uri="{FF2B5EF4-FFF2-40B4-BE49-F238E27FC236}">
                <a16:creationId xmlns:a16="http://schemas.microsoft.com/office/drawing/2014/main" id="{4CE65B40-B26D-40A4-B005-D963467B1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761" r="-5" b="-5"/>
          <a:stretch/>
        </p:blipFill>
        <p:spPr>
          <a:xfrm>
            <a:off x="3857689" y="10"/>
            <a:ext cx="3696821" cy="3355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3535A-5F50-4516-ABEC-BF569124A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3814"/>
          <a:stretch/>
        </p:blipFill>
        <p:spPr>
          <a:xfrm>
            <a:off x="20" y="3497344"/>
            <a:ext cx="7554490" cy="336065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86583F-F1A7-4F7F-AEED-C1E1510483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78378" y="4003046"/>
            <a:ext cx="3383280" cy="0"/>
          </a:xfrm>
          <a:prstGeom prst="line">
            <a:avLst/>
          </a:prstGeom>
          <a:ln w="19050">
            <a:solidFill>
              <a:srgbClr val="D2A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06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nitor, screen, electronics, game&#10;&#10;Description generated with very high confidence">
            <a:extLst>
              <a:ext uri="{FF2B5EF4-FFF2-40B4-BE49-F238E27FC236}">
                <a16:creationId xmlns:a16="http://schemas.microsoft.com/office/drawing/2014/main" id="{03646703-5CA2-4B1F-905C-A50F90D5B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/>
          </a:blip>
          <a:srcRect l="3102" r="1758" b="-1"/>
          <a:stretch/>
        </p:blipFill>
        <p:spPr>
          <a:xfrm>
            <a:off x="-6" y="-3"/>
            <a:ext cx="12192000" cy="685595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6341F23-3915-4979-A1FB-D3042F3F6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0078" y="4522156"/>
            <a:ext cx="6555631" cy="1363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or... 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Carry-on </a:t>
            </a:r>
            <a:r>
              <a:rPr lang="en-US" sz="6600" dirty="0">
                <a:latin typeface="+mj-lt"/>
                <a:cs typeface="+mj-cs"/>
              </a:rPr>
              <a:t>L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idar</a:t>
            </a:r>
          </a:p>
        </p:txBody>
      </p:sp>
      <p:sp>
        <p:nvSpPr>
          <p:cNvPr id="43" name="Freeform: Shape 37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erson sitting on a motorcycle&#10;&#10;Description generated with high confidence">
            <a:extLst>
              <a:ext uri="{FF2B5EF4-FFF2-40B4-BE49-F238E27FC236}">
                <a16:creationId xmlns:a16="http://schemas.microsoft.com/office/drawing/2014/main" id="{77CDDFCC-802F-4868-9F86-35E588399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28" r="-2" b="9231"/>
          <a:stretch/>
        </p:blipFill>
        <p:spPr>
          <a:xfrm>
            <a:off x="-1" y="413156"/>
            <a:ext cx="393344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44" name="Freeform: Shape 39">
            <a:extLst>
              <a:ext uri="{FF2B5EF4-FFF2-40B4-BE49-F238E27FC236}">
                <a16:creationId xmlns:a16="http://schemas.microsoft.com/office/drawing/2014/main" id="{1D5848C7-DDF4-4EF2-A5C7-F5140BF5AF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013FCE1-7459-465C-B086-07FDA6F01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4056" b="-4"/>
          <a:stretch/>
        </p:blipFill>
        <p:spPr bwMode="auto">
          <a:xfrm>
            <a:off x="4518135" y="10"/>
            <a:ext cx="3236976" cy="299514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A person walking down a dirt road&#10;&#10;Description generated with very high confidence">
            <a:extLst>
              <a:ext uri="{FF2B5EF4-FFF2-40B4-BE49-F238E27FC236}">
                <a16:creationId xmlns:a16="http://schemas.microsoft.com/office/drawing/2014/main" id="{60C5A265-864F-4B4C-B1D0-70F72190F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028" b="3"/>
          <a:stretch/>
        </p:blipFill>
        <p:spPr bwMode="auto">
          <a:xfrm>
            <a:off x="8967592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789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Woolpert Color scheme">
      <a:dk1>
        <a:srgbClr val="248DC1"/>
      </a:dk1>
      <a:lt1>
        <a:sysClr val="window" lastClr="FFFFFF"/>
      </a:lt1>
      <a:dk2>
        <a:srgbClr val="000000"/>
      </a:dk2>
      <a:lt2>
        <a:srgbClr val="898B8E"/>
      </a:lt2>
      <a:accent1>
        <a:srgbClr val="5FB4E5"/>
      </a:accent1>
      <a:accent2>
        <a:srgbClr val="006098"/>
      </a:accent2>
      <a:accent3>
        <a:srgbClr val="81BC00"/>
      </a:accent3>
      <a:accent4>
        <a:srgbClr val="C3E86C"/>
      </a:accent4>
      <a:accent5>
        <a:srgbClr val="648C1C"/>
      </a:accent5>
      <a:accent6>
        <a:srgbClr val="BCBCBC"/>
      </a:accent6>
      <a:hlink>
        <a:srgbClr val="248DC1"/>
      </a:hlink>
      <a:folHlink>
        <a:srgbClr val="63656A"/>
      </a:folHlink>
    </a:clrScheme>
    <a:fontScheme name="Custom 3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Template_4x3_Blue_V2" id="{94C45B8F-AEFD-4EC7-8748-6E9583B26646}" vid="{73348CC0-8B75-4BA9-BD6B-20437A6417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Powerpoint_Template_4x3_Blue_V3</Template>
  <TotalTime>26864</TotalTime>
  <Words>853</Words>
  <Application>Microsoft Office PowerPoint</Application>
  <PresentationFormat>Widescreen</PresentationFormat>
  <Paragraphs>116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Century Gothic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or… Bathymetric Lidar </vt:lpstr>
      <vt:lpstr>PowerPoint Presentation</vt:lpstr>
      <vt:lpstr>or… Mobile Lidar</vt:lpstr>
      <vt:lpstr>or… Stationary Lidar</vt:lpstr>
      <vt:lpstr>or... Carry-on Lidar</vt:lpstr>
      <vt:lpstr>or...  UAV-based Lidar</vt:lpstr>
      <vt:lpstr>PowerPoint Presentation</vt:lpstr>
      <vt:lpstr>PowerPoint Presentation</vt:lpstr>
      <vt:lpstr>Lidar gives us everything we need for engineering design.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David Barglow</cp:lastModifiedBy>
  <cp:revision>485</cp:revision>
  <cp:lastPrinted>2019-02-09T20:35:05Z</cp:lastPrinted>
  <dcterms:created xsi:type="dcterms:W3CDTF">2016-10-19T16:06:09Z</dcterms:created>
  <dcterms:modified xsi:type="dcterms:W3CDTF">2019-03-01T18:56:49Z</dcterms:modified>
</cp:coreProperties>
</file>