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9"/>
  </p:notesMasterIdLst>
  <p:sldIdLst>
    <p:sldId id="256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108" y="432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186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80167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l="2934" t="40921" r="1822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>
            <a:off x="0" y="6113971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821412" y="6257717"/>
            <a:ext cx="4203670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Panel</a:t>
            </a:r>
            <a:endParaRPr sz="1800" b="0" i="0" u="none" strike="noStrike" cap="none" baseline="30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15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2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5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3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88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0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7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07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9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6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28650" y="1109881"/>
            <a:ext cx="3886200" cy="50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29150" y="1109881"/>
            <a:ext cx="3886200" cy="50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l="2934" t="40921" r="1822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/>
          <p:nvPr/>
        </p:nvSpPr>
        <p:spPr>
          <a:xfrm>
            <a:off x="821412" y="6257717"/>
            <a:ext cx="4203670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Panel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83C70-DEF4-4C97-B878-A3F02F1E2103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edmonston@boatus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Hydrographic Services Review Panel FAC 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-127000" y="1172749"/>
            <a:ext cx="86564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54698"/>
                </a:solidFill>
                <a:latin typeface="Calibri"/>
                <a:sym typeface="Calibri"/>
              </a:rPr>
              <a:t>Chris Edmonston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BoatU.S.</a:t>
            </a:r>
            <a:endParaRPr sz="4000" i="1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-545" y="2720836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03670" y="3155701"/>
            <a:ext cx="8667104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Panel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NOAA and Recreational Boaters</a:t>
            </a:r>
            <a:endParaRPr sz="2400" i="1" dirty="0">
              <a:solidFill>
                <a:srgbClr val="008D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March 5, 2019, Washington, DC</a:t>
            </a:r>
            <a:endParaRPr sz="2000" dirty="0">
              <a:solidFill>
                <a:srgbClr val="008D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CEdmonston\Desktop\b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26" y="1957269"/>
            <a:ext cx="454591" cy="5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Edmonston\Desktop\bulogo.png">
            <a:extLst>
              <a:ext uri="{FF2B5EF4-FFF2-40B4-BE49-F238E27FC236}">
                <a16:creationId xmlns:a16="http://schemas.microsoft.com/office/drawing/2014/main" id="{25E3C8F2-0EDB-4DD9-93F1-7610E2E4B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029" y="11581"/>
            <a:ext cx="729397" cy="82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Boat Owner’s Association of the United States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The Largest association of recreational boaters in the country, with over 600,000 dues-paying members.</a:t>
            </a:r>
            <a:endParaRPr sz="20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Over 500 employees in 4 offices across the country, over 300 on-water service providers (</a:t>
            </a:r>
            <a:r>
              <a:rPr lang="en-US" sz="1800" b="0" i="0" u="none" strike="noStrike" cap="none" dirty="0" err="1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TowBoatU.S</a:t>
            </a:r>
            <a:r>
              <a:rPr lang="en-US" sz="18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.) and over 20,000 on-the-road towers.</a:t>
            </a:r>
            <a:endParaRPr dirty="0"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Largest boat-only insurance company in the country.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</a:pPr>
            <a:r>
              <a:rPr lang="en-US" dirty="0"/>
              <a:t>Largest circulating boating magazine in the country.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Largest provider of online and on-water boating education.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We are the boaters’ voice!</a:t>
            </a:r>
          </a:p>
          <a:p>
            <a:pPr marL="685800" lvl="1" indent="-228600">
              <a:spcBef>
                <a:spcPts val="1000"/>
              </a:spcBef>
              <a:buSzPts val="2400"/>
            </a:pPr>
            <a:r>
              <a:rPr lang="en-US" dirty="0"/>
              <a:t>We have provided government affairs and consumer advocacy for over 50 years.</a:t>
            </a:r>
            <a:endParaRPr dirty="0"/>
          </a:p>
          <a:p>
            <a:pPr marL="1143000" lvl="2" indent="-228600">
              <a:buSzPts val="2000"/>
            </a:pPr>
            <a:r>
              <a:rPr lang="en-US" sz="18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Full-time government affairs staff lobbies on state/federal laws that impact boating.</a:t>
            </a:r>
          </a:p>
          <a:p>
            <a:pPr marL="1143000" lvl="2" indent="-228600">
              <a:buSzPts val="2000"/>
            </a:pPr>
            <a:r>
              <a:rPr lang="en-US" dirty="0"/>
              <a:t>Consumer affairs help is available to all boaters, not just members.</a:t>
            </a:r>
            <a:endParaRPr lang="en-US" sz="18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-US" dirty="0"/>
              <a:t>BoatU.S.</a:t>
            </a:r>
            <a:endParaRPr sz="36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41E13B-D378-4634-B00E-307173E9E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315" y="15372"/>
            <a:ext cx="696686" cy="8002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054698"/>
                </a:solidFill>
                <a:sym typeface="Calibri"/>
              </a:rPr>
              <a:t>Recreational boaters depend on NOAA data!</a:t>
            </a:r>
            <a:endParaRPr b="1"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Tides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dirty="0"/>
              <a:t>Charting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dirty="0"/>
              <a:t>Buoy data</a:t>
            </a:r>
            <a:endParaRPr dirty="0"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b="1" dirty="0"/>
              <a:t>BoatU.S. App</a:t>
            </a:r>
          </a:p>
          <a:p>
            <a:pPr marL="685800" lvl="1" indent="-228600">
              <a:spcBef>
                <a:spcPts val="1000"/>
              </a:spcBef>
              <a:buSzPts val="2400"/>
            </a:pPr>
            <a:r>
              <a:rPr lang="en-US" dirty="0"/>
              <a:t>Over 300,000 boaters use this</a:t>
            </a:r>
          </a:p>
          <a:p>
            <a:pPr marL="1143000" lvl="2" indent="-228600">
              <a:spcBef>
                <a:spcPts val="1000"/>
              </a:spcBef>
              <a:buSzPts val="2400"/>
            </a:pPr>
            <a:r>
              <a:rPr lang="en-US" dirty="0"/>
              <a:t>10,000 new users each month</a:t>
            </a:r>
          </a:p>
          <a:p>
            <a:pPr marL="1143000" lvl="2" indent="-228600">
              <a:spcBef>
                <a:spcPts val="1000"/>
              </a:spcBef>
              <a:buSzPts val="2400"/>
            </a:pPr>
            <a:r>
              <a:rPr lang="en-US" dirty="0"/>
              <a:t>Relies heavily on NOAA!</a:t>
            </a:r>
          </a:p>
          <a:p>
            <a:pPr marL="1143000" lvl="2" indent="-228600">
              <a:spcBef>
                <a:spcPts val="1000"/>
              </a:spcBef>
              <a:buSzPts val="2400"/>
            </a:pPr>
            <a:r>
              <a:rPr lang="en-US" dirty="0"/>
              <a:t>Towing dispatch </a:t>
            </a:r>
          </a:p>
          <a:p>
            <a:pPr marL="685800" lvl="1" indent="-228600">
              <a:spcBef>
                <a:spcPts val="1000"/>
              </a:spcBef>
              <a:buSzPts val="2400"/>
            </a:pPr>
            <a:endParaRPr dirty="0"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28210" y="179954"/>
            <a:ext cx="8764714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Usage of NOAA Navigation Services, products &amp; </a:t>
            </a:r>
            <a:r>
              <a:rPr lang="en-US" sz="3200" dirty="0"/>
              <a:t>s</a:t>
            </a: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ervic</a:t>
            </a:r>
            <a:r>
              <a:rPr lang="en-US" sz="3200" dirty="0"/>
              <a:t>es by BoatU.S. </a:t>
            </a:r>
            <a:endParaRPr sz="32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:\Users\CEdmonston\AppData\Local\Microsoft\Windows\Temporary Internet Files\Content.Outlook\NOOQE2NR\Screenshot_20190304-153345_Boat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57" y="852578"/>
            <a:ext cx="2682504" cy="520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F7BF96-D151-4FB4-8B84-E93E71B70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800" y="10612"/>
            <a:ext cx="708561" cy="8138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What products or services do you wish you had?</a:t>
            </a:r>
            <a:endParaRPr dirty="0"/>
          </a:p>
          <a:p>
            <a:pPr marL="1143000" lvl="2" indent="-228600">
              <a:buSzPts val="2000"/>
            </a:pPr>
            <a:r>
              <a:rPr lang="en-US" sz="18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API library for your products.</a:t>
            </a:r>
          </a:p>
          <a:p>
            <a:pPr marL="1143000" lvl="2" indent="-228600">
              <a:buSzPts val="2000"/>
            </a:pPr>
            <a:r>
              <a:rPr lang="en-US" dirty="0"/>
              <a:t>Buoy data as an API rather than a text file.</a:t>
            </a:r>
          </a:p>
          <a:p>
            <a:pPr marL="1143000" lvl="2" indent="-228600">
              <a:buSzPts val="2000"/>
            </a:pPr>
            <a:r>
              <a:rPr lang="en-US" sz="18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Have </a:t>
            </a:r>
            <a:r>
              <a:rPr lang="en-US" sz="1800" b="0" i="0" u="none" strike="noStrike" cap="none" dirty="0" err="1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nowCOAST</a:t>
            </a:r>
            <a:r>
              <a:rPr lang="en-US" sz="18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 available in other formats such as tablet/smartphone versions (downloadable/an APP)</a:t>
            </a:r>
          </a:p>
          <a:p>
            <a:pPr marL="1143000" lvl="2" indent="-228600">
              <a:buSzPts val="2000"/>
            </a:pPr>
            <a:r>
              <a:rPr lang="en-US" dirty="0"/>
              <a:t>River stages</a:t>
            </a:r>
          </a:p>
          <a:p>
            <a:pPr marL="1143000" lvl="2" indent="-228600">
              <a:buSzPts val="2000"/>
            </a:pPr>
            <a:r>
              <a:rPr lang="en-US" sz="18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dirty="0"/>
              <a:t>ake water levels</a:t>
            </a:r>
            <a:endParaRPr sz="18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None/>
            </a:pPr>
            <a:endParaRPr sz="12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0" i="1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 Data, Data, Data…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Right now we have to convert buoy data from flat text file to a database, then into an API—for a fee. If the data came from NOAA in an API, it would be easier to use and more cost effective.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i="1" dirty="0"/>
              <a:t>There are currently API’s for river stages and water levels, but they refer you to locations of stations—not the data itself…</a:t>
            </a:r>
            <a:endParaRPr sz="2000" b="0" i="1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20652" y="86548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0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Requests for NOAA Navigation Services </a:t>
            </a:r>
            <a:r>
              <a:rPr lang="en-US" sz="3000" dirty="0"/>
              <a:t>d</a:t>
            </a:r>
            <a:r>
              <a:rPr lang="en-US" sz="30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ata, products, and services from boaters</a:t>
            </a:r>
            <a:endParaRPr sz="30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855BF5-0A0B-46E2-8927-C517AEF17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800" y="-6950"/>
            <a:ext cx="716119" cy="822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91490" y="72577"/>
            <a:ext cx="8652510" cy="74811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 marL="0" marR="0" lvl="0" indent="0">
              <a:spcBef>
                <a:spcPct val="0"/>
              </a:spcBef>
              <a:spcAft>
                <a:spcPts val="0"/>
              </a:spcAft>
              <a:buClr>
                <a:srgbClr val="054698"/>
              </a:buClr>
              <a:buSzPts val="3600"/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Real impacts of </a:t>
            </a:r>
            <a:r>
              <a:rPr lang="en-US" sz="2800" b="0" i="0" u="none" strike="noStrike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NOAA Navigation Services 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data,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products &amp; services</a:t>
            </a:r>
            <a:endParaRPr lang="en-US" sz="2800" b="0" i="0" u="none" strike="noStrike" kern="1200" cap="none" dirty="0">
              <a:solidFill>
                <a:schemeClr val="tx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91490" y="2575034"/>
            <a:ext cx="3840085" cy="346222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228600" marR="0" lvl="0" indent="-228600"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For me, I live in Annapoli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Maryland and I use the Smart Buoy APP all the time…</a:t>
            </a:r>
          </a:p>
          <a:p>
            <a:pPr marL="685800" lvl="1" indent="-2286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Dissolved oxygen</a:t>
            </a:r>
          </a:p>
          <a:p>
            <a:pPr marL="457200" lvl="1" indent="0">
              <a:spcBef>
                <a:spcPts val="0"/>
              </a:spcBef>
              <a:buSzPts val="2400"/>
              <a:buNone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Salinity</a:t>
            </a:r>
          </a:p>
          <a:p>
            <a:pPr marL="457200" lvl="1" indent="0">
              <a:spcBef>
                <a:spcPts val="0"/>
              </a:spcBef>
              <a:buSzPts val="2400"/>
              <a:buNone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Seanettle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probability</a:t>
            </a:r>
          </a:p>
          <a:p>
            <a:pPr marL="457200" lvl="1" indent="0">
              <a:spcBef>
                <a:spcPts val="0"/>
              </a:spcBef>
              <a:buSzPts val="2400"/>
              <a:buNone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 temp</a:t>
            </a:r>
          </a:p>
          <a:p>
            <a:pPr marL="457200" lvl="1" indent="0">
              <a:spcBef>
                <a:spcPts val="0"/>
              </a:spcBef>
              <a:buSzPts val="2400"/>
              <a:buNone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 speed</a:t>
            </a:r>
          </a:p>
          <a:p>
            <a:pPr marL="685800" lvl="1" indent="-2286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5206365" y="6356350"/>
            <a:ext cx="874395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  <a:buClrTx/>
              <a:defRPr/>
            </a:pPr>
            <a:fld id="{00000000-1234-1234-1234-123412341234}" type="slidenum">
              <a:rPr lang="en-US" kern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  <a:sym typeface="Calibri"/>
              </a:rPr>
              <a:pPr>
                <a:spcAft>
                  <a:spcPts val="600"/>
                </a:spcAft>
                <a:buClrTx/>
                <a:defRPr/>
              </a:pPr>
              <a:t>5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  <a:sym typeface="Calibri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45EA38-B879-40D9-BE1D-EB28B1CEB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9389"/>
          <a:stretch/>
        </p:blipFill>
        <p:spPr>
          <a:xfrm>
            <a:off x="5010387" y="870863"/>
            <a:ext cx="4133612" cy="5987134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288FE4-002E-47A5-A50D-F209BD56A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287" y="-16529"/>
            <a:ext cx="725714" cy="8335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20654" y="3735175"/>
            <a:ext cx="8598605" cy="217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 Edmonston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BoatU.S.</a:t>
            </a:r>
            <a:endParaRPr b="1"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hlinkClick r:id="rId3"/>
              </a:rPr>
              <a:t>cedmonston@boatus.com</a:t>
            </a:r>
            <a:endParaRPr lang="en-US" sz="2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703.461.2878 X8356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20653" y="312282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/>
              <a:t>Contact Information:</a:t>
            </a:r>
            <a:endParaRPr sz="3600" b="0" i="0" u="none" strike="noStrike" cap="none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5C37AC-C69E-4A27-BAAA-DB382971D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857" y="303326"/>
            <a:ext cx="451143" cy="5182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373</Words>
  <Application>Microsoft Office PowerPoint</Application>
  <PresentationFormat>On-screen Show (4:3)</PresentationFormat>
  <Paragraphs>62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Custom Design</vt:lpstr>
      <vt:lpstr>Hydrographic Services Review Panel FAC </vt:lpstr>
      <vt:lpstr>About BoatU.S.</vt:lpstr>
      <vt:lpstr>Usage of NOAA Navigation Services, products &amp; services by BoatU.S. </vt:lpstr>
      <vt:lpstr>Requests for NOAA Navigation Services data, products, and services from boaters</vt:lpstr>
      <vt:lpstr>Real impacts of NOAA Navigation Services data,  products &amp; services</vt:lpstr>
      <vt:lpstr>Contact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Hydrographic Services Review Panel FAC</dc:title>
  <dc:creator>aperez</dc:creator>
  <cp:lastModifiedBy>Lynne Mersfelder</cp:lastModifiedBy>
  <cp:revision>5</cp:revision>
  <dcterms:created xsi:type="dcterms:W3CDTF">2019-03-05T12:50:57Z</dcterms:created>
  <dcterms:modified xsi:type="dcterms:W3CDTF">2019-03-07T20:40:06Z</dcterms:modified>
</cp:coreProperties>
</file>