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1"/>
  </p:notesMasterIdLst>
  <p:sldIdLst>
    <p:sldId id="256" r:id="rId3"/>
    <p:sldId id="262" r:id="rId4"/>
    <p:sldId id="263" r:id="rId5"/>
    <p:sldId id="267" r:id="rId6"/>
    <p:sldId id="268" r:id="rId7"/>
    <p:sldId id="264" r:id="rId8"/>
    <p:sldId id="265" r:id="rId9"/>
    <p:sldId id="266" r:id="rId1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57670" autoAdjust="0"/>
  </p:normalViewPr>
  <p:slideViewPr>
    <p:cSldViewPr snapToGrid="0">
      <p:cViewPr varScale="1">
        <p:scale>
          <a:sx n="42" d="100"/>
          <a:sy n="42" d="100"/>
        </p:scale>
        <p:origin x="2196" y="48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8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65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89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0" y="6113971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sz="1800" b="0" i="0" u="none" strike="noStrike" cap="none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2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86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29150" y="1109881"/>
            <a:ext cx="3886200" cy="50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2934" t="40921" r="1822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821412" y="6257717"/>
            <a:ext cx="420367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3C70-DEF4-4C97-B878-A3F02F1E210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F357-7803-40C9-8403-502BD237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ill@vamaritim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Hydrographic Services Review Panel FAC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-127000" y="1172749"/>
            <a:ext cx="86564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Will Fediw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Virginia Maritime Association</a:t>
            </a:r>
            <a:endParaRPr sz="4000" i="1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-545" y="2720836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3670" y="3155701"/>
            <a:ext cx="86671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Hydrographic Services Review Panel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Stakeholder Perspectives</a:t>
            </a:r>
            <a:endParaRPr sz="2400" i="1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DE7"/>
                </a:solidFill>
                <a:latin typeface="Calibri"/>
                <a:ea typeface="Calibri"/>
                <a:cs typeface="Calibri"/>
                <a:sym typeface="Calibri"/>
              </a:rPr>
              <a:t>March 5, 2019, Washington, DC</a:t>
            </a:r>
            <a:endParaRPr sz="2000" dirty="0">
              <a:solidFill>
                <a:srgbClr val="008D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DC4DB-2753-484A-B09A-48E2A5290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7" y="3731102"/>
            <a:ext cx="4243265" cy="1296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“The Voice of Port Industries”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Promoting, Protecting, and Encouraging Commerce through Virginia’s ports since 1920</a:t>
            </a:r>
            <a:endParaRPr sz="2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Representing 450+ member companies 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1800"/>
              <a:buFont typeface="Arial"/>
              <a:buChar char="•"/>
            </a:pPr>
            <a:r>
              <a:rPr lang="en-US" dirty="0"/>
              <a:t>Full spectrum of m</a:t>
            </a:r>
            <a:r>
              <a:rPr lang="en-US" sz="1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aritime logistics-related firms</a:t>
            </a:r>
          </a:p>
          <a:p>
            <a:pPr marL="228600" lvl="0" indent="-228600"/>
            <a:r>
              <a:rPr lang="en-US" dirty="0"/>
              <a:t>Economic Impact of Virginia’s Ports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$88.4 Billion in spending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$27.4 Billion in wages; 530,800 port-related jobs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10.1% of state GDP; $2.7 Billion in state/local taxes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79 Million tons of cargo moved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/>
              <a:t>Poised for Growth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$3.7 Billion invested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14,676 jobs created; 9.8 million square-feet developed </a:t>
            </a:r>
            <a:endParaRPr lang="en-US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About the Virginia Maritime Association</a:t>
            </a:r>
            <a:endParaRPr sz="36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Virginia’s Maritim</a:t>
            </a:r>
            <a:r>
              <a:rPr lang="en-US" dirty="0"/>
              <a:t>e Industry relies on accurate, real-time data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b="1" dirty="0"/>
              <a:t>PORTS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/>
              <a:t>Digital charts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Font typeface="Arial"/>
              <a:buChar char="•"/>
            </a:pPr>
            <a:r>
              <a:rPr lang="en-US" dirty="0"/>
              <a:t>Heavy weather planning &amp; recovery  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4698"/>
              </a:buClr>
              <a:buSzPts val="2000"/>
              <a:buNone/>
            </a:pPr>
            <a:endParaRPr dirty="0"/>
          </a:p>
          <a:p>
            <a:pPr marL="228600" indent="-228600"/>
            <a:r>
              <a:rPr lang="en-US" dirty="0"/>
              <a:t>Widening &amp; Deepening of our Channel</a:t>
            </a:r>
          </a:p>
          <a:p>
            <a:pPr marL="685800" lvl="1" indent="-228600"/>
            <a:r>
              <a:rPr lang="en-US" dirty="0"/>
              <a:t>Changing hydrodynamics  </a:t>
            </a:r>
          </a:p>
          <a:p>
            <a:pPr marL="228600" lvl="0" indent="-228600"/>
            <a:r>
              <a:rPr lang="en-US" dirty="0"/>
              <a:t>Facilitating Ultra-Large Container Vessels (ULCV’s)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Increase in vessel size (14,000 TEU; 160 in CY 2018) </a:t>
            </a:r>
            <a:endParaRPr lang="en-US" sz="24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/>
              <a:t>Potential size increase in coal ships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 err="1"/>
              <a:t>Capesize</a:t>
            </a:r>
            <a:r>
              <a:rPr lang="en-US" dirty="0"/>
              <a:t> bulk carriers   </a:t>
            </a:r>
            <a:endParaRPr lang="en-US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Services, products &amp; </a:t>
            </a:r>
            <a:r>
              <a:rPr lang="en-US" sz="3200" dirty="0"/>
              <a:t>s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Services, products &amp; </a:t>
            </a:r>
            <a:r>
              <a:rPr lang="en-US" sz="3200" dirty="0"/>
              <a:t>s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CA7F3F-59F7-437D-A8E7-65D93B27E939}"/>
              </a:ext>
            </a:extLst>
          </p:cNvPr>
          <p:cNvGrpSpPr/>
          <p:nvPr/>
        </p:nvGrpSpPr>
        <p:grpSpPr>
          <a:xfrm>
            <a:off x="13635" y="1360351"/>
            <a:ext cx="9116729" cy="4137298"/>
            <a:chOff x="0" y="1"/>
            <a:chExt cx="9144000" cy="44736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7D968C-7AFC-4A2B-8D7C-60C53A7B7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8" t="5279" r="6147" b="8385"/>
            <a:stretch/>
          </p:blipFill>
          <p:spPr>
            <a:xfrm>
              <a:off x="0" y="1"/>
              <a:ext cx="9144000" cy="44736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F17343-B6B8-4087-8E23-E030C4B7EB25}"/>
                </a:ext>
              </a:extLst>
            </p:cNvPr>
            <p:cNvSpPr txBox="1"/>
            <p:nvPr/>
          </p:nvSpPr>
          <p:spPr>
            <a:xfrm rot="17146063">
              <a:off x="5650937" y="2585357"/>
              <a:ext cx="615166" cy="153841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609570"/>
              <a:r>
                <a:rPr lang="en-US" sz="1200" b="1" dirty="0">
                  <a:solidFill>
                    <a:prstClr val="white"/>
                  </a:solidFill>
                  <a:latin typeface="Gill Sans MT" panose="020B0502020104020203" pitchFamily="34" charset="0"/>
                </a:rPr>
                <a:t>1300</a:t>
              </a:r>
              <a:r>
                <a:rPr lang="en-US" sz="1333" b="1" dirty="0">
                  <a:solidFill>
                    <a:prstClr val="white"/>
                  </a:solidFill>
                  <a:latin typeface="Gill Sans MT" panose="020B0502020104020203" pitchFamily="34" charset="0"/>
                </a:rPr>
                <a:t>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3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0653" y="225296"/>
            <a:ext cx="8764714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Usage of NOAA Navigation Services, products &amp; </a:t>
            </a:r>
            <a:r>
              <a:rPr lang="en-US" sz="3200" dirty="0"/>
              <a:t>s</a:t>
            </a:r>
            <a:r>
              <a:rPr lang="en-US" sz="32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ervic</a:t>
            </a:r>
            <a:r>
              <a:rPr lang="en-US" sz="3200" dirty="0"/>
              <a:t>es</a:t>
            </a:r>
            <a:endParaRPr sz="3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5F13295-3904-4433-8137-19A5FF140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1037538"/>
            <a:ext cx="7462982" cy="5096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51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32095" y="1194523"/>
            <a:ext cx="8387163" cy="478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/>
            <a:r>
              <a:rPr lang="en-US" dirty="0"/>
              <a:t>Facilitating Larger Vessels Requires: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b="1"/>
              <a:t>Fully-funded Federal PORTS </a:t>
            </a:r>
            <a:r>
              <a:rPr lang="en-US" b="1" dirty="0"/>
              <a:t>system </a:t>
            </a:r>
          </a:p>
          <a:p>
            <a:pPr marL="1143000" lvl="2" indent="-228600">
              <a:spcBef>
                <a:spcPts val="1000"/>
              </a:spcBef>
              <a:buSzPts val="2400"/>
            </a:pPr>
            <a:r>
              <a:rPr lang="en-US" b="1" dirty="0"/>
              <a:t>Existing infrastructure properly serviced &amp; maintained 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Improved Cape Henry wave buoy 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Trustworthy PORTS data (CORMS)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Consolidated bathymetric data (NOAA &amp; USACE) </a:t>
            </a:r>
          </a:p>
          <a:p>
            <a:pPr marL="685800" lvl="1" indent="-228600">
              <a:spcBef>
                <a:spcPts val="1000"/>
              </a:spcBef>
              <a:buSzPts val="2400"/>
            </a:pPr>
            <a:r>
              <a:rPr lang="en-US" dirty="0"/>
              <a:t>Consolidated “dashboard” for PORTS data </a:t>
            </a: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None/>
            </a:pPr>
            <a:endParaRPr sz="12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220652" y="86548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Requests for NOAA Navigation Services </a:t>
            </a:r>
            <a:r>
              <a:rPr lang="en-US" sz="3000" dirty="0"/>
              <a:t>d</a:t>
            </a:r>
            <a:r>
              <a:rPr lang="en-US" sz="30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ata, products, and services</a:t>
            </a:r>
            <a:endParaRPr sz="30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Pilotage decision-making 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dirty="0"/>
              <a:t>Real-time, CORMS-vetted data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/>
              <a:t>CBIBS errors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dirty="0"/>
              <a:t>“Tidal wave”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Post-storm recovery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largest port on East Coast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dirty="0"/>
              <a:t>Largest Navy base in the world 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dirty="0"/>
              <a:t>Chesapeake Bay Gateway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b="1" dirty="0"/>
              <a:t>Economic Development Decisions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b="1" dirty="0"/>
              <a:t>Modeling of larger ships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en-US" b="1" dirty="0"/>
              <a:t>Project development  </a:t>
            </a:r>
          </a:p>
          <a:p>
            <a:pPr marL="457200" lvl="1" indent="0">
              <a:spcBef>
                <a:spcPts val="0"/>
              </a:spcBef>
              <a:buSzPts val="2400"/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54A89D-535F-4D9F-92EC-8673E066E05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lvl="1" indent="0" algn="ctr"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0" lvl="1" indent="0" algn="ctr"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0" lvl="1" indent="0" algn="ctr">
              <a:spcBef>
                <a:spcPts val="0"/>
              </a:spcBef>
              <a:buSzPts val="2400"/>
              <a:buNone/>
            </a:pPr>
            <a:r>
              <a:rPr lang="en-US" dirty="0"/>
              <a:t>“We would be lost without our PORTS page”</a:t>
            </a:r>
          </a:p>
          <a:p>
            <a:pPr marL="0" lvl="1" indent="0" algn="ctr">
              <a:spcBef>
                <a:spcPts val="0"/>
              </a:spcBef>
              <a:buSzPts val="2400"/>
              <a:buNone/>
            </a:pPr>
            <a:r>
              <a:rPr lang="en-US" i="1" dirty="0"/>
              <a:t>Capt. Bill Cofer</a:t>
            </a:r>
          </a:p>
          <a:p>
            <a:pPr marL="0" lvl="1" indent="0" algn="ctr">
              <a:spcBef>
                <a:spcPts val="0"/>
              </a:spcBef>
              <a:buSzPts val="2400"/>
              <a:buNone/>
            </a:pPr>
            <a:r>
              <a:rPr lang="en-US" i="1" dirty="0"/>
              <a:t>President, Virginia Pilots Association 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 sz="2800" dirty="0"/>
              <a:t>Real impacts of </a:t>
            </a:r>
            <a:r>
              <a:rPr lang="en-US" sz="2800" b="0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rPr>
              <a:t>NOAA Navigation Services </a:t>
            </a:r>
            <a:r>
              <a:rPr lang="en-US" sz="2800" dirty="0"/>
              <a:t>data, products &amp; services</a:t>
            </a:r>
            <a:endParaRPr sz="2800" b="0" i="0" u="none" strike="noStrike" cap="none" dirty="0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B38E3-EF11-4792-B159-26FE5906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58" y="3434316"/>
            <a:ext cx="3605383" cy="2127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0654" y="3735175"/>
            <a:ext cx="8598605" cy="217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Fediw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Vice President, Industry &amp; Government Affairs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000" dirty="0">
              <a:solidFill>
                <a:schemeClr val="dk1"/>
              </a:solidFill>
              <a:hlinkClick r:id="rId3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000" dirty="0">
              <a:solidFill>
                <a:schemeClr val="dk1"/>
              </a:solidFill>
              <a:hlinkClick r:id="rId3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000" dirty="0">
              <a:solidFill>
                <a:schemeClr val="dk1"/>
              </a:solidFill>
              <a:hlinkClick r:id="rId3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hlinkClick r:id="rId3"/>
              </a:rPr>
              <a:t>will@vamaritime.com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927967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20653" y="3122826"/>
            <a:ext cx="8598606" cy="61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698"/>
              </a:buClr>
              <a:buSzPts val="3600"/>
              <a:buFont typeface="Calibri"/>
              <a:buNone/>
            </a:pPr>
            <a:r>
              <a:rPr lang="en-US"/>
              <a:t>Contact Information:</a:t>
            </a:r>
            <a:endParaRPr sz="3600" b="0" i="0" u="none" strike="noStrike" cap="none">
              <a:solidFill>
                <a:srgbClr val="0546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AEAC-B0EA-4809-8B23-03E631D3A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0" y="4462371"/>
            <a:ext cx="3195520" cy="9764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335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Office Theme</vt:lpstr>
      <vt:lpstr>Custom Design</vt:lpstr>
      <vt:lpstr>Hydrographic Services Review Panel FAC </vt:lpstr>
      <vt:lpstr>About the Virginia Maritime Association</vt:lpstr>
      <vt:lpstr>Usage of NOAA Navigation Services, products &amp; services</vt:lpstr>
      <vt:lpstr>Usage of NOAA Navigation Services, products &amp; services</vt:lpstr>
      <vt:lpstr>Usage of NOAA Navigation Services, products &amp; services</vt:lpstr>
      <vt:lpstr>Requests for NOAA Navigation Services data, products, and services</vt:lpstr>
      <vt:lpstr>Real impacts of NOAA Navigation Services data, products &amp; services</vt:lpstr>
      <vt:lpstr>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Mersfelder</dc:creator>
  <cp:lastModifiedBy>David Barglow</cp:lastModifiedBy>
  <cp:revision>44</cp:revision>
  <cp:lastPrinted>2019-02-19T20:56:13Z</cp:lastPrinted>
  <dcterms:modified xsi:type="dcterms:W3CDTF">2019-03-01T18:58:13Z</dcterms:modified>
</cp:coreProperties>
</file>