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handoutMasterIdLst>
    <p:handoutMasterId r:id="rId13"/>
  </p:handoutMasterIdLst>
  <p:sldIdLst>
    <p:sldId id="267" r:id="rId2"/>
    <p:sldId id="306" r:id="rId3"/>
    <p:sldId id="307" r:id="rId4"/>
    <p:sldId id="287" r:id="rId5"/>
    <p:sldId id="310" r:id="rId6"/>
    <p:sldId id="302" r:id="rId7"/>
    <p:sldId id="312" r:id="rId8"/>
    <p:sldId id="298" r:id="rId9"/>
    <p:sldId id="313" r:id="rId10"/>
    <p:sldId id="304" r:id="rId11"/>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4"/>
    <a:srgbClr val="008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12" autoAdjust="0"/>
    <p:restoredTop sz="84105" autoAdjust="0"/>
  </p:normalViewPr>
  <p:slideViewPr>
    <p:cSldViewPr snapToObjects="1">
      <p:cViewPr varScale="1">
        <p:scale>
          <a:sx n="61" d="100"/>
          <a:sy n="61" d="100"/>
        </p:scale>
        <p:origin x="188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12290BA1-5808-4057-9C5F-3EDF5B9E32FC}" type="datetime1">
              <a:rPr lang="en-US"/>
              <a:pPr>
                <a:defRPr/>
              </a:pPr>
              <a:t>3/1/2019</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atin typeface="Calibri" pitchFamily="34" charset="0"/>
              </a:defRPr>
            </a:lvl1pPr>
          </a:lstStyle>
          <a:p>
            <a:fld id="{7138C1FF-8B60-48CE-9ECF-0839053317EA}" type="slidenum">
              <a:rPr lang="en-US"/>
              <a:pPr/>
              <a:t>‹#›</a:t>
            </a:fld>
            <a:endParaRPr lang="en-US"/>
          </a:p>
        </p:txBody>
      </p:sp>
    </p:spTree>
    <p:extLst>
      <p:ext uri="{BB962C8B-B14F-4D97-AF65-F5344CB8AC3E}">
        <p14:creationId xmlns:p14="http://schemas.microsoft.com/office/powerpoint/2010/main" val="11384077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B5F7866B-750C-484D-ABEC-4E842DB1DD96}" type="datetime1">
              <a:rPr lang="en-US"/>
              <a:pPr>
                <a:defRPr/>
              </a:pPr>
              <a:t>3/1/2019</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pPr lvl="0"/>
            <a:endParaRPr lang="en-US" noProof="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atin typeface="Calibri" pitchFamily="34" charset="0"/>
              </a:defRPr>
            </a:lvl1pPr>
          </a:lstStyle>
          <a:p>
            <a:fld id="{FD52710E-1153-400F-AD6C-566211C734FB}" type="slidenum">
              <a:rPr lang="en-US"/>
              <a:pPr/>
              <a:t>‹#›</a:t>
            </a:fld>
            <a:endParaRPr lang="en-US"/>
          </a:p>
        </p:txBody>
      </p:sp>
    </p:spTree>
    <p:extLst>
      <p:ext uri="{BB962C8B-B14F-4D97-AF65-F5344CB8AC3E}">
        <p14:creationId xmlns:p14="http://schemas.microsoft.com/office/powerpoint/2010/main" val="862964498"/>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FD52710E-1153-400F-AD6C-566211C734FB}" type="slidenum">
              <a:rPr lang="en-US" smtClean="0"/>
              <a:pPr/>
              <a:t>1</a:t>
            </a:fld>
            <a:endParaRPr lang="en-US"/>
          </a:p>
        </p:txBody>
      </p:sp>
    </p:spTree>
    <p:extLst>
      <p:ext uri="{BB962C8B-B14F-4D97-AF65-F5344CB8AC3E}">
        <p14:creationId xmlns:p14="http://schemas.microsoft.com/office/powerpoint/2010/main" val="158084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F557A7B5-4DAD-421A-853E-421B1A564D81}" type="slidenum">
              <a:rPr lang="en-US" smtClean="0"/>
              <a:pPr>
                <a:defRPr/>
              </a:pPr>
              <a:t>2</a:t>
            </a:fld>
            <a:endParaRPr lang="en-US"/>
          </a:p>
        </p:txBody>
      </p:sp>
    </p:spTree>
    <p:extLst>
      <p:ext uri="{BB962C8B-B14F-4D97-AF65-F5344CB8AC3E}">
        <p14:creationId xmlns:p14="http://schemas.microsoft.com/office/powerpoint/2010/main" val="126643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fld id="{FD52710E-1153-400F-AD6C-566211C734FB}" type="slidenum">
              <a:rPr lang="en-US" smtClean="0"/>
              <a:pPr/>
              <a:t>3</a:t>
            </a:fld>
            <a:endParaRPr lang="en-US"/>
          </a:p>
        </p:txBody>
      </p:sp>
    </p:spTree>
    <p:extLst>
      <p:ext uri="{BB962C8B-B14F-4D97-AF65-F5344CB8AC3E}">
        <p14:creationId xmlns:p14="http://schemas.microsoft.com/office/powerpoint/2010/main" val="1876185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key points when AAPA is advocating</a:t>
            </a:r>
            <a:r>
              <a:rPr lang="en-US" baseline="0" dirty="0"/>
              <a:t> for funding for various Federal programs associated with maritime infrastructure.</a:t>
            </a:r>
          </a:p>
          <a:p>
            <a:r>
              <a:rPr lang="en-US" dirty="0"/>
              <a:t>Seaports are a vital part of our U.S. economy, supporting 26 percent of the U.S. economy</a:t>
            </a:r>
            <a:r>
              <a:rPr lang="en-US" baseline="0" dirty="0"/>
              <a:t>, handling 6 billion dollars</a:t>
            </a:r>
            <a:r>
              <a:rPr lang="en-US" dirty="0"/>
              <a:t> </a:t>
            </a:r>
            <a:r>
              <a:rPr lang="en-US" baseline="0" dirty="0"/>
              <a:t>of imports and exports a day.  That is a lot of cargo that has to come in or leave the port </a:t>
            </a:r>
            <a:r>
              <a:rPr lang="en-US" dirty="0"/>
              <a:t>to</a:t>
            </a:r>
            <a:r>
              <a:rPr lang="en-US" baseline="0" dirty="0"/>
              <a:t> get to its final destination.  </a:t>
            </a:r>
          </a:p>
          <a:p>
            <a:r>
              <a:rPr lang="en-US" baseline="0" dirty="0"/>
              <a:t>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FD52710E-1153-400F-AD6C-566211C734F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Ports are transportation hubs.  They are connections for ships, roads and rails brining cargo into and out of the U.S.  And ports are making a lot of investments in infrastructure, including providing funds to address environmental issues.  This slide shows one of the challenges for</a:t>
            </a:r>
            <a:r>
              <a:rPr lang="en-US" baseline="0" dirty="0"/>
              <a:t> seaports…many ports are part of a heavily congested urban area.  They are dependent on rail and road connections to get freight to and from the market place. We partner with the U.S. Army Corps of Engineers who is responsible for the federal navigation channels, the water highways, and the U.S. DOT for the landside support through the state and federal highway programs as well as support from the DOT TIGER program.  EPA has also been very helpful through its </a:t>
            </a:r>
            <a:r>
              <a:rPr lang="en-US" baseline="0" dirty="0" err="1"/>
              <a:t>DERA</a:t>
            </a:r>
            <a:r>
              <a:rPr lang="en-US" baseline="0" dirty="0"/>
              <a:t> program and we also would like to see more Congestion Mitigation and Air Quality (</a:t>
            </a:r>
            <a:r>
              <a:rPr lang="en-US" baseline="0" dirty="0" err="1"/>
              <a:t>CMAQ</a:t>
            </a:r>
            <a:r>
              <a:rPr lang="en-US" baseline="0" dirty="0"/>
              <a:t>) funds go to address air issues at ports, as well as the VW settlement funds. </a:t>
            </a:r>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2048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fld id="{956E55EB-C756-4B49-B649-B2E0CE3986B6}"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226703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There is a strong partnership between public ports and the federal government to enable safe and efficient freight movement.  </a:t>
            </a:r>
            <a:endParaRPr lang="en-US" dirty="0"/>
          </a:p>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FD52710E-1153-400F-AD6C-566211C734F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PORTS</a:t>
            </a:r>
            <a:r>
              <a:rPr lang="en-US" baseline="0" dirty="0"/>
              <a:t> stands for Physical Oceanographic Real Time System.  Ports around the country have learned the value of getting real time information on waves, wind, currents and other information.  NOAA subsequent development of additional applications such as  air gaps and visibility sensors are well received.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FD52710E-1153-400F-AD6C-566211C734F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preparing for this presentation I contacted our</a:t>
            </a:r>
            <a:r>
              <a:rPr lang="en-US" baseline="0" dirty="0"/>
              <a:t> port members and they shared the request for input with others.  The key group were the </a:t>
            </a:r>
            <a:r>
              <a:rPr lang="en-US" dirty="0"/>
              <a:t>Bar Pilots, which guide</a:t>
            </a:r>
            <a:r>
              <a:rPr lang="en-US" baseline="0" dirty="0"/>
              <a:t> ships from the open ocean to the port dock and back out.  Here’s a quote I wanted to share:  “These products are as important to marine transportation as air traffic controllers are to air travel.”  PORTS support personnel should be considered ‘essential’ government workers during events like the recent shutdown.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FD52710E-1153-400F-AD6C-566211C734FB}" type="slidenum">
              <a:rPr lang="en-US" smtClean="0"/>
              <a:pPr/>
              <a:t>8</a:t>
            </a:fld>
            <a:endParaRPr lang="en-US"/>
          </a:p>
        </p:txBody>
      </p:sp>
    </p:spTree>
    <p:extLst>
      <p:ext uri="{BB962C8B-B14F-4D97-AF65-F5344CB8AC3E}">
        <p14:creationId xmlns:p14="http://schemas.microsoft.com/office/powerpoint/2010/main" val="1577996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Upper photo is installation of automated data sensor and transmitter to a buoy </a:t>
            </a:r>
          </a:p>
          <a:p>
            <a:r>
              <a:rPr lang="en-US" baseline="0" dirty="0"/>
              <a:t>Lower photo is an ‘air gap’ sensor which determines clearance from water surface to bridge structure. Shippers can determine if they have sufficient vertical clearance.  This is becoming a greater issue, especially with larger containerized cargo ships.  </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FD52710E-1153-400F-AD6C-566211C734FB}" type="slidenum">
              <a:rPr lang="en-US" smtClean="0"/>
              <a:pPr/>
              <a:t>9</a:t>
            </a:fld>
            <a:endParaRPr lang="en-US"/>
          </a:p>
        </p:txBody>
      </p:sp>
    </p:spTree>
    <p:extLst>
      <p:ext uri="{BB962C8B-B14F-4D97-AF65-F5344CB8AC3E}">
        <p14:creationId xmlns:p14="http://schemas.microsoft.com/office/powerpoint/2010/main" val="1577996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525" y="0"/>
            <a:ext cx="9201525" cy="6858000"/>
          </a:xfrm>
          <a:prstGeom prst="rect">
            <a:avLst/>
          </a:prstGeom>
        </p:spPr>
      </p:pic>
      <p:sp>
        <p:nvSpPr>
          <p:cNvPr id="2" name="Title 1"/>
          <p:cNvSpPr>
            <a:spLocks noGrp="1"/>
          </p:cNvSpPr>
          <p:nvPr>
            <p:ph type="ctrTitle"/>
          </p:nvPr>
        </p:nvSpPr>
        <p:spPr>
          <a:xfrm>
            <a:off x="2667000" y="660401"/>
            <a:ext cx="5943600" cy="787399"/>
          </a:xfrm>
        </p:spPr>
        <p:txBody>
          <a:bodyPr anchor="t"/>
          <a:lstStyle>
            <a:lvl1pPr algn="r">
              <a:defRPr sz="2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648200" y="1447800"/>
            <a:ext cx="3962400" cy="898525"/>
          </a:xfrm>
        </p:spPr>
        <p:txBody>
          <a:bodyPr>
            <a:normAutofit/>
          </a:bodyPr>
          <a:lstStyle>
            <a:lvl1pPr marL="0" indent="0" algn="r">
              <a:buNone/>
              <a:defRPr sz="190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30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283707"/>
            <a:ext cx="3048000"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610886" y="273050"/>
            <a:ext cx="4075913" cy="5853113"/>
          </a:xfrm>
        </p:spPr>
        <p:txBody>
          <a:bodyPr/>
          <a:lstStyle>
            <a:lvl1pPr>
              <a:defRPr sz="2400">
                <a:solidFill>
                  <a:schemeClr val="tx1">
                    <a:lumMod val="75000"/>
                    <a:lumOff val="25000"/>
                  </a:schemeClr>
                </a:solidFill>
                <a:latin typeface="Arial" charset="0"/>
                <a:ea typeface="Arial" charset="0"/>
                <a:cs typeface="Arial" charset="0"/>
              </a:defRPr>
            </a:lvl1pPr>
            <a:lvl2pPr>
              <a:defRPr sz="2000">
                <a:solidFill>
                  <a:schemeClr val="tx1">
                    <a:lumMod val="75000"/>
                    <a:lumOff val="25000"/>
                  </a:schemeClr>
                </a:solidFill>
                <a:latin typeface="Arial" charset="0"/>
                <a:ea typeface="Arial" charset="0"/>
                <a:cs typeface="Arial" charset="0"/>
              </a:defRPr>
            </a:lvl2pPr>
            <a:lvl3pPr>
              <a:defRPr sz="1800">
                <a:solidFill>
                  <a:schemeClr val="tx1">
                    <a:lumMod val="75000"/>
                    <a:lumOff val="25000"/>
                  </a:schemeClr>
                </a:solidFill>
                <a:latin typeface="Arial" charset="0"/>
                <a:ea typeface="Arial" charset="0"/>
                <a:cs typeface="Arial" charset="0"/>
              </a:defRPr>
            </a:lvl3pPr>
            <a:lvl4pPr>
              <a:defRPr sz="1600">
                <a:solidFill>
                  <a:schemeClr val="tx1">
                    <a:lumMod val="75000"/>
                    <a:lumOff val="25000"/>
                  </a:schemeClr>
                </a:solidFill>
                <a:latin typeface="Arial" charset="0"/>
                <a:ea typeface="Arial" charset="0"/>
                <a:cs typeface="Arial" charset="0"/>
              </a:defRPr>
            </a:lvl4pPr>
            <a:lvl5pPr>
              <a:defRPr sz="1600">
                <a:solidFill>
                  <a:schemeClr val="tx1">
                    <a:lumMod val="75000"/>
                    <a:lumOff val="25000"/>
                  </a:schemeClr>
                </a:solidFill>
                <a:latin typeface="Arial" charset="0"/>
                <a:ea typeface="Arial" charset="0"/>
                <a:cs typeface="Arial"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66800" y="1435100"/>
            <a:ext cx="3048000" cy="4691063"/>
          </a:xfrm>
        </p:spPr>
        <p:txBody>
          <a:bodyPr/>
          <a:lstStyle>
            <a:lvl1pPr marL="0" indent="0">
              <a:buNone/>
              <a:defRPr sz="1400">
                <a:solidFill>
                  <a:schemeClr val="tx1">
                    <a:lumMod val="75000"/>
                    <a:lumOff val="25000"/>
                  </a:schemeClr>
                </a:solidFill>
                <a:latin typeface="Arial" charset="0"/>
                <a:ea typeface="Arial" charset="0"/>
                <a:cs typeface="Arial"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10668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5181600" y="6248400"/>
            <a:ext cx="2895600" cy="365125"/>
          </a:xfrm>
        </p:spPr>
        <p:txBody>
          <a:bodyPr/>
          <a:lstStyle>
            <a:lvl1pPr>
              <a:defRPr/>
            </a:lvl1pPr>
          </a:lstStyle>
          <a:p>
            <a:pPr>
              <a:defRPr/>
            </a:pPr>
            <a:r>
              <a:rPr lang="en-US"/>
              <a:t>footer goes here</a:t>
            </a:r>
          </a:p>
        </p:txBody>
      </p:sp>
      <p:sp>
        <p:nvSpPr>
          <p:cNvPr id="7" name="Slide Number Placeholder 6"/>
          <p:cNvSpPr>
            <a:spLocks noGrp="1"/>
          </p:cNvSpPr>
          <p:nvPr>
            <p:ph type="sldNum" sz="quarter" idx="12"/>
          </p:nvPr>
        </p:nvSpPr>
        <p:spPr>
          <a:xfrm>
            <a:off x="8305800" y="6248400"/>
            <a:ext cx="533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349DC7DF-FCE1-4519-9AC7-3FFF7DC13F9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a:xfrm>
            <a:off x="5181600" y="6248400"/>
            <a:ext cx="2895600" cy="365125"/>
          </a:xfrm>
        </p:spPr>
        <p:txBody>
          <a:bodyPr/>
          <a:lstStyle>
            <a:lvl1pPr>
              <a:defRPr/>
            </a:lvl1pPr>
          </a:lstStyle>
          <a:p>
            <a:pPr>
              <a:defRPr/>
            </a:pPr>
            <a:r>
              <a:rPr lang="en-US"/>
              <a:t>footer goes here</a:t>
            </a:r>
          </a:p>
        </p:txBody>
      </p:sp>
      <p:sp>
        <p:nvSpPr>
          <p:cNvPr id="4" name="Slide Number Placeholder 3"/>
          <p:cNvSpPr>
            <a:spLocks noGrp="1"/>
          </p:cNvSpPr>
          <p:nvPr>
            <p:ph type="sldNum" sz="quarter" idx="12"/>
          </p:nvPr>
        </p:nvSpPr>
        <p:spPr>
          <a:xfrm>
            <a:off x="8305800" y="6248400"/>
            <a:ext cx="533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E02C16AE-75A4-4E5A-8612-4079990697F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charset="0"/>
                <a:ea typeface="Arial" charset="0"/>
                <a:cs typeface="Arial"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5181600" y="6248400"/>
            <a:ext cx="2895600" cy="365125"/>
          </a:xfrm>
        </p:spPr>
        <p:txBody>
          <a:bodyPr/>
          <a:lstStyle>
            <a:lvl1pPr>
              <a:defRPr/>
            </a:lvl1pPr>
          </a:lstStyle>
          <a:p>
            <a:pPr>
              <a:defRPr/>
            </a:pPr>
            <a:r>
              <a:rPr lang="en-US"/>
              <a:t>footer goes here</a:t>
            </a:r>
          </a:p>
        </p:txBody>
      </p:sp>
      <p:sp>
        <p:nvSpPr>
          <p:cNvPr id="7" name="Slide Number Placeholder 6"/>
          <p:cNvSpPr>
            <a:spLocks noGrp="1"/>
          </p:cNvSpPr>
          <p:nvPr>
            <p:ph type="sldNum" sz="quarter" idx="12"/>
          </p:nvPr>
        </p:nvSpPr>
        <p:spPr>
          <a:xfrm>
            <a:off x="8305800" y="6248400"/>
            <a:ext cx="533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715E37F4-F411-4E8E-BE33-E5DC3EF4A92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3602037"/>
            <a:ext cx="73533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4991100" y="245269"/>
            <a:ext cx="3581400" cy="3107531"/>
          </a:xfrm>
        </p:spPr>
        <p:txBody>
          <a:bodyPr rtlCol="0">
            <a:normAutofit/>
          </a:bodyPr>
          <a:lstStyle>
            <a:lvl1pPr marL="0" indent="0">
              <a:buNone/>
              <a:defRPr sz="3200">
                <a:latin typeface="Verdana" charset="0"/>
                <a:ea typeface="Verdana" charset="0"/>
                <a:cs typeface="Verdan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219200" y="4168775"/>
            <a:ext cx="7353300" cy="804862"/>
          </a:xfrm>
        </p:spPr>
        <p:txBody>
          <a:bodyPr/>
          <a:lstStyle>
            <a:lvl1pPr marL="0" indent="0">
              <a:buNone/>
              <a:defRPr sz="1400">
                <a:latin typeface="Arial" charset="0"/>
                <a:ea typeface="Arial" charset="0"/>
                <a:cs typeface="Arial"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1219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5181600" y="6248400"/>
            <a:ext cx="2895600" cy="365125"/>
          </a:xfrm>
        </p:spPr>
        <p:txBody>
          <a:bodyPr/>
          <a:lstStyle>
            <a:lvl1pPr>
              <a:defRPr/>
            </a:lvl1pPr>
          </a:lstStyle>
          <a:p>
            <a:pPr>
              <a:defRPr/>
            </a:pPr>
            <a:r>
              <a:rPr lang="en-US"/>
              <a:t>footer goes here</a:t>
            </a:r>
          </a:p>
        </p:txBody>
      </p:sp>
      <p:sp>
        <p:nvSpPr>
          <p:cNvPr id="7" name="Slide Number Placeholder 6"/>
          <p:cNvSpPr>
            <a:spLocks noGrp="1"/>
          </p:cNvSpPr>
          <p:nvPr>
            <p:ph type="sldNum" sz="quarter" idx="12"/>
          </p:nvPr>
        </p:nvSpPr>
        <p:spPr>
          <a:xfrm>
            <a:off x="8305800" y="6248400"/>
            <a:ext cx="533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715E37F4-F411-4E8E-BE33-E5DC3EF4A92B}" type="slidenum">
              <a:rPr lang="en-US"/>
              <a:pPr/>
              <a:t>‹#›</a:t>
            </a:fld>
            <a:endParaRPr lang="en-US"/>
          </a:p>
        </p:txBody>
      </p:sp>
      <p:sp>
        <p:nvSpPr>
          <p:cNvPr id="8" name="Picture Placeholder 2"/>
          <p:cNvSpPr>
            <a:spLocks noGrp="1"/>
          </p:cNvSpPr>
          <p:nvPr>
            <p:ph type="pic" idx="13"/>
          </p:nvPr>
        </p:nvSpPr>
        <p:spPr>
          <a:xfrm>
            <a:off x="1219200" y="245269"/>
            <a:ext cx="3581400" cy="3107531"/>
          </a:xfrm>
        </p:spPr>
        <p:txBody>
          <a:bodyPr rtlCol="0">
            <a:normAutofit/>
          </a:bodyPr>
          <a:lstStyle>
            <a:lvl1pPr marL="0" indent="0">
              <a:buNone/>
              <a:defRPr sz="3200">
                <a:latin typeface="Verdana" charset="0"/>
                <a:ea typeface="Verdana" charset="0"/>
                <a:cs typeface="Verdana"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991093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29058" cy="6858000"/>
          </a:xfrm>
          <a:prstGeom prst="rect">
            <a:avLst/>
          </a:prstGeom>
        </p:spPr>
      </p:pic>
      <p:sp>
        <p:nvSpPr>
          <p:cNvPr id="2" name="Title 1"/>
          <p:cNvSpPr>
            <a:spLocks noGrp="1"/>
          </p:cNvSpPr>
          <p:nvPr>
            <p:ph type="ctrTitle"/>
          </p:nvPr>
        </p:nvSpPr>
        <p:spPr>
          <a:xfrm>
            <a:off x="2667000" y="660401"/>
            <a:ext cx="5943600" cy="787399"/>
          </a:xfrm>
        </p:spPr>
        <p:txBody>
          <a:bodyPr anchor="t"/>
          <a:lstStyle>
            <a:lvl1pPr algn="r">
              <a:defRPr sz="2200"/>
            </a:lvl1pPr>
          </a:lstStyle>
          <a:p>
            <a:r>
              <a:rPr lang="en-US" dirty="0"/>
              <a:t>Click to edit Master title style</a:t>
            </a:r>
          </a:p>
        </p:txBody>
      </p:sp>
      <p:sp>
        <p:nvSpPr>
          <p:cNvPr id="3" name="Subtitle 2"/>
          <p:cNvSpPr>
            <a:spLocks noGrp="1"/>
          </p:cNvSpPr>
          <p:nvPr>
            <p:ph type="subTitle" idx="1"/>
          </p:nvPr>
        </p:nvSpPr>
        <p:spPr>
          <a:xfrm>
            <a:off x="4648200" y="1447800"/>
            <a:ext cx="3962400" cy="898525"/>
          </a:xfrm>
        </p:spPr>
        <p:txBody>
          <a:bodyPr>
            <a:normAutofit/>
          </a:bodyPr>
          <a:lstStyle>
            <a:lvl1pPr marL="0" indent="0" algn="r">
              <a:buNone/>
              <a:defRPr sz="1900">
                <a:solidFill>
                  <a:schemeClr val="tx1">
                    <a:tint val="75000"/>
                  </a:schemeClr>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8" cy="6858001"/>
          </a:xfrm>
          <a:prstGeom prst="rect">
            <a:avLst/>
          </a:prstGeom>
        </p:spPr>
      </p:pic>
      <p:sp>
        <p:nvSpPr>
          <p:cNvPr id="2" name="Title 1"/>
          <p:cNvSpPr>
            <a:spLocks noGrp="1"/>
          </p:cNvSpPr>
          <p:nvPr>
            <p:ph type="ctrTitle"/>
          </p:nvPr>
        </p:nvSpPr>
        <p:spPr>
          <a:xfrm>
            <a:off x="2667000" y="660401"/>
            <a:ext cx="5943600" cy="787399"/>
          </a:xfrm>
        </p:spPr>
        <p:txBody>
          <a:bodyPr anchor="t"/>
          <a:lstStyle>
            <a:lvl1pPr algn="r">
              <a:defRPr sz="2200"/>
            </a:lvl1pPr>
          </a:lstStyle>
          <a:p>
            <a:r>
              <a:rPr lang="en-US" dirty="0"/>
              <a:t>Click to edit Master title style</a:t>
            </a:r>
          </a:p>
        </p:txBody>
      </p:sp>
      <p:sp>
        <p:nvSpPr>
          <p:cNvPr id="3" name="Subtitle 2"/>
          <p:cNvSpPr>
            <a:spLocks noGrp="1"/>
          </p:cNvSpPr>
          <p:nvPr>
            <p:ph type="subTitle" idx="1"/>
          </p:nvPr>
        </p:nvSpPr>
        <p:spPr>
          <a:xfrm>
            <a:off x="4648200" y="1447800"/>
            <a:ext cx="3962400" cy="898525"/>
          </a:xfrm>
        </p:spPr>
        <p:txBody>
          <a:bodyPr>
            <a:normAutofit/>
          </a:bodyPr>
          <a:lstStyle>
            <a:lvl1pPr marL="0" indent="0" algn="r">
              <a:buNone/>
              <a:defRPr sz="1900">
                <a:solidFill>
                  <a:schemeClr val="tx1">
                    <a:tint val="75000"/>
                  </a:schemeClr>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1954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799" cy="1143000"/>
          </a:xfrm>
        </p:spPr>
        <p:txBody>
          <a:bodyPr/>
          <a:lstStyle/>
          <a:p>
            <a:r>
              <a:rPr lang="en-US" dirty="0"/>
              <a:t>Click to edit Master title style</a:t>
            </a:r>
          </a:p>
        </p:txBody>
      </p:sp>
      <p:sp>
        <p:nvSpPr>
          <p:cNvPr id="3" name="Content Placeholder 2"/>
          <p:cNvSpPr>
            <a:spLocks noGrp="1"/>
          </p:cNvSpPr>
          <p:nvPr>
            <p:ph sz="half" idx="1"/>
          </p:nvPr>
        </p:nvSpPr>
        <p:spPr>
          <a:xfrm>
            <a:off x="1143000" y="1600200"/>
            <a:ext cx="3352800" cy="4525963"/>
          </a:xfrm>
        </p:spPr>
        <p:txBody>
          <a:bodyPr/>
          <a:lstStyle>
            <a:lvl1pPr>
              <a:defRPr sz="2400" i="0">
                <a:solidFill>
                  <a:schemeClr val="tx1">
                    <a:lumMod val="75000"/>
                    <a:lumOff val="25000"/>
                  </a:schemeClr>
                </a:solidFill>
                <a:latin typeface="Arial" charset="0"/>
                <a:ea typeface="Arial" charset="0"/>
                <a:cs typeface="Arial" charset="0"/>
              </a:defRPr>
            </a:lvl1pPr>
            <a:lvl2pPr>
              <a:defRPr sz="2000" i="0">
                <a:solidFill>
                  <a:schemeClr val="tx1">
                    <a:lumMod val="75000"/>
                    <a:lumOff val="25000"/>
                  </a:schemeClr>
                </a:solidFill>
                <a:latin typeface="Arial" charset="0"/>
                <a:ea typeface="Arial" charset="0"/>
                <a:cs typeface="Arial" charset="0"/>
              </a:defRPr>
            </a:lvl2pPr>
            <a:lvl3pPr>
              <a:defRPr sz="1800" i="0">
                <a:solidFill>
                  <a:schemeClr val="tx1">
                    <a:lumMod val="75000"/>
                    <a:lumOff val="25000"/>
                  </a:schemeClr>
                </a:solidFill>
                <a:latin typeface="Arial" charset="0"/>
                <a:ea typeface="Arial" charset="0"/>
                <a:cs typeface="Arial" charset="0"/>
              </a:defRPr>
            </a:lvl3pPr>
            <a:lvl4pPr>
              <a:defRPr sz="1600" i="0">
                <a:solidFill>
                  <a:schemeClr val="tx1">
                    <a:lumMod val="75000"/>
                    <a:lumOff val="25000"/>
                  </a:schemeClr>
                </a:solidFill>
                <a:latin typeface="Arial" charset="0"/>
                <a:ea typeface="Arial" charset="0"/>
                <a:cs typeface="Arial" charset="0"/>
              </a:defRPr>
            </a:lvl4pPr>
            <a:lvl5pPr>
              <a:defRPr sz="1600" i="0">
                <a:solidFill>
                  <a:schemeClr val="tx1">
                    <a:lumMod val="75000"/>
                    <a:lumOff val="25000"/>
                  </a:schemeClr>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34000" y="1600200"/>
            <a:ext cx="3352800" cy="4525963"/>
          </a:xfrm>
        </p:spPr>
        <p:txBody>
          <a:bodyPr/>
          <a:lstStyle>
            <a:lvl1pPr>
              <a:defRPr sz="2400" i="0">
                <a:solidFill>
                  <a:schemeClr val="tx1">
                    <a:lumMod val="75000"/>
                    <a:lumOff val="25000"/>
                  </a:schemeClr>
                </a:solidFill>
                <a:latin typeface="Arial" charset="0"/>
                <a:ea typeface="Arial" charset="0"/>
                <a:cs typeface="Arial" charset="0"/>
              </a:defRPr>
            </a:lvl1pPr>
            <a:lvl2pPr>
              <a:defRPr sz="2000" i="0">
                <a:solidFill>
                  <a:schemeClr val="tx1">
                    <a:lumMod val="75000"/>
                    <a:lumOff val="25000"/>
                  </a:schemeClr>
                </a:solidFill>
                <a:latin typeface="Arial" charset="0"/>
                <a:ea typeface="Arial" charset="0"/>
                <a:cs typeface="Arial" charset="0"/>
              </a:defRPr>
            </a:lvl2pPr>
            <a:lvl3pPr>
              <a:defRPr sz="1800" i="0">
                <a:solidFill>
                  <a:schemeClr val="tx1">
                    <a:lumMod val="75000"/>
                    <a:lumOff val="25000"/>
                  </a:schemeClr>
                </a:solidFill>
                <a:latin typeface="Arial" charset="0"/>
                <a:ea typeface="Arial" charset="0"/>
                <a:cs typeface="Arial" charset="0"/>
              </a:defRPr>
            </a:lvl3pPr>
            <a:lvl4pPr>
              <a:defRPr sz="1600" i="0">
                <a:solidFill>
                  <a:schemeClr val="tx1">
                    <a:lumMod val="75000"/>
                    <a:lumOff val="25000"/>
                  </a:schemeClr>
                </a:solidFill>
                <a:latin typeface="Arial" charset="0"/>
                <a:ea typeface="Arial" charset="0"/>
                <a:cs typeface="Arial" charset="0"/>
              </a:defRPr>
            </a:lvl4pPr>
            <a:lvl5pPr>
              <a:defRPr sz="1600" i="0">
                <a:solidFill>
                  <a:schemeClr val="tx1">
                    <a:lumMod val="75000"/>
                    <a:lumOff val="25000"/>
                  </a:schemeClr>
                </a:solidFill>
                <a:latin typeface="Arial" charset="0"/>
                <a:ea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145024" y="6356350"/>
            <a:ext cx="1771291"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5181600" y="6248400"/>
            <a:ext cx="2895600" cy="365125"/>
          </a:xfrm>
        </p:spPr>
        <p:txBody>
          <a:bodyPr/>
          <a:lstStyle>
            <a:lvl1pPr>
              <a:defRPr/>
            </a:lvl1pPr>
          </a:lstStyle>
          <a:p>
            <a:pPr>
              <a:defRPr/>
            </a:pPr>
            <a:r>
              <a:rPr lang="en-US"/>
              <a:t>footer goes here</a:t>
            </a:r>
          </a:p>
        </p:txBody>
      </p:sp>
      <p:sp>
        <p:nvSpPr>
          <p:cNvPr id="7" name="Slide Number Placeholder 6"/>
          <p:cNvSpPr>
            <a:spLocks noGrp="1"/>
          </p:cNvSpPr>
          <p:nvPr>
            <p:ph type="sldNum" sz="quarter" idx="12"/>
          </p:nvPr>
        </p:nvSpPr>
        <p:spPr>
          <a:xfrm>
            <a:off x="8305800" y="6248400"/>
            <a:ext cx="533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AA3629CC-D88B-4D42-8F75-3C29AAEE558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143000"/>
          </a:xfrm>
        </p:spPr>
        <p:txBody>
          <a:bodyPr/>
          <a:lstStyle/>
          <a:p>
            <a:r>
              <a:rPr lang="en-US" dirty="0"/>
              <a:t>Click to edit Master title style</a:t>
            </a:r>
          </a:p>
        </p:txBody>
      </p:sp>
      <p:sp>
        <p:nvSpPr>
          <p:cNvPr id="3" name="Content Placeholder 2"/>
          <p:cNvSpPr>
            <a:spLocks noGrp="1"/>
          </p:cNvSpPr>
          <p:nvPr>
            <p:ph idx="1"/>
          </p:nvPr>
        </p:nvSpPr>
        <p:spPr>
          <a:xfrm>
            <a:off x="1143000" y="1447800"/>
            <a:ext cx="7543800" cy="4343400"/>
          </a:xfrm>
        </p:spPr>
        <p:txBody>
          <a:bodyPr/>
          <a:lstStyle>
            <a:lvl1pPr>
              <a:buFont typeface="Arial"/>
              <a:buChar char="•"/>
              <a:defRPr i="0">
                <a:solidFill>
                  <a:schemeClr val="tx1">
                    <a:lumMod val="75000"/>
                    <a:lumOff val="25000"/>
                  </a:schemeClr>
                </a:solidFill>
                <a:latin typeface="Arial" charset="0"/>
                <a:ea typeface="Arial" charset="0"/>
                <a:cs typeface="Arial" charset="0"/>
              </a:defRPr>
            </a:lvl1pPr>
            <a:lvl2pPr>
              <a:buFont typeface="Arial"/>
              <a:buChar char="•"/>
              <a:defRPr i="0">
                <a:solidFill>
                  <a:schemeClr val="tx1">
                    <a:lumMod val="75000"/>
                    <a:lumOff val="25000"/>
                  </a:schemeClr>
                </a:solidFill>
                <a:latin typeface="Arial" charset="0"/>
                <a:ea typeface="Arial" charset="0"/>
                <a:cs typeface="Arial" charset="0"/>
              </a:defRPr>
            </a:lvl2pPr>
            <a:lvl3pPr>
              <a:buFont typeface="Arial"/>
              <a:buChar char="•"/>
              <a:defRPr i="0">
                <a:solidFill>
                  <a:schemeClr val="tx1">
                    <a:lumMod val="75000"/>
                    <a:lumOff val="25000"/>
                  </a:schemeClr>
                </a:solidFill>
                <a:latin typeface="Arial" charset="0"/>
                <a:ea typeface="Arial" charset="0"/>
                <a:cs typeface="Arial" charset="0"/>
              </a:defRPr>
            </a:lvl3pPr>
            <a:lvl4pPr>
              <a:buFont typeface="Arial"/>
              <a:buChar char="•"/>
              <a:defRPr i="0">
                <a:solidFill>
                  <a:schemeClr val="tx1">
                    <a:lumMod val="75000"/>
                    <a:lumOff val="25000"/>
                  </a:schemeClr>
                </a:solidFill>
                <a:latin typeface="Arial" charset="0"/>
                <a:ea typeface="Arial" charset="0"/>
                <a:cs typeface="Arial" charset="0"/>
              </a:defRPr>
            </a:lvl4pPr>
            <a:lvl5pPr>
              <a:buFont typeface="Arial"/>
              <a:buChar char="•"/>
              <a:defRPr i="0">
                <a:solidFill>
                  <a:schemeClr val="tx1">
                    <a:lumMod val="75000"/>
                    <a:lumOff val="2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5"/>
          <p:cNvSpPr>
            <a:spLocks noGrp="1"/>
          </p:cNvSpPr>
          <p:nvPr>
            <p:ph type="ftr" sz="quarter" idx="10"/>
          </p:nvPr>
        </p:nvSpPr>
        <p:spPr/>
        <p:txBody>
          <a:bodyPr/>
          <a:lstStyle>
            <a:lvl1pPr>
              <a:defRPr/>
            </a:lvl1pPr>
          </a:lstStyle>
          <a:p>
            <a:pPr>
              <a:defRPr/>
            </a:pPr>
            <a:r>
              <a:rPr lang="en-US"/>
              <a:t>footer goes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2"/>
          <p:cNvSpPr>
            <a:spLocks noGrp="1"/>
          </p:cNvSpPr>
          <p:nvPr>
            <p:ph type="pic" idx="14"/>
          </p:nvPr>
        </p:nvSpPr>
        <p:spPr>
          <a:xfrm>
            <a:off x="5715000" y="0"/>
            <a:ext cx="2782957" cy="6858000"/>
          </a:xfrm>
        </p:spPr>
        <p:txBody>
          <a:bodyPr rtlCol="0">
            <a:normAutofit/>
          </a:bodyPr>
          <a:lstStyle>
            <a:lvl1pPr marL="0" indent="0" algn="ctr">
              <a:buNone/>
              <a:defRPr sz="2000" i="0">
                <a:solidFill>
                  <a:schemeClr val="tx1">
                    <a:lumMod val="75000"/>
                    <a:lumOff val="25000"/>
                  </a:schemeClr>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3" name="Content Placeholder 2"/>
          <p:cNvSpPr>
            <a:spLocks noGrp="1"/>
          </p:cNvSpPr>
          <p:nvPr>
            <p:ph idx="1"/>
          </p:nvPr>
        </p:nvSpPr>
        <p:spPr>
          <a:xfrm>
            <a:off x="1143000" y="609600"/>
            <a:ext cx="4191000" cy="5867400"/>
          </a:xfrm>
        </p:spPr>
        <p:txBody>
          <a:bodyPr/>
          <a:lstStyle>
            <a:lvl1pPr>
              <a:buFont typeface="Arial"/>
              <a:buChar char="•"/>
              <a:defRPr i="0">
                <a:solidFill>
                  <a:schemeClr val="tx1">
                    <a:lumMod val="75000"/>
                    <a:lumOff val="25000"/>
                  </a:schemeClr>
                </a:solidFill>
                <a:latin typeface="Arial" charset="0"/>
                <a:ea typeface="Arial" charset="0"/>
                <a:cs typeface="Arial" charset="0"/>
              </a:defRPr>
            </a:lvl1pPr>
            <a:lvl2pPr>
              <a:buFont typeface="Arial"/>
              <a:buChar char="•"/>
              <a:defRPr i="0">
                <a:solidFill>
                  <a:schemeClr val="tx1">
                    <a:lumMod val="75000"/>
                    <a:lumOff val="25000"/>
                  </a:schemeClr>
                </a:solidFill>
                <a:latin typeface="Arial" charset="0"/>
                <a:ea typeface="Arial" charset="0"/>
                <a:cs typeface="Arial" charset="0"/>
              </a:defRPr>
            </a:lvl2pPr>
            <a:lvl3pPr>
              <a:buFont typeface="Arial"/>
              <a:buChar char="•"/>
              <a:defRPr i="0">
                <a:solidFill>
                  <a:schemeClr val="tx1">
                    <a:lumMod val="75000"/>
                    <a:lumOff val="25000"/>
                  </a:schemeClr>
                </a:solidFill>
                <a:latin typeface="Arial" charset="0"/>
                <a:ea typeface="Arial" charset="0"/>
                <a:cs typeface="Arial" charset="0"/>
              </a:defRPr>
            </a:lvl3pPr>
            <a:lvl4pPr>
              <a:buFont typeface="Arial"/>
              <a:buChar char="•"/>
              <a:defRPr i="0">
                <a:solidFill>
                  <a:schemeClr val="tx1">
                    <a:lumMod val="75000"/>
                    <a:lumOff val="25000"/>
                  </a:schemeClr>
                </a:solidFill>
                <a:latin typeface="Arial" charset="0"/>
                <a:ea typeface="Arial" charset="0"/>
                <a:cs typeface="Arial" charset="0"/>
              </a:defRPr>
            </a:lvl4pPr>
            <a:lvl5pPr>
              <a:buFont typeface="Arial"/>
              <a:buChar char="•"/>
              <a:defRPr i="0">
                <a:solidFill>
                  <a:schemeClr val="tx1">
                    <a:lumMod val="75000"/>
                    <a:lumOff val="2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5"/>
          <p:cNvSpPr>
            <a:spLocks noGrp="1"/>
          </p:cNvSpPr>
          <p:nvPr>
            <p:ph type="ftr" sz="quarter" idx="10"/>
          </p:nvPr>
        </p:nvSpPr>
        <p:spPr/>
        <p:txBody>
          <a:bodyPr/>
          <a:lstStyle>
            <a:lvl1pPr>
              <a:defRPr/>
            </a:lvl1pPr>
          </a:lstStyle>
          <a:p>
            <a:pPr>
              <a:defRPr/>
            </a:pPr>
            <a:r>
              <a:rPr lang="en-US"/>
              <a:t>footer goes here</a:t>
            </a:r>
            <a:endParaRPr lang="en-US" dirty="0"/>
          </a:p>
        </p:txBody>
      </p:sp>
      <p:sp>
        <p:nvSpPr>
          <p:cNvPr id="2" name="Title 1"/>
          <p:cNvSpPr>
            <a:spLocks noGrp="1"/>
          </p:cNvSpPr>
          <p:nvPr>
            <p:ph type="title"/>
          </p:nvPr>
        </p:nvSpPr>
        <p:spPr>
          <a:xfrm>
            <a:off x="5715000" y="4013200"/>
            <a:ext cx="2782956" cy="1930400"/>
          </a:xfrm>
          <a:solidFill>
            <a:schemeClr val="bg1">
              <a:alpha val="76000"/>
            </a:schemeClr>
          </a:solidFill>
        </p:spPr>
        <p:txBody>
          <a:bodyPr anchor="ctr"/>
          <a:lstStyle>
            <a:lvl1pPr algn="ctr">
              <a:defRPr sz="1800"/>
            </a:lvl1pPr>
          </a:lstStyle>
          <a:p>
            <a:r>
              <a:rPr lang="en-US" dirty="0"/>
              <a:t>Click to edit Master title style</a:t>
            </a:r>
          </a:p>
        </p:txBody>
      </p:sp>
    </p:spTree>
    <p:extLst>
      <p:ext uri="{BB962C8B-B14F-4D97-AF65-F5344CB8AC3E}">
        <p14:creationId xmlns:p14="http://schemas.microsoft.com/office/powerpoint/2010/main" val="102742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6800" y="0"/>
            <a:ext cx="4267200" cy="1828800"/>
          </a:xfrm>
          <a:prstGeom prst="rect">
            <a:avLst/>
          </a:prstGeom>
        </p:spPr>
      </p:pic>
      <p:sp>
        <p:nvSpPr>
          <p:cNvPr id="2" name="Title 1"/>
          <p:cNvSpPr>
            <a:spLocks noGrp="1"/>
          </p:cNvSpPr>
          <p:nvPr>
            <p:ph type="title" hasCustomPrompt="1"/>
          </p:nvPr>
        </p:nvSpPr>
        <p:spPr>
          <a:xfrm>
            <a:off x="4953000" y="1153936"/>
            <a:ext cx="4191000" cy="523624"/>
          </a:xfrm>
          <a:ln>
            <a:noFill/>
          </a:ln>
        </p:spPr>
        <p:txBody>
          <a:bodyPr/>
          <a:lstStyle>
            <a:lvl1pPr>
              <a:defRPr>
                <a:solidFill>
                  <a:schemeClr val="bg1"/>
                </a:solidFill>
              </a:defRPr>
            </a:lvl1pPr>
          </a:lstStyle>
          <a:p>
            <a:r>
              <a:rPr lang="en-US" dirty="0"/>
              <a:t>AAPA U.S. Membership</a:t>
            </a:r>
          </a:p>
        </p:txBody>
      </p:sp>
      <p:sp>
        <p:nvSpPr>
          <p:cNvPr id="3" name="Content Placeholder 2"/>
          <p:cNvSpPr>
            <a:spLocks noGrp="1"/>
          </p:cNvSpPr>
          <p:nvPr>
            <p:ph idx="1"/>
          </p:nvPr>
        </p:nvSpPr>
        <p:spPr>
          <a:xfrm>
            <a:off x="1143000" y="2085724"/>
            <a:ext cx="7543800" cy="4299932"/>
          </a:xfrm>
        </p:spPr>
        <p:txBody>
          <a:bodyPr/>
          <a:lstStyle>
            <a:lvl1pPr>
              <a:buFont typeface="Arial"/>
              <a:buChar char="•"/>
              <a:defRPr i="0">
                <a:solidFill>
                  <a:schemeClr val="tx1">
                    <a:lumMod val="75000"/>
                    <a:lumOff val="25000"/>
                  </a:schemeClr>
                </a:solidFill>
                <a:latin typeface="Arial" charset="0"/>
                <a:ea typeface="Arial" charset="0"/>
                <a:cs typeface="Arial" charset="0"/>
              </a:defRPr>
            </a:lvl1pPr>
            <a:lvl2pPr>
              <a:buFont typeface="Arial"/>
              <a:buChar char="•"/>
              <a:defRPr i="0">
                <a:solidFill>
                  <a:schemeClr val="tx1">
                    <a:lumMod val="75000"/>
                    <a:lumOff val="25000"/>
                  </a:schemeClr>
                </a:solidFill>
                <a:latin typeface="Arial" charset="0"/>
                <a:ea typeface="Arial" charset="0"/>
                <a:cs typeface="Arial" charset="0"/>
              </a:defRPr>
            </a:lvl2pPr>
            <a:lvl3pPr>
              <a:buFont typeface="Arial"/>
              <a:buChar char="•"/>
              <a:defRPr i="0">
                <a:solidFill>
                  <a:schemeClr val="tx1">
                    <a:lumMod val="75000"/>
                    <a:lumOff val="25000"/>
                  </a:schemeClr>
                </a:solidFill>
                <a:latin typeface="Arial" charset="0"/>
                <a:ea typeface="Arial" charset="0"/>
                <a:cs typeface="Arial" charset="0"/>
              </a:defRPr>
            </a:lvl3pPr>
            <a:lvl4pPr>
              <a:buFont typeface="Arial"/>
              <a:buChar char="•"/>
              <a:defRPr i="0">
                <a:solidFill>
                  <a:schemeClr val="tx1">
                    <a:lumMod val="75000"/>
                    <a:lumOff val="25000"/>
                  </a:schemeClr>
                </a:solidFill>
                <a:latin typeface="Arial" charset="0"/>
                <a:ea typeface="Arial" charset="0"/>
                <a:cs typeface="Arial" charset="0"/>
              </a:defRPr>
            </a:lvl4pPr>
            <a:lvl5pPr>
              <a:buFont typeface="Arial"/>
              <a:buChar char="•"/>
              <a:defRPr i="0">
                <a:solidFill>
                  <a:schemeClr val="tx1">
                    <a:lumMod val="75000"/>
                    <a:lumOff val="25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5"/>
          <p:cNvSpPr>
            <a:spLocks noGrp="1"/>
          </p:cNvSpPr>
          <p:nvPr>
            <p:ph type="ftr" sz="quarter" idx="10"/>
          </p:nvPr>
        </p:nvSpPr>
        <p:spPr/>
        <p:txBody>
          <a:bodyPr/>
          <a:lstStyle>
            <a:lvl1pPr>
              <a:defRPr/>
            </a:lvl1pPr>
          </a:lstStyle>
          <a:p>
            <a:pPr>
              <a:defRPr/>
            </a:pPr>
            <a:r>
              <a:rPr lang="en-US"/>
              <a:t>footer goes here</a:t>
            </a:r>
            <a:endParaRPr lang="en-US" dirty="0"/>
          </a:p>
        </p:txBody>
      </p:sp>
      <p:sp>
        <p:nvSpPr>
          <p:cNvPr id="7" name="Title 1"/>
          <p:cNvSpPr txBox="1">
            <a:spLocks/>
          </p:cNvSpPr>
          <p:nvPr userDrawn="1"/>
        </p:nvSpPr>
        <p:spPr bwMode="auto">
          <a:xfrm>
            <a:off x="4953000" y="1562100"/>
            <a:ext cx="4876800" cy="5236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Verdana"/>
                <a:ea typeface="Verdana" pitchFamily="34" charset="0"/>
                <a:cs typeface="Verdana"/>
              </a:defRPr>
            </a:lvl1pPr>
            <a:lvl2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2pPr>
            <a:lvl3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3pPr>
            <a:lvl4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4pPr>
            <a:lvl5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5pPr>
            <a:lvl6pPr marL="457200" algn="l" defTabSz="457200" rtl="0" eaLnBrk="1" fontAlgn="base" hangingPunct="1">
              <a:spcBef>
                <a:spcPct val="0"/>
              </a:spcBef>
              <a:spcAft>
                <a:spcPct val="0"/>
              </a:spcAft>
              <a:defRPr sz="2400" b="1">
                <a:solidFill>
                  <a:srgbClr val="005A84"/>
                </a:solidFill>
                <a:latin typeface="Verdana" panose="020B0604030504040204" pitchFamily="34" charset="0"/>
              </a:defRPr>
            </a:lvl6pPr>
            <a:lvl7pPr marL="914400" algn="l" defTabSz="457200" rtl="0" eaLnBrk="1" fontAlgn="base" hangingPunct="1">
              <a:spcBef>
                <a:spcPct val="0"/>
              </a:spcBef>
              <a:spcAft>
                <a:spcPct val="0"/>
              </a:spcAft>
              <a:defRPr sz="2400" b="1">
                <a:solidFill>
                  <a:srgbClr val="005A84"/>
                </a:solidFill>
                <a:latin typeface="Verdana" panose="020B0604030504040204" pitchFamily="34" charset="0"/>
              </a:defRPr>
            </a:lvl7pPr>
            <a:lvl8pPr marL="1371600" algn="l" defTabSz="457200" rtl="0" eaLnBrk="1" fontAlgn="base" hangingPunct="1">
              <a:spcBef>
                <a:spcPct val="0"/>
              </a:spcBef>
              <a:spcAft>
                <a:spcPct val="0"/>
              </a:spcAft>
              <a:defRPr sz="2400" b="1">
                <a:solidFill>
                  <a:srgbClr val="005A84"/>
                </a:solidFill>
                <a:latin typeface="Verdana" panose="020B0604030504040204" pitchFamily="34" charset="0"/>
              </a:defRPr>
            </a:lvl8pPr>
            <a:lvl9pPr marL="1828800" algn="l" defTabSz="457200" rtl="0" eaLnBrk="1" fontAlgn="base" hangingPunct="1">
              <a:spcBef>
                <a:spcPct val="0"/>
              </a:spcBef>
              <a:spcAft>
                <a:spcPct val="0"/>
              </a:spcAft>
              <a:defRPr sz="2400" b="1">
                <a:solidFill>
                  <a:srgbClr val="005A84"/>
                </a:solidFill>
                <a:latin typeface="Verdana" panose="020B0604030504040204" pitchFamily="34" charset="0"/>
              </a:defRPr>
            </a:lvl9pPr>
          </a:lstStyle>
          <a:p>
            <a:r>
              <a:rPr lang="en-US" sz="1800" b="0" dirty="0">
                <a:solidFill>
                  <a:srgbClr val="005A84"/>
                </a:solidFill>
              </a:rPr>
              <a:t>Connected,</a:t>
            </a:r>
            <a:r>
              <a:rPr lang="en-US" sz="1800" b="0" baseline="0" dirty="0">
                <a:solidFill>
                  <a:srgbClr val="005A84"/>
                </a:solidFill>
              </a:rPr>
              <a:t> Empowered &amp; Unified</a:t>
            </a:r>
            <a:endParaRPr lang="en-US" sz="1800" b="0" dirty="0">
              <a:solidFill>
                <a:srgbClr val="005A84"/>
              </a:solidFill>
            </a:endParaRPr>
          </a:p>
        </p:txBody>
      </p:sp>
    </p:spTree>
    <p:extLst>
      <p:ext uri="{BB962C8B-B14F-4D97-AF65-F5344CB8AC3E}">
        <p14:creationId xmlns:p14="http://schemas.microsoft.com/office/powerpoint/2010/main" val="16122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133600"/>
            <a:ext cx="7353300" cy="566738"/>
          </a:xfrm>
        </p:spPr>
        <p:txBody>
          <a:bodyPr anchor="b"/>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1219200" y="2700338"/>
            <a:ext cx="7353300" cy="804862"/>
          </a:xfrm>
        </p:spPr>
        <p:txBody>
          <a:bodyPr/>
          <a:lstStyle>
            <a:lvl1pPr marL="0" indent="0">
              <a:buNone/>
              <a:defRPr sz="1600" i="0">
                <a:solidFill>
                  <a:schemeClr val="tx1">
                    <a:lumMod val="75000"/>
                    <a:lumOff val="25000"/>
                  </a:schemeClr>
                </a:solidFill>
                <a:latin typeface="Arial" charset="0"/>
                <a:ea typeface="Arial" charset="0"/>
                <a:cs typeface="Arial"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1219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5181600" y="6248400"/>
            <a:ext cx="2895600" cy="365125"/>
          </a:xfrm>
        </p:spPr>
        <p:txBody>
          <a:bodyPr/>
          <a:lstStyle>
            <a:lvl1pPr>
              <a:defRPr/>
            </a:lvl1pPr>
          </a:lstStyle>
          <a:p>
            <a:pPr>
              <a:defRPr/>
            </a:pPr>
            <a:r>
              <a:rPr lang="en-US"/>
              <a:t>footer goes here</a:t>
            </a:r>
          </a:p>
        </p:txBody>
      </p:sp>
      <p:sp>
        <p:nvSpPr>
          <p:cNvPr id="7" name="Slide Number Placeholder 6"/>
          <p:cNvSpPr>
            <a:spLocks noGrp="1"/>
          </p:cNvSpPr>
          <p:nvPr>
            <p:ph type="sldNum" sz="quarter" idx="12"/>
          </p:nvPr>
        </p:nvSpPr>
        <p:spPr>
          <a:xfrm>
            <a:off x="8305800" y="6248400"/>
            <a:ext cx="533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715E37F4-F411-4E8E-BE33-E5DC3EF4A92B}" type="slidenum">
              <a:rPr lang="en-US"/>
              <a:pPr/>
              <a:t>‹#›</a:t>
            </a:fld>
            <a:endParaRPr lang="en-US"/>
          </a:p>
        </p:txBody>
      </p:sp>
      <p:sp>
        <p:nvSpPr>
          <p:cNvPr id="8" name="Picture Placeholder 2"/>
          <p:cNvSpPr>
            <a:spLocks noGrp="1"/>
          </p:cNvSpPr>
          <p:nvPr>
            <p:ph type="pic" idx="13"/>
          </p:nvPr>
        </p:nvSpPr>
        <p:spPr>
          <a:xfrm>
            <a:off x="874642" y="0"/>
            <a:ext cx="2782957" cy="1812131"/>
          </a:xfrm>
        </p:spPr>
        <p:txBody>
          <a:bodyPr rtlCol="0">
            <a:normAutofit/>
          </a:bodyPr>
          <a:lstStyle>
            <a:lvl1pPr marL="0" indent="0" algn="ctr">
              <a:buNone/>
              <a:defRPr sz="2000" i="0">
                <a:solidFill>
                  <a:schemeClr val="tx1">
                    <a:lumMod val="75000"/>
                    <a:lumOff val="25000"/>
                  </a:schemeClr>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Picture Placeholder 2"/>
          <p:cNvSpPr>
            <a:spLocks noGrp="1"/>
          </p:cNvSpPr>
          <p:nvPr>
            <p:ph type="pic" idx="14"/>
          </p:nvPr>
        </p:nvSpPr>
        <p:spPr>
          <a:xfrm>
            <a:off x="3657599" y="0"/>
            <a:ext cx="2782957" cy="1812131"/>
          </a:xfrm>
        </p:spPr>
        <p:txBody>
          <a:bodyPr rtlCol="0">
            <a:normAutofit/>
          </a:bodyPr>
          <a:lstStyle>
            <a:lvl1pPr marL="0" indent="0" algn="ctr">
              <a:buNone/>
              <a:defRPr sz="2000" i="0">
                <a:solidFill>
                  <a:schemeClr val="tx1">
                    <a:lumMod val="75000"/>
                    <a:lumOff val="25000"/>
                  </a:schemeClr>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Picture Placeholder 2"/>
          <p:cNvSpPr>
            <a:spLocks noGrp="1"/>
          </p:cNvSpPr>
          <p:nvPr>
            <p:ph type="pic" idx="15"/>
          </p:nvPr>
        </p:nvSpPr>
        <p:spPr>
          <a:xfrm>
            <a:off x="6440557" y="0"/>
            <a:ext cx="2703444" cy="1812131"/>
          </a:xfrm>
        </p:spPr>
        <p:txBody>
          <a:bodyPr rtlCol="0">
            <a:normAutofit/>
          </a:bodyPr>
          <a:lstStyle>
            <a:lvl1pPr marL="0" indent="0" algn="ctr">
              <a:buNone/>
              <a:defRPr sz="2000" i="0">
                <a:solidFill>
                  <a:schemeClr val="tx1">
                    <a:lumMod val="75000"/>
                    <a:lumOff val="25000"/>
                  </a:schemeClr>
                </a:solidFill>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58400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143000"/>
          </a:xfr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a:xfrm>
            <a:off x="5181600" y="6248400"/>
            <a:ext cx="2895600" cy="365125"/>
          </a:xfrm>
        </p:spPr>
        <p:txBody>
          <a:bodyPr/>
          <a:lstStyle>
            <a:lvl1pPr>
              <a:defRPr/>
            </a:lvl1pPr>
          </a:lstStyle>
          <a:p>
            <a:pPr>
              <a:defRPr/>
            </a:pPr>
            <a:r>
              <a:rPr lang="en-US"/>
              <a:t>footer goes here</a:t>
            </a:r>
          </a:p>
        </p:txBody>
      </p:sp>
      <p:sp>
        <p:nvSpPr>
          <p:cNvPr id="5" name="Slide Number Placeholder 4"/>
          <p:cNvSpPr>
            <a:spLocks noGrp="1"/>
          </p:cNvSpPr>
          <p:nvPr>
            <p:ph type="sldNum" sz="quarter" idx="12"/>
          </p:nvPr>
        </p:nvSpPr>
        <p:spPr>
          <a:xfrm>
            <a:off x="8305800" y="6248400"/>
            <a:ext cx="533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F258B358-32C4-4744-A7D5-104A35C6730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447800"/>
            <a:ext cx="82296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text styles edit Master</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p:nvSpPr>
        <p:spPr>
          <a:xfrm>
            <a:off x="8382000" y="6323013"/>
            <a:ext cx="457200" cy="230187"/>
          </a:xfrm>
          <a:prstGeom prst="rect">
            <a:avLst/>
          </a:prstGeom>
          <a:noFill/>
        </p:spPr>
        <p:txBody>
          <a:bodyPr>
            <a:spAutoFit/>
          </a:bodyPr>
          <a:lstStyle/>
          <a:p>
            <a:pPr algn="r" eaLnBrk="1" hangingPunct="1"/>
            <a:fld id="{AFA229DD-0D6E-46B5-BA66-9966DACC6E45}" type="slidenum">
              <a:rPr lang="en-US" sz="900" b="1">
                <a:solidFill>
                  <a:srgbClr val="008265"/>
                </a:solidFill>
                <a:latin typeface="Verdana" pitchFamily="34" charset="0"/>
              </a:rPr>
              <a:pPr algn="r" eaLnBrk="1" hangingPunct="1"/>
              <a:t>‹#›</a:t>
            </a:fld>
            <a:endParaRPr lang="en-US" sz="900" b="1">
              <a:solidFill>
                <a:srgbClr val="008265"/>
              </a:solidFill>
              <a:latin typeface="Verdana" pitchFamily="34" charset="0"/>
            </a:endParaRPr>
          </a:p>
        </p:txBody>
      </p:sp>
      <p:sp>
        <p:nvSpPr>
          <p:cNvPr id="6" name="Footer Placeholder 5"/>
          <p:cNvSpPr>
            <a:spLocks noGrp="1"/>
          </p:cNvSpPr>
          <p:nvPr>
            <p:ph type="ftr" sz="quarter" idx="3"/>
          </p:nvPr>
        </p:nvSpPr>
        <p:spPr>
          <a:xfrm>
            <a:off x="5486400" y="6238875"/>
            <a:ext cx="2895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Verdana"/>
                <a:cs typeface="Verdana"/>
              </a:defRPr>
            </a:lvl1pPr>
          </a:lstStyle>
          <a:p>
            <a:pPr>
              <a:defRPr/>
            </a:pPr>
            <a:r>
              <a:rPr lang="en-US"/>
              <a:t>footer goes here</a:t>
            </a:r>
            <a:endParaRPr lang="en-US" dirty="0"/>
          </a:p>
        </p:txBody>
      </p:sp>
      <p:pic>
        <p:nvPicPr>
          <p:cNvPr id="7" name="Picture 6"/>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8875059" cy="68580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81" r:id="rId2"/>
    <p:sldLayoutId id="2147483693" r:id="rId3"/>
    <p:sldLayoutId id="2147483683" r:id="rId4"/>
    <p:sldLayoutId id="2147483680" r:id="rId5"/>
    <p:sldLayoutId id="2147483692" r:id="rId6"/>
    <p:sldLayoutId id="2147483691" r:id="rId7"/>
    <p:sldLayoutId id="2147483690" r:id="rId8"/>
    <p:sldLayoutId id="2147483685" r:id="rId9"/>
    <p:sldLayoutId id="2147483687" r:id="rId10"/>
    <p:sldLayoutId id="2147483686" r:id="rId11"/>
    <p:sldLayoutId id="2147483688" r:id="rId12"/>
    <p:sldLayoutId id="2147483689" r:id="rId13"/>
  </p:sldLayoutIdLst>
  <p:hf sldNum="0" hdr="0" dt="0"/>
  <p:txStyles>
    <p:titleStyle>
      <a:lvl1pPr algn="l" defTabSz="457200" rtl="0" eaLnBrk="1" fontAlgn="base" hangingPunct="1">
        <a:spcBef>
          <a:spcPct val="0"/>
        </a:spcBef>
        <a:spcAft>
          <a:spcPct val="0"/>
        </a:spcAft>
        <a:defRPr sz="2400" b="1" kern="1200">
          <a:solidFill>
            <a:srgbClr val="005A84"/>
          </a:solidFill>
          <a:latin typeface="Verdana"/>
          <a:ea typeface="Verdana" pitchFamily="34" charset="0"/>
          <a:cs typeface="Verdana"/>
        </a:defRPr>
      </a:lvl1pPr>
      <a:lvl2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2pPr>
      <a:lvl3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3pPr>
      <a:lvl4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4pPr>
      <a:lvl5pPr algn="l" defTabSz="457200" rtl="0" eaLnBrk="1" fontAlgn="base" hangingPunct="1">
        <a:spcBef>
          <a:spcPct val="0"/>
        </a:spcBef>
        <a:spcAft>
          <a:spcPct val="0"/>
        </a:spcAft>
        <a:defRPr sz="2400" b="1">
          <a:solidFill>
            <a:srgbClr val="005A84"/>
          </a:solidFill>
          <a:latin typeface="Verdana" panose="020B0604030504040204" pitchFamily="34" charset="0"/>
          <a:ea typeface="Verdana" pitchFamily="34" charset="0"/>
          <a:cs typeface="Verdana" pitchFamily="34" charset="0"/>
        </a:defRPr>
      </a:lvl5pPr>
      <a:lvl6pPr marL="457200" algn="l" defTabSz="457200" rtl="0" eaLnBrk="1" fontAlgn="base" hangingPunct="1">
        <a:spcBef>
          <a:spcPct val="0"/>
        </a:spcBef>
        <a:spcAft>
          <a:spcPct val="0"/>
        </a:spcAft>
        <a:defRPr sz="2400" b="1">
          <a:solidFill>
            <a:srgbClr val="005A84"/>
          </a:solidFill>
          <a:latin typeface="Verdana" panose="020B0604030504040204" pitchFamily="34" charset="0"/>
        </a:defRPr>
      </a:lvl6pPr>
      <a:lvl7pPr marL="914400" algn="l" defTabSz="457200" rtl="0" eaLnBrk="1" fontAlgn="base" hangingPunct="1">
        <a:spcBef>
          <a:spcPct val="0"/>
        </a:spcBef>
        <a:spcAft>
          <a:spcPct val="0"/>
        </a:spcAft>
        <a:defRPr sz="2400" b="1">
          <a:solidFill>
            <a:srgbClr val="005A84"/>
          </a:solidFill>
          <a:latin typeface="Verdana" panose="020B0604030504040204" pitchFamily="34" charset="0"/>
        </a:defRPr>
      </a:lvl7pPr>
      <a:lvl8pPr marL="1371600" algn="l" defTabSz="457200" rtl="0" eaLnBrk="1" fontAlgn="base" hangingPunct="1">
        <a:spcBef>
          <a:spcPct val="0"/>
        </a:spcBef>
        <a:spcAft>
          <a:spcPct val="0"/>
        </a:spcAft>
        <a:defRPr sz="2400" b="1">
          <a:solidFill>
            <a:srgbClr val="005A84"/>
          </a:solidFill>
          <a:latin typeface="Verdana" panose="020B0604030504040204" pitchFamily="34" charset="0"/>
        </a:defRPr>
      </a:lvl8pPr>
      <a:lvl9pPr marL="1828800" algn="l" defTabSz="457200" rtl="0" eaLnBrk="1" fontAlgn="base" hangingPunct="1">
        <a:spcBef>
          <a:spcPct val="0"/>
        </a:spcBef>
        <a:spcAft>
          <a:spcPct val="0"/>
        </a:spcAft>
        <a:defRPr sz="2400" b="1">
          <a:solidFill>
            <a:srgbClr val="005A84"/>
          </a:solidFill>
          <a:latin typeface="Verdana" panose="020B0604030504040204" pitchFamily="34" charset="0"/>
        </a:defRPr>
      </a:lvl9pPr>
    </p:titleStyle>
    <p:bodyStyle>
      <a:lvl1pPr marL="342900" indent="-342900" algn="l" defTabSz="457200" rtl="0" eaLnBrk="1" fontAlgn="base" hangingPunct="1">
        <a:spcBef>
          <a:spcPct val="20000"/>
        </a:spcBef>
        <a:spcAft>
          <a:spcPct val="0"/>
        </a:spcAft>
        <a:buFont typeface="Arial" pitchFamily="34" charset="0"/>
        <a:buChar char="•"/>
        <a:defRPr sz="2400" i="1" kern="1200">
          <a:solidFill>
            <a:srgbClr val="008265"/>
          </a:solidFill>
          <a:latin typeface="Times"/>
          <a:ea typeface="Times" panose="02020603050405020304" pitchFamily="18" charset="0"/>
          <a:cs typeface="Times"/>
        </a:defRPr>
      </a:lvl1pPr>
      <a:lvl2pPr marL="742950" indent="-285750" algn="l" defTabSz="457200" rtl="0" eaLnBrk="1" fontAlgn="base" hangingPunct="1">
        <a:spcBef>
          <a:spcPct val="20000"/>
        </a:spcBef>
        <a:spcAft>
          <a:spcPct val="0"/>
        </a:spcAft>
        <a:buClr>
          <a:srgbClr val="008265"/>
        </a:buClr>
        <a:buFont typeface="Arial" pitchFamily="34" charset="0"/>
        <a:buChar char="•"/>
        <a:defRPr kern="1200">
          <a:solidFill>
            <a:schemeClr val="tx1"/>
          </a:solidFill>
          <a:latin typeface="Times"/>
          <a:ea typeface="Times" panose="02020603050405020304" pitchFamily="18" charset="0"/>
          <a:cs typeface="Times"/>
        </a:defRPr>
      </a:lvl2pPr>
      <a:lvl3pPr marL="1143000" indent="-228600" algn="l" defTabSz="457200" rtl="0" eaLnBrk="1" fontAlgn="base" hangingPunct="1">
        <a:spcBef>
          <a:spcPct val="20000"/>
        </a:spcBef>
        <a:spcAft>
          <a:spcPct val="0"/>
        </a:spcAft>
        <a:buClr>
          <a:srgbClr val="008265"/>
        </a:buClr>
        <a:buFont typeface="Arial" pitchFamily="34" charset="0"/>
        <a:buChar char="•"/>
        <a:defRPr sz="1600" kern="1200">
          <a:solidFill>
            <a:schemeClr val="tx1"/>
          </a:solidFill>
          <a:latin typeface="Times"/>
          <a:ea typeface="Times" panose="02020603050405020304" pitchFamily="18" charset="0"/>
          <a:cs typeface="Times"/>
        </a:defRPr>
      </a:lvl3pPr>
      <a:lvl4pPr marL="1600200" indent="-228600" algn="l" defTabSz="457200" rtl="0" eaLnBrk="1" fontAlgn="base" hangingPunct="1">
        <a:spcBef>
          <a:spcPct val="20000"/>
        </a:spcBef>
        <a:spcAft>
          <a:spcPct val="0"/>
        </a:spcAft>
        <a:buClr>
          <a:srgbClr val="008265"/>
        </a:buClr>
        <a:buFont typeface="Arial" pitchFamily="34" charset="0"/>
        <a:buChar char="•"/>
        <a:defRPr sz="1400" kern="1200">
          <a:solidFill>
            <a:schemeClr val="tx1"/>
          </a:solidFill>
          <a:latin typeface="Times"/>
          <a:ea typeface="Times" panose="02020603050405020304" pitchFamily="18" charset="0"/>
          <a:cs typeface="Times"/>
        </a:defRPr>
      </a:lvl4pPr>
      <a:lvl5pPr marL="2057400" indent="-228600" algn="l" defTabSz="457200" rtl="0" eaLnBrk="1" fontAlgn="base" hangingPunct="1">
        <a:spcBef>
          <a:spcPct val="20000"/>
        </a:spcBef>
        <a:spcAft>
          <a:spcPct val="0"/>
        </a:spcAft>
        <a:buClr>
          <a:srgbClr val="008265"/>
        </a:buClr>
        <a:buFont typeface="Arial" pitchFamily="34" charset="0"/>
        <a:buChar char="•"/>
        <a:defRPr sz="1400" kern="1200">
          <a:solidFill>
            <a:schemeClr val="tx1"/>
          </a:solidFill>
          <a:latin typeface="Times"/>
          <a:ea typeface="Times" panose="02020603050405020304" pitchFamily="18" charset="0"/>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mailto:smonteverde@aapa-ports.org" TargetMode="Externa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3962400" y="838200"/>
            <a:ext cx="4668300" cy="838200"/>
          </a:xfrm>
        </p:spPr>
        <p:txBody>
          <a:bodyPr>
            <a:noAutofit/>
          </a:bodyPr>
          <a:lstStyle/>
          <a:p>
            <a:pPr eaLnBrk="1" hangingPunct="1"/>
            <a:r>
              <a:rPr lang="en-US" sz="3200" dirty="0">
                <a:latin typeface="Verdana" pitchFamily="34" charset="0"/>
                <a:cs typeface="Verdana" pitchFamily="34" charset="0"/>
              </a:rPr>
              <a:t>AAPA Perspectives</a:t>
            </a:r>
            <a:br>
              <a:rPr lang="en-US" sz="3200" dirty="0">
                <a:latin typeface="Verdana" pitchFamily="34" charset="0"/>
                <a:cs typeface="Verdana" pitchFamily="34" charset="0"/>
              </a:rPr>
            </a:br>
            <a:endParaRPr lang="en-US" sz="3200" dirty="0">
              <a:latin typeface="Verdana" pitchFamily="34" charset="0"/>
              <a:cs typeface="Verdana" pitchFamily="34" charset="0"/>
            </a:endParaRPr>
          </a:p>
        </p:txBody>
      </p:sp>
      <p:sp>
        <p:nvSpPr>
          <p:cNvPr id="3" name="Subtitle 2"/>
          <p:cNvSpPr>
            <a:spLocks noGrp="1"/>
          </p:cNvSpPr>
          <p:nvPr>
            <p:ph type="subTitle" idx="1"/>
          </p:nvPr>
        </p:nvSpPr>
        <p:spPr>
          <a:xfrm>
            <a:off x="1848899" y="1524000"/>
            <a:ext cx="6781800" cy="971550"/>
          </a:xfrm>
        </p:spPr>
        <p:txBody>
          <a:bodyPr rtlCol="0">
            <a:noAutofit/>
          </a:bodyPr>
          <a:lstStyle/>
          <a:p>
            <a:pPr>
              <a:defRPr/>
            </a:pPr>
            <a:r>
              <a:rPr lang="en-US" sz="2600" b="1" i="0" dirty="0">
                <a:solidFill>
                  <a:srgbClr val="008265"/>
                </a:solidFill>
                <a:ea typeface="+mn-ea"/>
              </a:rPr>
              <a:t>Hydrographic Services Review Panel</a:t>
            </a:r>
          </a:p>
          <a:p>
            <a:pPr>
              <a:defRPr/>
            </a:pPr>
            <a:r>
              <a:rPr lang="en-US" sz="2600" b="1" i="0" dirty="0">
                <a:solidFill>
                  <a:srgbClr val="008265"/>
                </a:solidFill>
                <a:ea typeface="+mn-ea"/>
              </a:rPr>
              <a:t>Washington, D.C. </a:t>
            </a:r>
          </a:p>
          <a:p>
            <a:pPr>
              <a:defRPr/>
            </a:pPr>
            <a:endParaRPr lang="en-US" sz="2600" b="1" i="0" dirty="0">
              <a:solidFill>
                <a:srgbClr val="008265"/>
              </a:solidFill>
              <a:ea typeface="+mn-ea"/>
            </a:endParaRPr>
          </a:p>
          <a:p>
            <a:pPr>
              <a:defRPr/>
            </a:pPr>
            <a:r>
              <a:rPr lang="en-US" sz="1800" b="1" dirty="0">
                <a:solidFill>
                  <a:srgbClr val="008265"/>
                </a:solidFill>
                <a:ea typeface="+mn-ea"/>
              </a:rPr>
              <a:t>Susan </a:t>
            </a:r>
            <a:r>
              <a:rPr lang="en-US" sz="1800" b="1" dirty="0" err="1">
                <a:solidFill>
                  <a:srgbClr val="008265"/>
                </a:solidFill>
                <a:ea typeface="+mn-ea"/>
              </a:rPr>
              <a:t>Monteverde</a:t>
            </a:r>
            <a:endParaRPr lang="en-US" sz="1800" b="1" dirty="0">
              <a:solidFill>
                <a:srgbClr val="008265"/>
              </a:solidFill>
              <a:ea typeface="+mn-ea"/>
            </a:endParaRPr>
          </a:p>
          <a:p>
            <a:pPr>
              <a:defRPr/>
            </a:pPr>
            <a:r>
              <a:rPr lang="en-US" sz="1800" b="1" dirty="0">
                <a:solidFill>
                  <a:srgbClr val="008265"/>
                </a:solidFill>
                <a:ea typeface="+mn-ea"/>
              </a:rPr>
              <a:t>AAPA Government Relations </a:t>
            </a:r>
          </a:p>
          <a:p>
            <a:pPr>
              <a:defRPr/>
            </a:pPr>
            <a:endParaRPr lang="en-US" sz="1800" b="1" dirty="0">
              <a:solidFill>
                <a:srgbClr val="008265"/>
              </a:solidFill>
              <a:ea typeface="+mn-ea"/>
            </a:endParaRPr>
          </a:p>
        </p:txBody>
      </p:sp>
      <p:sp>
        <p:nvSpPr>
          <p:cNvPr id="14340" name="TextBox 3"/>
          <p:cNvSpPr txBox="1">
            <a:spLocks noChangeArrowheads="1"/>
          </p:cNvSpPr>
          <p:nvPr/>
        </p:nvSpPr>
        <p:spPr bwMode="auto">
          <a:xfrm>
            <a:off x="5933621" y="5166896"/>
            <a:ext cx="2419350" cy="338554"/>
          </a:xfrm>
          <a:prstGeom prst="rect">
            <a:avLst/>
          </a:prstGeom>
          <a:noFill/>
          <a:ln w="9525">
            <a:noFill/>
            <a:miter lim="800000"/>
            <a:headEnd/>
            <a:tailEnd/>
          </a:ln>
        </p:spPr>
        <p:txBody>
          <a:bodyPr wrap="square">
            <a:spAutoFit/>
          </a:bodyPr>
          <a:lstStyle/>
          <a:p>
            <a:pPr algn="r" eaLnBrk="1" hangingPunct="1"/>
            <a:r>
              <a:rPr lang="en-US" sz="1600" b="1" dirty="0">
                <a:solidFill>
                  <a:schemeClr val="bg1"/>
                </a:solidFill>
                <a:ea typeface="Times"/>
                <a:cs typeface="Arial" pitchFamily="34" charset="0"/>
              </a:rPr>
              <a:t>March 5, 2018</a:t>
            </a:r>
          </a:p>
        </p:txBody>
      </p:sp>
      <p:sp>
        <p:nvSpPr>
          <p:cNvPr id="14341" name="TextBox 4"/>
          <p:cNvSpPr txBox="1">
            <a:spLocks noChangeArrowheads="1"/>
          </p:cNvSpPr>
          <p:nvPr/>
        </p:nvSpPr>
        <p:spPr bwMode="auto">
          <a:xfrm>
            <a:off x="5373149" y="6442502"/>
            <a:ext cx="3257550" cy="415498"/>
          </a:xfrm>
          <a:prstGeom prst="rect">
            <a:avLst/>
          </a:prstGeom>
          <a:noFill/>
          <a:ln w="9525">
            <a:noFill/>
            <a:miter lim="800000"/>
            <a:headEnd/>
            <a:tailEnd/>
          </a:ln>
        </p:spPr>
        <p:txBody>
          <a:bodyPr wrap="square">
            <a:spAutoFit/>
          </a:bodyPr>
          <a:lstStyle/>
          <a:p>
            <a:pPr algn="r" eaLnBrk="1" hangingPunct="1"/>
            <a:r>
              <a:rPr lang="en-US" sz="1050" dirty="0">
                <a:solidFill>
                  <a:schemeClr val="bg1"/>
                </a:solidFill>
                <a:latin typeface="Verdana" pitchFamily="34" charset="0"/>
                <a:ea typeface="Times"/>
                <a:cs typeface="Times"/>
              </a:rPr>
              <a:t>American Association of Port Authorities</a:t>
            </a:r>
          </a:p>
          <a:p>
            <a:pPr algn="r" eaLnBrk="1" hangingPunct="1"/>
            <a:r>
              <a:rPr lang="en-US" sz="1050" dirty="0">
                <a:solidFill>
                  <a:schemeClr val="bg1"/>
                </a:solidFill>
                <a:latin typeface="Verdana" pitchFamily="34" charset="0"/>
                <a:ea typeface="Times"/>
                <a:cs typeface="Times"/>
              </a:rPr>
              <a:t>703.684.5700 • </a:t>
            </a:r>
            <a:r>
              <a:rPr lang="en-US" sz="1050" b="1" dirty="0">
                <a:solidFill>
                  <a:schemeClr val="bg1"/>
                </a:solidFill>
                <a:latin typeface="Verdana" pitchFamily="34" charset="0"/>
                <a:ea typeface="Times"/>
                <a:cs typeface="Times"/>
              </a:rPr>
              <a:t>www.aapa-ports.org</a:t>
            </a:r>
          </a:p>
        </p:txBody>
      </p:sp>
    </p:spTree>
    <p:extLst>
      <p:ext uri="{BB962C8B-B14F-4D97-AF65-F5344CB8AC3E}">
        <p14:creationId xmlns:p14="http://schemas.microsoft.com/office/powerpoint/2010/main" val="13609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899"/>
            <a:ext cx="8229600" cy="1371600"/>
          </a:xfrm>
        </p:spPr>
        <p:txBody>
          <a:bodyPr/>
          <a:lstStyle/>
          <a:p>
            <a:r>
              <a:rPr lang="en-US" sz="2800" dirty="0"/>
              <a:t>Summary </a:t>
            </a:r>
          </a:p>
        </p:txBody>
      </p:sp>
      <p:sp>
        <p:nvSpPr>
          <p:cNvPr id="3" name="Content Placeholder 2"/>
          <p:cNvSpPr>
            <a:spLocks noGrp="1"/>
          </p:cNvSpPr>
          <p:nvPr>
            <p:ph idx="1"/>
          </p:nvPr>
        </p:nvSpPr>
        <p:spPr>
          <a:xfrm>
            <a:off x="914400" y="1047689"/>
            <a:ext cx="5486400" cy="4545609"/>
          </a:xfrm>
        </p:spPr>
        <p:txBody>
          <a:bodyPr/>
          <a:lstStyle/>
          <a:p>
            <a:pPr>
              <a:buSzPct val="120000"/>
            </a:pPr>
            <a:r>
              <a:rPr lang="en-US" sz="2600" dirty="0">
                <a:solidFill>
                  <a:schemeClr val="tx1"/>
                </a:solidFill>
                <a:latin typeface="Arial" panose="020B0604020202020204" pitchFamily="34" charset="0"/>
                <a:cs typeface="Arial" panose="020B0604020202020204" pitchFamily="34" charset="0"/>
              </a:rPr>
              <a:t>Continue the excellent work to facilitate safe and efficient freight movement</a:t>
            </a:r>
          </a:p>
          <a:p>
            <a:pPr>
              <a:buSzPct val="120000"/>
            </a:pPr>
            <a:r>
              <a:rPr lang="en-US" sz="2600" dirty="0">
                <a:solidFill>
                  <a:schemeClr val="tx1"/>
                </a:solidFill>
                <a:latin typeface="Arial" panose="020B0604020202020204" pitchFamily="34" charset="0"/>
                <a:cs typeface="Arial" panose="020B0604020202020204" pitchFamily="34" charset="0"/>
              </a:rPr>
              <a:t>Identify the future vision of </a:t>
            </a:r>
            <a:r>
              <a:rPr lang="en-US" sz="2600" dirty="0" err="1">
                <a:solidFill>
                  <a:schemeClr val="tx1"/>
                </a:solidFill>
                <a:latin typeface="Arial" panose="020B0604020202020204" pitchFamily="34" charset="0"/>
                <a:cs typeface="Arial" panose="020B0604020202020204" pitchFamily="34" charset="0"/>
              </a:rPr>
              <a:t>Nav</a:t>
            </a:r>
            <a:r>
              <a:rPr lang="en-US" sz="2600" dirty="0">
                <a:solidFill>
                  <a:schemeClr val="tx1"/>
                </a:solidFill>
                <a:latin typeface="Arial" panose="020B0604020202020204" pitchFamily="34" charset="0"/>
                <a:cs typeface="Arial" panose="020B0604020202020204" pitchFamily="34" charset="0"/>
              </a:rPr>
              <a:t> Services and its cost</a:t>
            </a:r>
          </a:p>
          <a:p>
            <a:pPr>
              <a:buSzPct val="120000"/>
            </a:pPr>
            <a:r>
              <a:rPr lang="en-US" sz="2600" dirty="0">
                <a:solidFill>
                  <a:schemeClr val="tx1"/>
                </a:solidFill>
                <a:latin typeface="Arial" panose="020B0604020202020204" pitchFamily="34" charset="0"/>
                <a:cs typeface="Arial" panose="020B0604020202020204" pitchFamily="34" charset="0"/>
              </a:rPr>
              <a:t>Keep educating Congress and the public on federal programs’ role in freight movement and economic growth</a:t>
            </a:r>
          </a:p>
          <a:p>
            <a:pPr>
              <a:buSzPct val="120000"/>
            </a:pPr>
            <a:r>
              <a:rPr lang="en-US" sz="2600" dirty="0">
                <a:solidFill>
                  <a:schemeClr val="tx1"/>
                </a:solidFill>
                <a:latin typeface="Arial" panose="020B0604020202020204" pitchFamily="34" charset="0"/>
                <a:cs typeface="Arial" panose="020B0604020202020204" pitchFamily="34" charset="0"/>
              </a:rPr>
              <a:t>America is a Maritime Nation!</a:t>
            </a:r>
          </a:p>
          <a:p>
            <a:endParaRPr lang="en-US" sz="26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6248401" y="5610255"/>
            <a:ext cx="2895600" cy="400110"/>
          </a:xfrm>
          <a:prstGeom prst="rect">
            <a:avLst/>
          </a:prstGeom>
          <a:noFill/>
        </p:spPr>
        <p:txBody>
          <a:bodyPr wrap="square" rtlCol="0">
            <a:spAutoFit/>
          </a:bodyPr>
          <a:lstStyle/>
          <a:p>
            <a:r>
              <a:rPr lang="en-US" sz="2000" b="1" dirty="0"/>
              <a:t>Thanks for all you do!</a:t>
            </a:r>
          </a:p>
        </p:txBody>
      </p:sp>
      <p:sp>
        <p:nvSpPr>
          <p:cNvPr id="7" name="TextBox 6"/>
          <p:cNvSpPr txBox="1"/>
          <p:nvPr/>
        </p:nvSpPr>
        <p:spPr>
          <a:xfrm>
            <a:off x="1024106" y="6246419"/>
            <a:ext cx="7357894" cy="384721"/>
          </a:xfrm>
          <a:prstGeom prst="rect">
            <a:avLst/>
          </a:prstGeom>
          <a:noFill/>
        </p:spPr>
        <p:txBody>
          <a:bodyPr wrap="square" rtlCol="0">
            <a:spAutoFit/>
          </a:bodyPr>
          <a:lstStyle/>
          <a:p>
            <a:r>
              <a:rPr lang="en-US" sz="1900" dirty="0"/>
              <a:t>Susan Monteverde  </a:t>
            </a:r>
            <a:r>
              <a:rPr lang="en-US" sz="1900" dirty="0">
                <a:solidFill>
                  <a:srgbClr val="0070C0"/>
                </a:solidFill>
                <a:hlinkClick r:id="rId2">
                  <a:extLst>
                    <a:ext uri="{A12FA001-AC4F-418D-AE19-62706E023703}">
                      <ahyp:hlinkClr xmlns:ahyp="http://schemas.microsoft.com/office/drawing/2018/hyperlinkcolor" xmlns="" val="tx"/>
                    </a:ext>
                  </a:extLst>
                </a:hlinkClick>
              </a:rPr>
              <a:t>smonteverde@aapa-ports.org</a:t>
            </a:r>
            <a:r>
              <a:rPr lang="en-US" sz="1900" dirty="0"/>
              <a:t>   703-684-5700</a:t>
            </a:r>
          </a:p>
        </p:txBody>
      </p:sp>
      <p:pic>
        <p:nvPicPr>
          <p:cNvPr id="9" name="Picture 8">
            <a:extLst>
              <a:ext uri="{FF2B5EF4-FFF2-40B4-BE49-F238E27FC236}">
                <a16:creationId xmlns:a16="http://schemas.microsoft.com/office/drawing/2014/main" id="{68E01206-7C0C-43FC-B617-0C0FAAFAEE7E}"/>
              </a:ext>
            </a:extLst>
          </p:cNvPr>
          <p:cNvPicPr>
            <a:picLocks noChangeAspect="1"/>
          </p:cNvPicPr>
          <p:nvPr/>
        </p:nvPicPr>
        <p:blipFill>
          <a:blip r:embed="rId3"/>
          <a:stretch>
            <a:fillRect/>
          </a:stretch>
        </p:blipFill>
        <p:spPr>
          <a:xfrm>
            <a:off x="6400800" y="1355314"/>
            <a:ext cx="2743200" cy="3657600"/>
          </a:xfrm>
          <a:prstGeom prst="rect">
            <a:avLst/>
          </a:prstGeom>
        </p:spPr>
      </p:pic>
      <p:pic>
        <p:nvPicPr>
          <p:cNvPr id="11" name="Picture 10">
            <a:extLst>
              <a:ext uri="{FF2B5EF4-FFF2-40B4-BE49-F238E27FC236}">
                <a16:creationId xmlns:a16="http://schemas.microsoft.com/office/drawing/2014/main" id="{B03F3686-6900-486B-A58E-4C16F6A06137}"/>
              </a:ext>
            </a:extLst>
          </p:cNvPr>
          <p:cNvPicPr>
            <a:picLocks noChangeAspect="1"/>
          </p:cNvPicPr>
          <p:nvPr/>
        </p:nvPicPr>
        <p:blipFill>
          <a:blip r:embed="rId4"/>
          <a:stretch>
            <a:fillRect/>
          </a:stretch>
        </p:blipFill>
        <p:spPr>
          <a:xfrm>
            <a:off x="6400800" y="3525397"/>
            <a:ext cx="2743200" cy="2057400"/>
          </a:xfrm>
          <a:prstGeom prst="rect">
            <a:avLst/>
          </a:prstGeom>
        </p:spPr>
      </p:pic>
    </p:spTree>
    <p:extLst>
      <p:ext uri="{BB962C8B-B14F-4D97-AF65-F5344CB8AC3E}">
        <p14:creationId xmlns:p14="http://schemas.microsoft.com/office/powerpoint/2010/main" val="2543634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content9.eol.org/content/2010/10/13/12/94798.png"/>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a:off x="6477000" y="1219200"/>
            <a:ext cx="2535936" cy="3962400"/>
          </a:xfrm>
          <a:prstGeom prst="rect">
            <a:avLst/>
          </a:prstGeom>
          <a:solidFill>
            <a:schemeClr val="accent3"/>
          </a:solidFill>
        </p:spPr>
      </p:pic>
      <p:sp>
        <p:nvSpPr>
          <p:cNvPr id="16385" name="Title 1"/>
          <p:cNvSpPr>
            <a:spLocks noGrp="1"/>
          </p:cNvSpPr>
          <p:nvPr>
            <p:ph type="title"/>
          </p:nvPr>
        </p:nvSpPr>
        <p:spPr>
          <a:xfrm>
            <a:off x="914400" y="0"/>
            <a:ext cx="8229600" cy="1371600"/>
          </a:xfrm>
        </p:spPr>
        <p:txBody>
          <a:bodyPr/>
          <a:lstStyle/>
          <a:p>
            <a:r>
              <a:rPr lang="en-US" sz="2700" dirty="0"/>
              <a:t>American Association of Port Authorities</a:t>
            </a:r>
          </a:p>
        </p:txBody>
      </p:sp>
      <p:sp>
        <p:nvSpPr>
          <p:cNvPr id="16386" name="Content Placeholder 2"/>
          <p:cNvSpPr>
            <a:spLocks noGrp="1"/>
          </p:cNvSpPr>
          <p:nvPr>
            <p:ph idx="1"/>
          </p:nvPr>
        </p:nvSpPr>
        <p:spPr>
          <a:xfrm>
            <a:off x="914400" y="1219200"/>
            <a:ext cx="5791200" cy="5334000"/>
          </a:xfrm>
        </p:spPr>
        <p:txBody>
          <a:bodyPr>
            <a:normAutofit lnSpcReduction="10000"/>
          </a:bodyPr>
          <a:lstStyle/>
          <a:p>
            <a:pPr>
              <a:buNone/>
            </a:pPr>
            <a:r>
              <a:rPr lang="en-US" sz="2300" b="1" dirty="0">
                <a:solidFill>
                  <a:srgbClr val="008265"/>
                </a:solidFill>
              </a:rPr>
              <a:t>Representing Seaports of the Western </a:t>
            </a:r>
          </a:p>
          <a:p>
            <a:pPr>
              <a:spcBef>
                <a:spcPts val="0"/>
              </a:spcBef>
              <a:buNone/>
            </a:pPr>
            <a:r>
              <a:rPr lang="en-US" sz="2300" b="1" dirty="0">
                <a:solidFill>
                  <a:srgbClr val="008265"/>
                </a:solidFill>
              </a:rPr>
              <a:t>Hemisphere for over 100 years!</a:t>
            </a:r>
          </a:p>
          <a:p>
            <a:pPr lvl="1"/>
            <a:endParaRPr lang="en-US" sz="1300" dirty="0"/>
          </a:p>
          <a:p>
            <a:pPr marL="457200" lvl="1" indent="-228600">
              <a:spcBef>
                <a:spcPts val="0"/>
              </a:spcBef>
              <a:spcAft>
                <a:spcPts val="300"/>
              </a:spcAft>
              <a:buClr>
                <a:srgbClr val="005A84"/>
              </a:buClr>
              <a:buSzPct val="120000"/>
            </a:pPr>
            <a:r>
              <a:rPr lang="en-US" sz="2200" b="1" dirty="0">
                <a:solidFill>
                  <a:srgbClr val="005A84"/>
                </a:solidFill>
                <a:latin typeface="Arial" pitchFamily="34" charset="0"/>
                <a:cs typeface="Arial" pitchFamily="34" charset="0"/>
              </a:rPr>
              <a:t>AAPA was established in 1912</a:t>
            </a:r>
          </a:p>
          <a:p>
            <a:pPr marL="457200" lvl="1" indent="-228600">
              <a:spcAft>
                <a:spcPts val="300"/>
              </a:spcAft>
              <a:buClr>
                <a:srgbClr val="005A84"/>
              </a:buClr>
              <a:buSzPct val="120000"/>
            </a:pPr>
            <a:r>
              <a:rPr lang="en-US" sz="2200" b="1" dirty="0">
                <a:solidFill>
                  <a:srgbClr val="005A84"/>
                </a:solidFill>
                <a:latin typeface="Arial" pitchFamily="34" charset="0"/>
                <a:cs typeface="Arial" pitchFamily="34" charset="0"/>
              </a:rPr>
              <a:t>Since that time AAPA has been providing a space for collaboration and exchange of best practices</a:t>
            </a:r>
          </a:p>
          <a:p>
            <a:pPr marL="457200" lvl="1" indent="-228600">
              <a:spcAft>
                <a:spcPts val="300"/>
              </a:spcAft>
              <a:buClr>
                <a:srgbClr val="005A84"/>
              </a:buClr>
              <a:buSzPct val="120000"/>
            </a:pPr>
            <a:r>
              <a:rPr lang="en-US" sz="2200" b="1" dirty="0">
                <a:solidFill>
                  <a:srgbClr val="005A84"/>
                </a:solidFill>
                <a:latin typeface="Arial" pitchFamily="34" charset="0"/>
                <a:cs typeface="Arial" pitchFamily="34" charset="0"/>
              </a:rPr>
              <a:t>Fostering collaboration among members and allied groups. We do this through:</a:t>
            </a:r>
          </a:p>
          <a:p>
            <a:pPr marL="914400" lvl="2">
              <a:buClr>
                <a:srgbClr val="005A84"/>
              </a:buClr>
              <a:buSzPct val="80000"/>
              <a:buFont typeface="Courier New" panose="02070309020205020404" pitchFamily="49" charset="0"/>
              <a:buChar char="o"/>
            </a:pPr>
            <a:r>
              <a:rPr lang="en-US" sz="2200" b="1" dirty="0">
                <a:solidFill>
                  <a:srgbClr val="005A84"/>
                </a:solidFill>
                <a:latin typeface="Arial" pitchFamily="34" charset="0"/>
                <a:cs typeface="Arial" pitchFamily="34" charset="0"/>
              </a:rPr>
              <a:t>Education and Training, PPM</a:t>
            </a:r>
          </a:p>
          <a:p>
            <a:pPr marL="914400" lvl="2">
              <a:buClr>
                <a:srgbClr val="005A84"/>
              </a:buClr>
              <a:buSzPct val="80000"/>
              <a:buFont typeface="Courier New" panose="02070309020205020404" pitchFamily="49" charset="0"/>
              <a:buChar char="o"/>
            </a:pPr>
            <a:r>
              <a:rPr lang="en-US" sz="2200" b="1" dirty="0">
                <a:solidFill>
                  <a:srgbClr val="005A84"/>
                </a:solidFill>
                <a:latin typeface="Arial" pitchFamily="34" charset="0"/>
                <a:cs typeface="Arial" pitchFamily="34" charset="0"/>
              </a:rPr>
              <a:t>Networking and one-on-one interaction</a:t>
            </a:r>
          </a:p>
          <a:p>
            <a:pPr marL="914400" lvl="2">
              <a:buClr>
                <a:srgbClr val="005A84"/>
              </a:buClr>
              <a:buSzPct val="80000"/>
              <a:buFont typeface="Courier New" panose="02070309020205020404" pitchFamily="49" charset="0"/>
              <a:buChar char="o"/>
            </a:pPr>
            <a:r>
              <a:rPr lang="en-US" sz="2200" b="1" dirty="0">
                <a:solidFill>
                  <a:srgbClr val="005A84"/>
                </a:solidFill>
                <a:latin typeface="Arial" pitchFamily="34" charset="0"/>
                <a:cs typeface="Arial" pitchFamily="34" charset="0"/>
              </a:rPr>
              <a:t>Legislative and policy support</a:t>
            </a:r>
          </a:p>
          <a:p>
            <a:pPr marL="914400" lvl="2">
              <a:buClr>
                <a:srgbClr val="005A84"/>
              </a:buClr>
              <a:buSzPct val="80000"/>
              <a:buFont typeface="Courier New" panose="02070309020205020404" pitchFamily="49" charset="0"/>
              <a:buChar char="o"/>
            </a:pPr>
            <a:r>
              <a:rPr lang="en-US" sz="2200" b="1" dirty="0">
                <a:solidFill>
                  <a:srgbClr val="005A84"/>
                </a:solidFill>
                <a:latin typeface="Arial" pitchFamily="34" charset="0"/>
                <a:cs typeface="Arial" pitchFamily="34" charset="0"/>
              </a:rPr>
              <a:t>Outreach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rge ship in a body of water&#10;&#10;Description generated with very high confidence">
            <a:extLst>
              <a:ext uri="{FF2B5EF4-FFF2-40B4-BE49-F238E27FC236}">
                <a16:creationId xmlns:a16="http://schemas.microsoft.com/office/drawing/2014/main" id="{419ECBD2-DEF8-4555-AC51-F0DA05E21A65}"/>
              </a:ext>
            </a:extLst>
          </p:cNvPr>
          <p:cNvPicPr>
            <a:picLocks noChangeAspect="1"/>
          </p:cNvPicPr>
          <p:nvPr/>
        </p:nvPicPr>
        <p:blipFill>
          <a:blip r:embed="rId3"/>
          <a:stretch>
            <a:fillRect/>
          </a:stretch>
        </p:blipFill>
        <p:spPr>
          <a:xfrm>
            <a:off x="4430079" y="4495800"/>
            <a:ext cx="4713921" cy="2362200"/>
          </a:xfrm>
          <a:prstGeom prst="rect">
            <a:avLst/>
          </a:prstGeom>
        </p:spPr>
      </p:pic>
      <p:sp>
        <p:nvSpPr>
          <p:cNvPr id="2" name="Title 1"/>
          <p:cNvSpPr>
            <a:spLocks noGrp="1"/>
          </p:cNvSpPr>
          <p:nvPr>
            <p:ph type="title"/>
          </p:nvPr>
        </p:nvSpPr>
        <p:spPr>
          <a:xfrm>
            <a:off x="962025" y="0"/>
            <a:ext cx="8181975" cy="1371600"/>
          </a:xfrm>
        </p:spPr>
        <p:txBody>
          <a:bodyPr/>
          <a:lstStyle/>
          <a:p>
            <a:r>
              <a:rPr lang="en-US" sz="2800" dirty="0"/>
              <a:t>Shared Goal of AAPA and NOAA: </a:t>
            </a:r>
            <a:br>
              <a:rPr lang="en-US" sz="2800" dirty="0"/>
            </a:br>
            <a:r>
              <a:rPr lang="en-US" sz="2800" dirty="0"/>
              <a:t>Facilitate International Commerce</a:t>
            </a:r>
          </a:p>
        </p:txBody>
      </p:sp>
      <p:sp>
        <p:nvSpPr>
          <p:cNvPr id="4" name="Content Placeholder 3"/>
          <p:cNvSpPr>
            <a:spLocks noGrp="1"/>
          </p:cNvSpPr>
          <p:nvPr>
            <p:ph idx="1"/>
          </p:nvPr>
        </p:nvSpPr>
        <p:spPr>
          <a:xfrm>
            <a:off x="914400" y="1295401"/>
            <a:ext cx="7886700" cy="3657600"/>
          </a:xfrm>
        </p:spPr>
        <p:txBody>
          <a:bodyPr/>
          <a:lstStyle/>
          <a:p>
            <a:pPr>
              <a:buSzPct val="120000"/>
            </a:pPr>
            <a:r>
              <a:rPr lang="en-US" sz="2600" dirty="0">
                <a:solidFill>
                  <a:schemeClr val="tx1"/>
                </a:solidFill>
                <a:latin typeface="Arial" panose="020B0604020202020204" pitchFamily="34" charset="0"/>
                <a:cs typeface="Arial" panose="020B0604020202020204" pitchFamily="34" charset="0"/>
              </a:rPr>
              <a:t>We are a Maritime Nation (Constitution)</a:t>
            </a:r>
          </a:p>
          <a:p>
            <a:pPr>
              <a:buSzPct val="120000"/>
            </a:pPr>
            <a:r>
              <a:rPr lang="en-US" sz="2600" dirty="0">
                <a:solidFill>
                  <a:schemeClr val="tx1"/>
                </a:solidFill>
                <a:latin typeface="Arial" panose="020B0604020202020204" pitchFamily="34" charset="0"/>
                <a:cs typeface="Arial" panose="020B0604020202020204" pitchFamily="34" charset="0"/>
              </a:rPr>
              <a:t>Federal navigation channels are the conduit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for almost all U.S. global freight movement</a:t>
            </a:r>
          </a:p>
          <a:p>
            <a:pPr>
              <a:buSzPct val="120000"/>
            </a:pPr>
            <a:r>
              <a:rPr lang="en-US" sz="2600" dirty="0">
                <a:solidFill>
                  <a:schemeClr val="tx1"/>
                </a:solidFill>
                <a:latin typeface="Arial" panose="020B0604020202020204" pitchFamily="34" charset="0"/>
                <a:cs typeface="Arial" panose="020B0604020202020204" pitchFamily="34" charset="0"/>
              </a:rPr>
              <a:t>Water transportation savings are critical to America’s global competitiveness in trade</a:t>
            </a:r>
          </a:p>
          <a:p>
            <a:pPr>
              <a:buSzPct val="120000"/>
            </a:pPr>
            <a:r>
              <a:rPr lang="en-US" sz="2600" dirty="0">
                <a:solidFill>
                  <a:schemeClr val="tx1"/>
                </a:solidFill>
                <a:latin typeface="Arial" panose="020B0604020202020204" pitchFamily="34" charset="0"/>
                <a:cs typeface="Arial" panose="020B0604020202020204" pitchFamily="34" charset="0"/>
              </a:rPr>
              <a:t>We must educate Congress and the public on the importance of investing in the nation’s maritime infrastructure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237" y="3424237"/>
            <a:ext cx="9525" cy="95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237" y="3424237"/>
            <a:ext cx="9525" cy="95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0"/>
            <a:ext cx="8229600" cy="1371600"/>
          </a:xfrm>
        </p:spPr>
        <p:txBody>
          <a:bodyPr/>
          <a:lstStyle/>
          <a:p>
            <a:r>
              <a:rPr lang="en-US" sz="2800" dirty="0"/>
              <a:t>Maritime Role in U.S. Economy</a:t>
            </a:r>
          </a:p>
        </p:txBody>
      </p:sp>
      <p:sp>
        <p:nvSpPr>
          <p:cNvPr id="9" name="Content Placeholder 8"/>
          <p:cNvSpPr>
            <a:spLocks noGrp="1"/>
          </p:cNvSpPr>
          <p:nvPr>
            <p:ph idx="1"/>
          </p:nvPr>
        </p:nvSpPr>
        <p:spPr>
          <a:xfrm>
            <a:off x="917160" y="1028700"/>
            <a:ext cx="4962940" cy="5651500"/>
          </a:xfrm>
        </p:spPr>
        <p:txBody>
          <a:bodyPr/>
          <a:lstStyle/>
          <a:p>
            <a:pPr marL="274320" indent="-274320">
              <a:buSzPct val="120000"/>
            </a:pPr>
            <a:r>
              <a:rPr lang="en-US" sz="2600" dirty="0">
                <a:solidFill>
                  <a:schemeClr val="tx1"/>
                </a:solidFill>
                <a:latin typeface="Arial" panose="020B0604020202020204" pitchFamily="34" charset="0"/>
                <a:cs typeface="Arial" panose="020B0604020202020204" pitchFamily="34" charset="0"/>
              </a:rPr>
              <a:t>21</a:t>
            </a:r>
            <a:r>
              <a:rPr lang="en-US" sz="2600" baseline="30000" dirty="0">
                <a:solidFill>
                  <a:schemeClr val="tx1"/>
                </a:solidFill>
                <a:latin typeface="Arial" panose="020B0604020202020204" pitchFamily="34" charset="0"/>
                <a:cs typeface="Arial" panose="020B0604020202020204" pitchFamily="34" charset="0"/>
              </a:rPr>
              <a:t>st</a:t>
            </a:r>
            <a:r>
              <a:rPr lang="en-US" sz="2600" dirty="0">
                <a:solidFill>
                  <a:schemeClr val="tx1"/>
                </a:solidFill>
                <a:latin typeface="Arial" panose="020B0604020202020204" pitchFamily="34" charset="0"/>
                <a:cs typeface="Arial" panose="020B0604020202020204" pitchFamily="34" charset="0"/>
              </a:rPr>
              <a:t> century U.S. economic growth is directly linked to global trade</a:t>
            </a:r>
          </a:p>
          <a:p>
            <a:pPr marL="274320" indent="-274320">
              <a:buSzPct val="120000"/>
            </a:pPr>
            <a:r>
              <a:rPr lang="en-US" sz="2600" dirty="0">
                <a:solidFill>
                  <a:schemeClr val="tx1"/>
                </a:solidFill>
                <a:latin typeface="Arial" panose="020B0604020202020204" pitchFamily="34" charset="0"/>
                <a:cs typeface="Arial" panose="020B0604020202020204" pitchFamily="34" charset="0"/>
              </a:rPr>
              <a:t>95% of world population and 80% of consumption is outside of the United States</a:t>
            </a:r>
          </a:p>
          <a:p>
            <a:pPr marL="274320" indent="-274320">
              <a:buSzPct val="120000"/>
            </a:pPr>
            <a:r>
              <a:rPr lang="en-US" sz="2600" dirty="0">
                <a:solidFill>
                  <a:schemeClr val="tx1"/>
                </a:solidFill>
                <a:latin typeface="Arial" panose="020B0604020202020204" pitchFamily="34" charset="0"/>
                <a:cs typeface="Arial" panose="020B0604020202020204" pitchFamily="34" charset="0"/>
              </a:rPr>
              <a:t>26% of GDP </a:t>
            </a:r>
          </a:p>
          <a:p>
            <a:pPr marL="274320" indent="-274320">
              <a:buSzPct val="120000"/>
            </a:pPr>
            <a:r>
              <a:rPr lang="en-US" sz="2600" dirty="0">
                <a:solidFill>
                  <a:schemeClr val="tx1"/>
                </a:solidFill>
                <a:latin typeface="Arial" panose="020B0604020202020204" pitchFamily="34" charset="0"/>
                <a:cs typeface="Arial" panose="020B0604020202020204" pitchFamily="34" charset="0"/>
              </a:rPr>
              <a:t>Maritime infrastructure – ports, ships, navigation channels and navigation support systems are essential to global trade and economic growth!</a:t>
            </a:r>
          </a:p>
        </p:txBody>
      </p:sp>
      <p:pic>
        <p:nvPicPr>
          <p:cNvPr id="3" name="Picture 2">
            <a:extLst>
              <a:ext uri="{FF2B5EF4-FFF2-40B4-BE49-F238E27FC236}">
                <a16:creationId xmlns:a16="http://schemas.microsoft.com/office/drawing/2014/main" id="{2D16E93E-89A6-4193-A1F1-7FB12E1D8CA8}"/>
              </a:ext>
            </a:extLst>
          </p:cNvPr>
          <p:cNvPicPr>
            <a:picLocks noChangeAspect="1"/>
          </p:cNvPicPr>
          <p:nvPr/>
        </p:nvPicPr>
        <p:blipFill>
          <a:blip r:embed="rId3"/>
          <a:stretch>
            <a:fillRect/>
          </a:stretch>
        </p:blipFill>
        <p:spPr>
          <a:xfrm>
            <a:off x="5964858" y="1219200"/>
            <a:ext cx="3190461" cy="4800600"/>
          </a:xfrm>
          <a:prstGeom prst="rect">
            <a:avLst/>
          </a:prstGeom>
        </p:spPr>
      </p:pic>
    </p:spTree>
    <p:extLst>
      <p:ext uri="{BB962C8B-B14F-4D97-AF65-F5344CB8AC3E}">
        <p14:creationId xmlns:p14="http://schemas.microsoft.com/office/powerpoint/2010/main" val="243641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l="7436" r="6891"/>
          <a:stretch>
            <a:fillRect/>
          </a:stretch>
        </p:blipFill>
        <p:spPr bwMode="auto">
          <a:xfrm>
            <a:off x="1143000" y="228600"/>
            <a:ext cx="6858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b="2290"/>
          <a:stretch>
            <a:fillRect/>
          </a:stretch>
        </p:blipFill>
        <p:spPr bwMode="auto">
          <a:xfrm>
            <a:off x="4705350" y="682625"/>
            <a:ext cx="329565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2500315"/>
            <a:ext cx="291465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atersid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4432" y="2438400"/>
            <a:ext cx="2836069"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
          <p:cNvSpPr>
            <a:spLocks noGrp="1"/>
          </p:cNvSpPr>
          <p:nvPr>
            <p:ph type="title"/>
          </p:nvPr>
        </p:nvSpPr>
        <p:spPr>
          <a:xfrm>
            <a:off x="914400" y="0"/>
            <a:ext cx="8229600" cy="1118951"/>
          </a:xfrm>
        </p:spPr>
        <p:txBody>
          <a:bodyPr/>
          <a:lstStyle/>
          <a:p>
            <a:r>
              <a:rPr lang="en-US" altLang="en-US" sz="2800" dirty="0">
                <a:latin typeface="Verdana" panose="020B0604030504040204" pitchFamily="34" charset="0"/>
                <a:cs typeface="Verdana" panose="020B0604030504040204" pitchFamily="34" charset="0"/>
              </a:rPr>
              <a:t>Infrastructure Vital for America’s </a:t>
            </a:r>
            <a:br>
              <a:rPr lang="en-US" altLang="en-US" sz="2800" dirty="0">
                <a:latin typeface="Verdana" panose="020B0604030504040204" pitchFamily="34" charset="0"/>
                <a:cs typeface="Verdana" panose="020B0604030504040204" pitchFamily="34" charset="0"/>
              </a:rPr>
            </a:br>
            <a:r>
              <a:rPr lang="en-US" altLang="en-US" sz="2800" dirty="0">
                <a:latin typeface="Verdana" panose="020B0604030504040204" pitchFamily="34" charset="0"/>
                <a:cs typeface="Verdana" panose="020B0604030504040204" pitchFamily="34" charset="0"/>
              </a:rPr>
              <a:t>Trade Future</a:t>
            </a:r>
            <a:endParaRPr lang="en-US" altLang="en-US" sz="2200" dirty="0">
              <a:solidFill>
                <a:srgbClr val="974753"/>
              </a:solidFill>
              <a:latin typeface="Verdana" panose="020B0604030504040204" pitchFamily="34" charset="0"/>
              <a:cs typeface="Verdana" panose="020B0604030504040204" pitchFamily="34" charset="0"/>
            </a:endParaRPr>
          </a:p>
        </p:txBody>
      </p:sp>
      <p:sp>
        <p:nvSpPr>
          <p:cNvPr id="2" name="TextBox 1"/>
          <p:cNvSpPr txBox="1">
            <a:spLocks noChangeArrowheads="1"/>
          </p:cNvSpPr>
          <p:nvPr/>
        </p:nvSpPr>
        <p:spPr bwMode="auto">
          <a:xfrm>
            <a:off x="1164432" y="4529140"/>
            <a:ext cx="27789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chemeClr val="bg1"/>
                </a:solidFill>
                <a:latin typeface="+mj-lt"/>
                <a:ea typeface="Verdana" panose="020B0604030504040204" pitchFamily="34" charset="0"/>
                <a:cs typeface="Verdana" panose="020B0604030504040204" pitchFamily="34" charset="0"/>
              </a:rPr>
              <a:t>Ports and partners investing billions a year in infrastructure improvements</a:t>
            </a:r>
          </a:p>
        </p:txBody>
      </p:sp>
      <p:sp>
        <p:nvSpPr>
          <p:cNvPr id="3" name="TextBox 2"/>
          <p:cNvSpPr txBox="1">
            <a:spLocks noChangeArrowheads="1"/>
          </p:cNvSpPr>
          <p:nvPr/>
        </p:nvSpPr>
        <p:spPr bwMode="auto">
          <a:xfrm>
            <a:off x="4705350" y="5559427"/>
            <a:ext cx="29146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rgbClr val="8D2837"/>
                </a:solidFill>
                <a:latin typeface="+mj-lt"/>
                <a:ea typeface="Verdana" panose="020B0604030504040204" pitchFamily="34" charset="0"/>
                <a:cs typeface="Verdana" panose="020B0604030504040204" pitchFamily="34" charset="0"/>
              </a:rPr>
              <a:t>Federal investment in seaport-related infrastructure is lagging far behind </a:t>
            </a:r>
          </a:p>
        </p:txBody>
      </p:sp>
      <p:sp>
        <p:nvSpPr>
          <p:cNvPr id="5" name="Rectangle 4"/>
          <p:cNvSpPr/>
          <p:nvPr/>
        </p:nvSpPr>
        <p:spPr>
          <a:xfrm>
            <a:off x="2286000" y="1118951"/>
            <a:ext cx="4572000" cy="830997"/>
          </a:xfrm>
          <a:prstGeom prst="rect">
            <a:avLst/>
          </a:prstGeom>
        </p:spPr>
        <p:txBody>
          <a:bodyPr wrap="square">
            <a:spAutoFit/>
          </a:bodyPr>
          <a:lstStyle/>
          <a:p>
            <a:pPr algn="ctr"/>
            <a:r>
              <a:rPr lang="en-US" altLang="en-US" sz="2400" b="1" dirty="0">
                <a:solidFill>
                  <a:srgbClr val="DE783E"/>
                </a:solidFill>
                <a:cs typeface="Verdana" panose="020B0604030504040204" pitchFamily="34" charset="0"/>
              </a:rPr>
              <a:t>Landside and Waterside Connections Critical</a:t>
            </a:r>
            <a:endParaRPr lang="en-US" sz="2400" b="1" dirty="0">
              <a:solidFill>
                <a:srgbClr val="DE783E"/>
              </a:solidFill>
            </a:endParaRPr>
          </a:p>
        </p:txBody>
      </p:sp>
    </p:spTree>
    <p:extLst>
      <p:ext uri="{BB962C8B-B14F-4D97-AF65-F5344CB8AC3E}">
        <p14:creationId xmlns:p14="http://schemas.microsoft.com/office/powerpoint/2010/main" val="725149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9" presetClass="emph" presetSubtype="0" nodeType="withEffect">
                                  <p:stCondLst>
                                    <p:cond delay="0"/>
                                  </p:stCondLst>
                                  <p:childTnLst>
                                    <p:set>
                                      <p:cBhvr rctx="PPT">
                                        <p:cTn id="14" dur="indefinite"/>
                                        <p:tgtEl>
                                          <p:spTgt spid="4"/>
                                        </p:tgtEl>
                                        <p:attrNameLst>
                                          <p:attrName>style.opacity</p:attrName>
                                        </p:attrNameLst>
                                      </p:cBhvr>
                                      <p:to>
                                        <p:strVal val="0.5"/>
                                      </p:to>
                                    </p:set>
                                    <p:animEffect filter="image" prLst="opacity: 0.5">
                                      <p:cBhvr rctx="IE">
                                        <p:cTn id="15" dur="indefinite"/>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9" presetClass="emph" presetSubtype="0" nodeType="withEffect">
                                  <p:stCondLst>
                                    <p:cond delay="0"/>
                                  </p:stCondLst>
                                  <p:childTnLst>
                                    <p:set>
                                      <p:cBhvr rctx="PPT">
                                        <p:cTn id="22" dur="indefinite"/>
                                        <p:tgtEl>
                                          <p:spTgt spid="6"/>
                                        </p:tgtEl>
                                        <p:attrNameLst>
                                          <p:attrName>style.opacity</p:attrName>
                                        </p:attrNameLst>
                                      </p:cBhvr>
                                      <p:to>
                                        <p:strVal val="0.5"/>
                                      </p:to>
                                    </p:set>
                                    <p:animEffect filter="image" prLst="opacity: 0.5">
                                      <p:cBhvr rctx="IE">
                                        <p:cTn id="23" dur="indefinite"/>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0"/>
            <a:ext cx="8229600" cy="1371600"/>
          </a:xfrm>
        </p:spPr>
        <p:txBody>
          <a:bodyPr/>
          <a:lstStyle/>
          <a:p>
            <a:r>
              <a:rPr lang="en-US" sz="2800" dirty="0"/>
              <a:t>Port Views</a:t>
            </a:r>
          </a:p>
        </p:txBody>
      </p:sp>
      <p:pic>
        <p:nvPicPr>
          <p:cNvPr id="5" name="Picture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486400" y="0"/>
            <a:ext cx="3733800" cy="2426561"/>
          </a:xfrm>
          <a:prstGeom prst="rect">
            <a:avLst/>
          </a:prstGeom>
          <a:noFill/>
          <a:ln w="9525">
            <a:noFill/>
            <a:miter lim="800000"/>
            <a:headEnd/>
            <a:tailEnd/>
          </a:ln>
        </p:spPr>
      </p:pic>
      <p:sp>
        <p:nvSpPr>
          <p:cNvPr id="9" name="Content Placeholder 8"/>
          <p:cNvSpPr>
            <a:spLocks noGrp="1"/>
          </p:cNvSpPr>
          <p:nvPr>
            <p:ph idx="1"/>
          </p:nvPr>
        </p:nvSpPr>
        <p:spPr>
          <a:xfrm>
            <a:off x="914400" y="1295400"/>
            <a:ext cx="8229600" cy="5181600"/>
          </a:xfrm>
        </p:spPr>
        <p:txBody>
          <a:bodyPr/>
          <a:lstStyle/>
          <a:p>
            <a:pPr marL="228600" indent="-228600">
              <a:spcBef>
                <a:spcPts val="0"/>
              </a:spcBef>
              <a:spcAft>
                <a:spcPts val="600"/>
              </a:spcAft>
              <a:buSzPct val="120000"/>
            </a:pPr>
            <a:r>
              <a:rPr lang="en-US" sz="2600" dirty="0">
                <a:solidFill>
                  <a:schemeClr val="tx1"/>
                </a:solidFill>
                <a:latin typeface="Arial" panose="020B0604020202020204" pitchFamily="34" charset="0"/>
                <a:cs typeface="Arial" panose="020B0604020202020204" pitchFamily="34" charset="0"/>
              </a:rPr>
              <a:t>Goal: Safe and efficient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freight movement</a:t>
            </a:r>
          </a:p>
          <a:p>
            <a:pPr marL="228600" indent="-228600">
              <a:spcBef>
                <a:spcPts val="0"/>
              </a:spcBef>
              <a:spcAft>
                <a:spcPts val="600"/>
              </a:spcAft>
              <a:buSzPct val="120000"/>
            </a:pPr>
            <a:r>
              <a:rPr lang="en-US" sz="2600" dirty="0">
                <a:solidFill>
                  <a:schemeClr val="tx1"/>
                </a:solidFill>
                <a:latin typeface="Arial" panose="020B0604020202020204" pitchFamily="34" charset="0"/>
                <a:cs typeface="Arial" panose="020B0604020202020204" pitchFamily="34" charset="0"/>
              </a:rPr>
              <a:t>Primary focus: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Timely arrival/departure of ship at dock</a:t>
            </a:r>
          </a:p>
          <a:p>
            <a:pPr marL="228600" indent="-228600">
              <a:buSzPct val="120000"/>
            </a:pPr>
            <a:r>
              <a:rPr lang="en-US" sz="2600" dirty="0">
                <a:solidFill>
                  <a:schemeClr val="tx1"/>
                </a:solidFill>
                <a:latin typeface="Arial" panose="020B0604020202020204" pitchFamily="34" charset="0"/>
                <a:cs typeface="Arial" panose="020B0604020202020204" pitchFamily="34" charset="0"/>
              </a:rPr>
              <a:t>Key Components: </a:t>
            </a:r>
          </a:p>
          <a:p>
            <a:pPr marL="548640" lvl="1" indent="-274320">
              <a:buClrTx/>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Nautical charts – NOAA</a:t>
            </a:r>
          </a:p>
          <a:p>
            <a:pPr marL="548640" lvl="1" indent="-274320">
              <a:buClrTx/>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Hydrographic surveys of federal navigation channels – identify any restrictions</a:t>
            </a:r>
          </a:p>
          <a:p>
            <a:pPr marL="548640" lvl="1" indent="-274320">
              <a:buClrTx/>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Safe and efficient transit – NOAA PORTS</a:t>
            </a:r>
          </a:p>
          <a:p>
            <a:pPr marL="548640" lvl="1" indent="-274320">
              <a:buClrTx/>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Weather service for storm response</a:t>
            </a:r>
          </a:p>
          <a:p>
            <a:pPr marL="548640" lvl="1" indent="-274320">
              <a:buClrTx/>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Dredging for depth and width</a:t>
            </a:r>
          </a:p>
          <a:p>
            <a:endParaRPr lang="en-US" sz="2800" b="1" dirty="0">
              <a:solidFill>
                <a:schemeClr val="tx1"/>
              </a:solidFill>
              <a:latin typeface="Arial" panose="020B0604020202020204" pitchFamily="34" charset="0"/>
              <a:cs typeface="Arial" panose="020B0604020202020204" pitchFamily="34" charset="0"/>
            </a:endParaRPr>
          </a:p>
          <a:p>
            <a:pPr lvl="1"/>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405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371600"/>
          </a:xfrm>
        </p:spPr>
        <p:txBody>
          <a:bodyPr/>
          <a:lstStyle/>
          <a:p>
            <a:r>
              <a:rPr lang="en-US" sz="2800" dirty="0"/>
              <a:t>NOAA PORTS Locations</a:t>
            </a:r>
          </a:p>
        </p:txBody>
      </p:sp>
      <p:pic>
        <p:nvPicPr>
          <p:cNvPr id="8" name="Picture 7" descr="A close up of a map&#10;&#10;Description generated with high confidence">
            <a:extLst>
              <a:ext uri="{FF2B5EF4-FFF2-40B4-BE49-F238E27FC236}">
                <a16:creationId xmlns:a16="http://schemas.microsoft.com/office/drawing/2014/main" id="{47523D25-8482-42F7-95B8-11E4FD4DA44C}"/>
              </a:ext>
            </a:extLst>
          </p:cNvPr>
          <p:cNvPicPr>
            <a:picLocks noChangeAspect="1"/>
          </p:cNvPicPr>
          <p:nvPr/>
        </p:nvPicPr>
        <p:blipFill>
          <a:blip r:embed="rId3"/>
          <a:stretch>
            <a:fillRect/>
          </a:stretch>
        </p:blipFill>
        <p:spPr>
          <a:xfrm>
            <a:off x="914400" y="1035520"/>
            <a:ext cx="8163490" cy="5378299"/>
          </a:xfrm>
          <a:prstGeom prst="rect">
            <a:avLst/>
          </a:prstGeom>
        </p:spPr>
      </p:pic>
      <p:sp>
        <p:nvSpPr>
          <p:cNvPr id="6" name="TextBox 5"/>
          <p:cNvSpPr txBox="1"/>
          <p:nvPr/>
        </p:nvSpPr>
        <p:spPr>
          <a:xfrm>
            <a:off x="2833687" y="1045987"/>
            <a:ext cx="5434013" cy="461665"/>
          </a:xfrm>
          <a:prstGeom prst="rect">
            <a:avLst/>
          </a:prstGeom>
          <a:noFill/>
        </p:spPr>
        <p:txBody>
          <a:bodyPr wrap="square" rtlCol="0">
            <a:spAutoFit/>
          </a:bodyPr>
          <a:lstStyle/>
          <a:p>
            <a:r>
              <a:rPr lang="en-US" sz="2400" b="1" dirty="0">
                <a:latin typeface="Verdana" panose="020B0604030504040204" pitchFamily="34" charset="0"/>
                <a:ea typeface="Verdana" panose="020B0604030504040204" pitchFamily="34" charset="0"/>
              </a:rPr>
              <a:t>33 PORTS serving 76 seaports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0"/>
            <a:ext cx="8229600" cy="1371600"/>
          </a:xfrm>
        </p:spPr>
        <p:txBody>
          <a:bodyPr/>
          <a:lstStyle/>
          <a:p>
            <a:r>
              <a:rPr lang="en-US" sz="2800" dirty="0"/>
              <a:t>Ports’ Views of NOAA Programs </a:t>
            </a:r>
          </a:p>
        </p:txBody>
      </p:sp>
      <p:pic>
        <p:nvPicPr>
          <p:cNvPr id="5" name="Picture 4"/>
          <p:cNvPicPr>
            <a:picLocks noChangeAspect="1"/>
          </p:cNvPicPr>
          <p:nvPr/>
        </p:nvPicPr>
        <p:blipFill rotWithShape="1">
          <a:blip r:embed="rId3"/>
          <a:srcRect b="29518"/>
          <a:stretch/>
        </p:blipFill>
        <p:spPr>
          <a:xfrm rot="16200000">
            <a:off x="5354737" y="3068736"/>
            <a:ext cx="5715000" cy="1863526"/>
          </a:xfrm>
          <a:prstGeom prst="rect">
            <a:avLst/>
          </a:prstGeom>
        </p:spPr>
      </p:pic>
      <p:sp>
        <p:nvSpPr>
          <p:cNvPr id="9" name="Content Placeholder 8"/>
          <p:cNvSpPr>
            <a:spLocks noGrp="1"/>
          </p:cNvSpPr>
          <p:nvPr>
            <p:ph idx="1"/>
          </p:nvPr>
        </p:nvSpPr>
        <p:spPr>
          <a:xfrm>
            <a:off x="838200" y="1143000"/>
            <a:ext cx="6019800" cy="5866132"/>
          </a:xfrm>
        </p:spPr>
        <p:txBody>
          <a:bodyPr/>
          <a:lstStyle/>
          <a:p>
            <a:pPr>
              <a:buSzPct val="120000"/>
            </a:pPr>
            <a:r>
              <a:rPr lang="en-US" sz="2600" dirty="0">
                <a:solidFill>
                  <a:schemeClr val="tx1"/>
                </a:solidFill>
                <a:latin typeface="Arial" panose="020B0604020202020204" pitchFamily="34" charset="0"/>
                <a:cs typeface="Arial" panose="020B0604020202020204" pitchFamily="34" charset="0"/>
              </a:rPr>
              <a:t>PORTS system – high value to ports</a:t>
            </a:r>
          </a:p>
          <a:p>
            <a:pPr>
              <a:buSzPct val="120000"/>
            </a:pPr>
            <a:r>
              <a:rPr lang="en-US" sz="2600" dirty="0">
                <a:solidFill>
                  <a:schemeClr val="tx1"/>
                </a:solidFill>
                <a:latin typeface="Arial" panose="020B0604020202020204" pitchFamily="34" charset="0"/>
                <a:cs typeface="Arial" panose="020B0604020202020204" pitchFamily="34" charset="0"/>
              </a:rPr>
              <a:t>Challenges:</a:t>
            </a:r>
          </a:p>
          <a:p>
            <a:pPr lvl="1">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Maintenance of aging systems</a:t>
            </a:r>
          </a:p>
          <a:p>
            <a:pPr lvl="1">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Updates and upgrades</a:t>
            </a:r>
          </a:p>
          <a:p>
            <a:pPr lvl="1">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New services</a:t>
            </a:r>
          </a:p>
          <a:p>
            <a:pPr lvl="1">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Funding – flat budget restricts all the above</a:t>
            </a:r>
          </a:p>
          <a:p>
            <a:pPr>
              <a:buSzPct val="120000"/>
            </a:pPr>
            <a:r>
              <a:rPr lang="en-US" sz="2600" dirty="0">
                <a:solidFill>
                  <a:schemeClr val="tx1"/>
                </a:solidFill>
                <a:latin typeface="Arial" panose="020B0604020202020204" pitchFamily="34" charset="0"/>
                <a:cs typeface="Arial" panose="020B0604020202020204" pitchFamily="34" charset="0"/>
              </a:rPr>
              <a:t>Post-hurricane navigation channel surveys</a:t>
            </a:r>
          </a:p>
          <a:p>
            <a:pPr>
              <a:buSzPct val="120000"/>
            </a:pPr>
            <a:r>
              <a:rPr lang="en-US" sz="2600" dirty="0">
                <a:solidFill>
                  <a:schemeClr val="tx1"/>
                </a:solidFill>
                <a:latin typeface="Arial" panose="020B0604020202020204" pitchFamily="34" charset="0"/>
                <a:cs typeface="Arial" panose="020B0604020202020204" pitchFamily="34" charset="0"/>
              </a:rPr>
              <a:t>Nautical charts – essential to global navigation, but ports focus more on federal navigation channel</a:t>
            </a:r>
          </a:p>
          <a:p>
            <a:endParaRPr lang="en-US" sz="2800" b="1" dirty="0">
              <a:solidFill>
                <a:schemeClr val="tx1"/>
              </a:solidFill>
              <a:latin typeface="Arial" panose="020B0604020202020204" pitchFamily="34" charset="0"/>
              <a:cs typeface="Arial" panose="020B0604020202020204" pitchFamily="34" charset="0"/>
            </a:endParaRPr>
          </a:p>
          <a:p>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03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03300" y="0"/>
            <a:ext cx="7543800" cy="1371600"/>
          </a:xfrm>
        </p:spPr>
        <p:txBody>
          <a:bodyPr/>
          <a:lstStyle/>
          <a:p>
            <a:r>
              <a:rPr lang="en-US" sz="2800" dirty="0"/>
              <a:t>PORTS Feedback  </a:t>
            </a:r>
          </a:p>
        </p:txBody>
      </p:sp>
      <p:sp>
        <p:nvSpPr>
          <p:cNvPr id="9" name="Content Placeholder 8"/>
          <p:cNvSpPr>
            <a:spLocks noGrp="1"/>
          </p:cNvSpPr>
          <p:nvPr>
            <p:ph idx="1"/>
          </p:nvPr>
        </p:nvSpPr>
        <p:spPr>
          <a:xfrm>
            <a:off x="990600" y="1143000"/>
            <a:ext cx="7696200" cy="5410200"/>
          </a:xfrm>
        </p:spPr>
        <p:txBody>
          <a:bodyPr/>
          <a:lstStyle/>
          <a:p>
            <a:pPr indent="-274320">
              <a:buSzPct val="120000"/>
            </a:pPr>
            <a:r>
              <a:rPr lang="en-US" sz="2600" dirty="0">
                <a:solidFill>
                  <a:schemeClr val="tx1"/>
                </a:solidFill>
                <a:latin typeface="Arial" panose="020B0604020202020204" pitchFamily="34" charset="0"/>
                <a:cs typeface="Arial" panose="020B0604020202020204" pitchFamily="34" charset="0"/>
              </a:rPr>
              <a:t>Lots of kudos </a:t>
            </a:r>
          </a:p>
          <a:p>
            <a:pPr indent="-274320">
              <a:buSzPct val="120000"/>
            </a:pPr>
            <a:r>
              <a:rPr lang="en-US" sz="2600" dirty="0">
                <a:solidFill>
                  <a:schemeClr val="tx1"/>
                </a:solidFill>
                <a:latin typeface="Arial" panose="020B0604020202020204" pitchFamily="34" charset="0"/>
                <a:cs typeface="Arial" panose="020B0604020202020204" pitchFamily="34" charset="0"/>
              </a:rPr>
              <a:t>Some suggestions:</a:t>
            </a:r>
          </a:p>
          <a:p>
            <a:pPr lvl="1" indent="-274320">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Reliability </a:t>
            </a:r>
          </a:p>
          <a:p>
            <a:pPr lvl="1" indent="-274320">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Ability to accept and share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data from non-PORTS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sensors (update rates) </a:t>
            </a:r>
          </a:p>
          <a:p>
            <a:pPr lvl="1" indent="-274320">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Expedite switch from tower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to satellite signals</a:t>
            </a:r>
          </a:p>
          <a:p>
            <a:pPr lvl="1" indent="-274320">
              <a:buClr>
                <a:schemeClr val="tx1"/>
              </a:buClr>
              <a:buSzPct val="80000"/>
              <a:buFont typeface="Courier New" panose="02070309020205020404" pitchFamily="49" charset="0"/>
              <a:buChar char="o"/>
            </a:pPr>
            <a:r>
              <a:rPr lang="en-US" sz="2600" dirty="0">
                <a:solidFill>
                  <a:schemeClr val="tx1"/>
                </a:solidFill>
                <a:latin typeface="Arial" panose="020B0604020202020204" pitchFamily="34" charset="0"/>
                <a:cs typeface="Arial" panose="020B0604020202020204" pitchFamily="34" charset="0"/>
              </a:rPr>
              <a:t>PORTS support staff need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to be ‘Essential’ government </a:t>
            </a:r>
            <a:br>
              <a:rPr lang="en-US" sz="2600" dirty="0">
                <a:solidFill>
                  <a:schemeClr val="tx1"/>
                </a:solidFill>
                <a:latin typeface="Arial" panose="020B0604020202020204" pitchFamily="34" charset="0"/>
                <a:cs typeface="Arial" panose="020B0604020202020204" pitchFamily="34" charset="0"/>
              </a:rPr>
            </a:br>
            <a:r>
              <a:rPr lang="en-US" sz="2600" dirty="0">
                <a:solidFill>
                  <a:schemeClr val="tx1"/>
                </a:solidFill>
                <a:latin typeface="Arial" panose="020B0604020202020204" pitchFamily="34" charset="0"/>
                <a:cs typeface="Arial" panose="020B0604020202020204" pitchFamily="34" charset="0"/>
              </a:rPr>
              <a:t>workers</a:t>
            </a:r>
            <a:endParaRPr lang="en-US" sz="2600" b="1" dirty="0">
              <a:solidFill>
                <a:schemeClr val="tx1"/>
              </a:solidFill>
              <a:latin typeface="Arial" panose="020B0604020202020204" pitchFamily="34" charset="0"/>
              <a:cs typeface="Arial" panose="020B0604020202020204" pitchFamily="34" charset="0"/>
            </a:endParaRPr>
          </a:p>
          <a:p>
            <a:endParaRPr lang="en-US" sz="2800" b="1"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355925" y="2171700"/>
            <a:ext cx="2756325" cy="3657600"/>
          </a:xfrm>
          <a:prstGeom prst="rect">
            <a:avLst/>
          </a:prstGeom>
        </p:spPr>
      </p:pic>
      <p:pic>
        <p:nvPicPr>
          <p:cNvPr id="10" name="Picture 9"/>
          <p:cNvPicPr>
            <a:picLocks noChangeAspect="1"/>
          </p:cNvPicPr>
          <p:nvPr/>
        </p:nvPicPr>
        <p:blipFill>
          <a:blip r:embed="rId4"/>
          <a:stretch>
            <a:fillRect/>
          </a:stretch>
        </p:blipFill>
        <p:spPr>
          <a:xfrm>
            <a:off x="6355925" y="838200"/>
            <a:ext cx="2756325" cy="1827481"/>
          </a:xfrm>
          <a:prstGeom prst="rect">
            <a:avLst/>
          </a:prstGeom>
        </p:spPr>
      </p:pic>
    </p:spTree>
    <p:extLst>
      <p:ext uri="{BB962C8B-B14F-4D97-AF65-F5344CB8AC3E}">
        <p14:creationId xmlns:p14="http://schemas.microsoft.com/office/powerpoint/2010/main" val="916038890"/>
      </p:ext>
    </p:extLst>
  </p:cSld>
  <p:clrMapOvr>
    <a:masterClrMapping/>
  </p:clrMapOvr>
</p:sld>
</file>

<file path=ppt/theme/theme1.xml><?xml version="1.0" encoding="utf-8"?>
<a:theme xmlns:a="http://schemas.openxmlformats.org/drawingml/2006/main" name="Jim Walker Powerpoint_Templat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09_Powerpoint_Template [Compatibility Mode]" id="{C4A98BE3-FF74-4929-8CE9-0853F1E8D936}" vid="{DECD8761-4688-4C5B-8D24-9C39E609D1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Jim Walker Powerpoint_Template</Template>
  <TotalTime>15034</TotalTime>
  <Words>801</Words>
  <Application>Microsoft Office PowerPoint</Application>
  <PresentationFormat>On-screen Show (4:3)</PresentationFormat>
  <Paragraphs>86</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Courier New</vt:lpstr>
      <vt:lpstr>Times</vt:lpstr>
      <vt:lpstr>Verdana</vt:lpstr>
      <vt:lpstr>Jim Walker Powerpoint_Template</vt:lpstr>
      <vt:lpstr>AAPA Perspectives </vt:lpstr>
      <vt:lpstr>American Association of Port Authorities</vt:lpstr>
      <vt:lpstr>Shared Goal of AAPA and NOAA:  Facilitate International Commerce</vt:lpstr>
      <vt:lpstr>Maritime Role in U.S. Economy</vt:lpstr>
      <vt:lpstr>Infrastructure Vital for America’s  Trade Future</vt:lpstr>
      <vt:lpstr>Port Views</vt:lpstr>
      <vt:lpstr>NOAA PORTS Locations</vt:lpstr>
      <vt:lpstr>Ports’ Views of NOAA Programs </vt:lpstr>
      <vt:lpstr>PORTS Feedback  </vt:lpstr>
      <vt:lpstr>Summary </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Jim Walker</dc:creator>
  <cp:lastModifiedBy>David Barglow</cp:lastModifiedBy>
  <cp:revision>190</cp:revision>
  <cp:lastPrinted>2018-04-16T15:46:29Z</cp:lastPrinted>
  <dcterms:created xsi:type="dcterms:W3CDTF">2019-02-19T16:23:47Z</dcterms:created>
  <dcterms:modified xsi:type="dcterms:W3CDTF">2019-03-01T19:04:14Z</dcterms:modified>
</cp:coreProperties>
</file>