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686" r:id="rId2"/>
    <p:sldMasterId id="2147483687" r:id="rId3"/>
    <p:sldMasterId id="2147483712" r:id="rId4"/>
    <p:sldMasterId id="2147483725" r:id="rId5"/>
    <p:sldMasterId id="2147483765" r:id="rId6"/>
  </p:sldMasterIdLst>
  <p:notesMasterIdLst>
    <p:notesMasterId r:id="rId34"/>
  </p:notesMasterIdLst>
  <p:sldIdLst>
    <p:sldId id="256" r:id="rId7"/>
    <p:sldId id="258" r:id="rId8"/>
    <p:sldId id="288" r:id="rId9"/>
    <p:sldId id="289" r:id="rId10"/>
    <p:sldId id="294" r:id="rId11"/>
    <p:sldId id="290" r:id="rId12"/>
    <p:sldId id="291" r:id="rId13"/>
    <p:sldId id="292" r:id="rId14"/>
    <p:sldId id="293" r:id="rId15"/>
    <p:sldId id="271" r:id="rId16"/>
    <p:sldId id="307" r:id="rId17"/>
    <p:sldId id="281" r:id="rId18"/>
    <p:sldId id="279" r:id="rId19"/>
    <p:sldId id="282" r:id="rId20"/>
    <p:sldId id="283" r:id="rId21"/>
    <p:sldId id="268" r:id="rId22"/>
    <p:sldId id="276" r:id="rId23"/>
    <p:sldId id="274" r:id="rId24"/>
    <p:sldId id="275" r:id="rId25"/>
    <p:sldId id="308" r:id="rId26"/>
    <p:sldId id="295" r:id="rId27"/>
    <p:sldId id="300" r:id="rId28"/>
    <p:sldId id="304" r:id="rId29"/>
    <p:sldId id="305" r:id="rId30"/>
    <p:sldId id="306" r:id="rId31"/>
    <p:sldId id="278" r:id="rId32"/>
    <p:sldId id="264" r:id="rId33"/>
  </p:sldIdLst>
  <p:sldSz cx="9144000" cy="6858000" type="screen4x3"/>
  <p:notesSz cx="6858000" cy="9144000"/>
  <p:embeddedFontLst>
    <p:embeddedFont>
      <p:font typeface="Gill Sans MT" panose="020B0502020104020203" pitchFamily="34" charset="0"/>
      <p:regular r:id="rId35"/>
      <p:bold r:id="rId36"/>
      <p:italic r:id="rId37"/>
      <p:boldItalic r:id="rId38"/>
    </p:embeddedFont>
    <p:embeddedFont>
      <p:font typeface="맑은 고딕" panose="020B0503020000020004" pitchFamily="34" charset="-127"/>
      <p:regular r:id="rId39"/>
      <p:bold r:id="rId40"/>
    </p:embeddedFont>
    <p:embeddedFont>
      <p:font typeface="Franklin Gothic"/>
      <p:bold r:id="rId41"/>
    </p:embeddedFont>
    <p:embeddedFont>
      <p:font typeface="Wingdings 2" panose="05020102010507070707" pitchFamily="18" charset="2"/>
      <p:regular r:id="rId42"/>
    </p:embeddedFont>
    <p:embeddedFont>
      <p:font typeface="Wingdings 3" panose="05040102010807070707" pitchFamily="18" charset="2"/>
      <p:regular r:id="rId43"/>
    </p:embeddedFont>
    <p:embeddedFont>
      <p:font typeface="Arial Narrow" panose="020B0606020202030204" pitchFamily="34" charset="0"/>
      <p:regular r:id="rId44"/>
      <p:bold r:id="rId45"/>
      <p:italic r:id="rId46"/>
      <p:boldItalic r:id="rId47"/>
    </p:embeddedFont>
    <p:embeddedFont>
      <p:font typeface="Arial Black" panose="020B0A04020102020204" pitchFamily="34" charset="0"/>
      <p:bold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onstantia" panose="02030602050306030303" pitchFamily="18" charset="0"/>
      <p:regular r:id="rId51"/>
      <p:bold r:id="rId52"/>
      <p:italic r:id="rId53"/>
      <p:boldItalic r:id="rId54"/>
    </p:embeddedFont>
    <p:embeddedFont>
      <p:font typeface="Trebuchet MS" panose="020B0603020202020204" pitchFamily="34" charset="0"/>
      <p:regular r:id="rId55"/>
      <p:bold r:id="rId56"/>
      <p:italic r:id="rId57"/>
      <p:boldItalic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4F0BF02-457C-42AB-99BA-06D4863409A7}">
  <a:tblStyle styleId="{84F0BF02-457C-42AB-99BA-06D4863409A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209" autoAdjust="0"/>
  </p:normalViewPr>
  <p:slideViewPr>
    <p:cSldViewPr snapToGrid="0">
      <p:cViewPr varScale="1">
        <p:scale>
          <a:sx n="76" d="100"/>
          <a:sy n="76" d="100"/>
        </p:scale>
        <p:origin x="12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5.fntdata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font" Target="fonts/font27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3810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" name="Google Shape;5;n"/>
          <p:cNvSpPr txBox="1">
            <a:spLocks noGrp="1"/>
          </p:cNvSpPr>
          <p:nvPr>
            <p:ph type="body" idx="1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:notes"/>
          <p:cNvSpPr txBox="1">
            <a:spLocks noGrp="1"/>
          </p:cNvSpPr>
          <p:nvPr>
            <p:ph type="body" idx="1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09" name="Google Shape;4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3810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505f04d6f3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3810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g505f04d6f3_0_107:notes"/>
          <p:cNvSpPr txBox="1">
            <a:spLocks noGrp="1"/>
          </p:cNvSpPr>
          <p:nvPr>
            <p:ph type="body" idx="1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g505f04d6f3_0_1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1286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p9:notes"/>
          <p:cNvSpPr txBox="1">
            <a:spLocks noGrp="1"/>
          </p:cNvSpPr>
          <p:nvPr>
            <p:ph type="body" idx="1"/>
          </p:nvPr>
        </p:nvSpPr>
        <p:spPr>
          <a:xfrm>
            <a:off x="695325" y="4379912"/>
            <a:ext cx="5556250" cy="414813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3" name="Google Shape;21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0466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05f04d6f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3810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505f04d6f3_4_0:notes"/>
          <p:cNvSpPr txBox="1">
            <a:spLocks noGrp="1"/>
          </p:cNvSpPr>
          <p:nvPr>
            <p:ph type="body" idx="1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g505f04d6f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717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080384-8BCD-445E-AAA0-2563B0D67F4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348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857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62" indent="-285716" defTabSz="9285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65" indent="-228573" defTabSz="92857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11" indent="-228573" defTabSz="92857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157" indent="-228573" defTabSz="92857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03" indent="-228573" defTabSz="9285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448" indent="-228573" defTabSz="9285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594" indent="-228573" defTabSz="9285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741" indent="-228573" defTabSz="9285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FB627B0-21CE-487C-A868-26F09C819ED4}" type="slidenum">
              <a:rPr lang="en-US">
                <a:solidFill>
                  <a:prstClr val="black"/>
                </a:solidFill>
                <a:latin typeface="Calibri" pitchFamily="34" charset="0"/>
              </a:rPr>
              <a:pPr eaLnBrk="1" hangingPunct="1"/>
              <a:t>14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14300" indent="0" eaLnBrk="1" hangingPunct="1">
              <a:spcBef>
                <a:spcPct val="0"/>
              </a:spcBef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3675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857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62" indent="-285716" defTabSz="9285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65" indent="-228573" defTabSz="92857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11" indent="-228573" defTabSz="92857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157" indent="-228573" defTabSz="92857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03" indent="-228573" defTabSz="9285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448" indent="-228573" defTabSz="9285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594" indent="-228573" defTabSz="9285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741" indent="-228573" defTabSz="9285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FB627B0-21CE-487C-A868-26F09C819ED4}" type="slidenum">
              <a:rPr lang="en-US">
                <a:solidFill>
                  <a:prstClr val="black"/>
                </a:solidFill>
                <a:latin typeface="Calibri" pitchFamily="34" charset="0"/>
              </a:rPr>
              <a:pPr eaLnBrk="1" hangingPunct="1"/>
              <a:t>15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34415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16</a:t>
            </a:fld>
            <a:endParaRPr lang="en-US" sz="12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3733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05f04d6f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3810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505f04d6f3_4_0:notes"/>
          <p:cNvSpPr txBox="1">
            <a:spLocks noGrp="1"/>
          </p:cNvSpPr>
          <p:nvPr>
            <p:ph type="body" idx="1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g505f04d6f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662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3:notes"/>
          <p:cNvSpPr txBox="1">
            <a:spLocks noGrp="1"/>
          </p:cNvSpPr>
          <p:nvPr>
            <p:ph type="body" idx="1"/>
          </p:nvPr>
        </p:nvSpPr>
        <p:spPr>
          <a:xfrm>
            <a:off x="701355" y="4416500"/>
            <a:ext cx="5607691" cy="418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2559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05f04d6f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3810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505f04d6f3_4_0:notes"/>
          <p:cNvSpPr txBox="1">
            <a:spLocks noGrp="1"/>
          </p:cNvSpPr>
          <p:nvPr>
            <p:ph type="body" idx="1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 fontAlgn="base">
              <a:buNone/>
            </a:pPr>
            <a:endParaRPr lang="en-US" sz="1800" b="0" i="0" u="none" strike="noStrike" cap="none" dirty="0">
              <a:solidFill>
                <a:srgbClr val="000000"/>
              </a:solidFill>
              <a:effectLst/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26" name="Google Shape;426;g505f04d6f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692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05f04d6f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3810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505f04d6f3_4_0:notes"/>
          <p:cNvSpPr txBox="1">
            <a:spLocks noGrp="1"/>
          </p:cNvSpPr>
          <p:nvPr>
            <p:ph type="body" idx="1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g505f04d6f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05f04d6f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3810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505f04d6f3_4_0:notes"/>
          <p:cNvSpPr txBox="1">
            <a:spLocks noGrp="1"/>
          </p:cNvSpPr>
          <p:nvPr>
            <p:ph type="body" idx="1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g505f04d6f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0750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marL="114300" indent="0">
              <a:buNone/>
            </a:pP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D6436B-77EF-4D04-9FFC-75B73C3F190A}" type="slidenum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4861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05f04d6f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3810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505f04d6f3_4_0:notes"/>
          <p:cNvSpPr txBox="1">
            <a:spLocks noGrp="1"/>
          </p:cNvSpPr>
          <p:nvPr>
            <p:ph type="body" idx="1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g505f04d6f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2395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05f04d6f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3810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505f04d6f3_4_0:notes"/>
          <p:cNvSpPr txBox="1">
            <a:spLocks noGrp="1"/>
          </p:cNvSpPr>
          <p:nvPr>
            <p:ph type="body" idx="1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g505f04d6f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1762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05f04d6f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3810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505f04d6f3_4_0:notes"/>
          <p:cNvSpPr txBox="1">
            <a:spLocks noGrp="1"/>
          </p:cNvSpPr>
          <p:nvPr>
            <p:ph type="body" idx="1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g505f04d6f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61466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05f04d6f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3810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505f04d6f3_4_0:notes"/>
          <p:cNvSpPr txBox="1">
            <a:spLocks noGrp="1"/>
          </p:cNvSpPr>
          <p:nvPr>
            <p:ph type="body" idx="1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g505f04d6f3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6086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3810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15:notes"/>
          <p:cNvSpPr txBox="1">
            <a:spLocks noGrp="1"/>
          </p:cNvSpPr>
          <p:nvPr>
            <p:ph type="body" idx="1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84301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3810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p13:notes"/>
          <p:cNvSpPr txBox="1">
            <a:spLocks noGrp="1"/>
          </p:cNvSpPr>
          <p:nvPr>
            <p:ph type="body" idx="1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97" name="Google Shape;49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>
            <a:spLocks noGrp="1"/>
          </p:cNvSpPr>
          <p:nvPr>
            <p:ph type="sldNum" idx="12"/>
          </p:nvPr>
        </p:nvSpPr>
        <p:spPr>
          <a:xfrm>
            <a:off x="3935412" y="8758238"/>
            <a:ext cx="3009899" cy="46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"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3" name="Google Shape;183;p7:notes"/>
          <p:cNvSpPr txBox="1">
            <a:spLocks noGrp="1"/>
          </p:cNvSpPr>
          <p:nvPr>
            <p:ph type="body" idx="1"/>
          </p:nvPr>
        </p:nvSpPr>
        <p:spPr>
          <a:xfrm>
            <a:off x="695485" y="4271523"/>
            <a:ext cx="5555932" cy="4247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9198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99487c662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99487c662_0_120:notes"/>
          <p:cNvSpPr txBox="1">
            <a:spLocks noGrp="1"/>
          </p:cNvSpPr>
          <p:nvPr>
            <p:ph type="body" idx="1"/>
          </p:nvPr>
        </p:nvSpPr>
        <p:spPr>
          <a:xfrm>
            <a:off x="695325" y="4379912"/>
            <a:ext cx="5556300" cy="41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299487c662_0_120:notes"/>
          <p:cNvSpPr txBox="1">
            <a:spLocks noGrp="1"/>
          </p:cNvSpPr>
          <p:nvPr>
            <p:ph type="sldNum" idx="12"/>
          </p:nvPr>
        </p:nvSpPr>
        <p:spPr>
          <a:xfrm>
            <a:off x="3935412" y="8758238"/>
            <a:ext cx="3009900" cy="4605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"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3892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505f04d6f3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3810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g505f04d6f3_0_107:notes"/>
          <p:cNvSpPr txBox="1">
            <a:spLocks noGrp="1"/>
          </p:cNvSpPr>
          <p:nvPr>
            <p:ph type="body" idx="1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g505f04d6f3_0_1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3409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2:notes"/>
          <p:cNvSpPr txBox="1">
            <a:spLocks noGrp="1"/>
          </p:cNvSpPr>
          <p:nvPr>
            <p:ph type="body" idx="1"/>
          </p:nvPr>
        </p:nvSpPr>
        <p:spPr>
          <a:xfrm>
            <a:off x="695325" y="4379912"/>
            <a:ext cx="5556248" cy="41481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1361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:notes"/>
          <p:cNvSpPr txBox="1">
            <a:spLocks noGrp="1"/>
          </p:cNvSpPr>
          <p:nvPr>
            <p:ph type="body" idx="1"/>
          </p:nvPr>
        </p:nvSpPr>
        <p:spPr>
          <a:xfrm>
            <a:off x="695325" y="4379912"/>
            <a:ext cx="5556248" cy="41481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3080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8376ca38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8376ca383_0_40:notes"/>
          <p:cNvSpPr txBox="1">
            <a:spLocks noGrp="1"/>
          </p:cNvSpPr>
          <p:nvPr>
            <p:ph type="body" idx="1"/>
          </p:nvPr>
        </p:nvSpPr>
        <p:spPr>
          <a:xfrm>
            <a:off x="695325" y="4379912"/>
            <a:ext cx="5556300" cy="41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28376ca383_0_40:notes"/>
          <p:cNvSpPr txBox="1">
            <a:spLocks noGrp="1"/>
          </p:cNvSpPr>
          <p:nvPr>
            <p:ph type="sldNum" idx="12"/>
          </p:nvPr>
        </p:nvSpPr>
        <p:spPr>
          <a:xfrm>
            <a:off x="3935412" y="8758238"/>
            <a:ext cx="3009900" cy="4605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"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281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2e73ba2c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2e73ba2c5_0_17:notes"/>
          <p:cNvSpPr txBox="1">
            <a:spLocks noGrp="1"/>
          </p:cNvSpPr>
          <p:nvPr>
            <p:ph type="body" idx="1"/>
          </p:nvPr>
        </p:nvSpPr>
        <p:spPr>
          <a:xfrm>
            <a:off x="695325" y="4379912"/>
            <a:ext cx="5556300" cy="41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32e73ba2c5_0_17:notes"/>
          <p:cNvSpPr txBox="1">
            <a:spLocks noGrp="1"/>
          </p:cNvSpPr>
          <p:nvPr>
            <p:ph type="sldNum" idx="12"/>
          </p:nvPr>
        </p:nvSpPr>
        <p:spPr>
          <a:xfrm>
            <a:off x="3935412" y="8758238"/>
            <a:ext cx="3009900" cy="4605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"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0429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4.png"/><Relationship Id="rId14" Type="http://schemas.openxmlformats.org/officeDocument/2006/relationships/hyperlink" Target="http://www.noaa.gov/weather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4.png"/><Relationship Id="rId14" Type="http://schemas.openxmlformats.org/officeDocument/2006/relationships/hyperlink" Target="http://www.noaa.gov/weather" TargetMode="Externa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4.png"/><Relationship Id="rId14" Type="http://schemas.openxmlformats.org/officeDocument/2006/relationships/hyperlink" Target="http://www.noaa.gov/weather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4.png"/><Relationship Id="rId14" Type="http://schemas.openxmlformats.org/officeDocument/2006/relationships/hyperlink" Target="http://www.noaa.gov/weather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4.png"/><Relationship Id="rId14" Type="http://schemas.openxmlformats.org/officeDocument/2006/relationships/hyperlink" Target="http://www.noaa.gov/weather" TargetMode="Externa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http://www.wpc.ncep.noaa.gov/noaa/noaad2.gif" TargetMode="External"/><Relationship Id="rId4" Type="http://schemas.openxmlformats.org/officeDocument/2006/relationships/image" Target="../media/image15.gi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http://www.wpc.ncep.noaa.gov/noaa/noaad3.gif" TargetMode="External"/><Relationship Id="rId4" Type="http://schemas.openxmlformats.org/officeDocument/2006/relationships/image" Target="../media/image16.gi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4.png"/><Relationship Id="rId14" Type="http://schemas.openxmlformats.org/officeDocument/2006/relationships/hyperlink" Target="http://www.noaa.gov/weather" TargetMode="Externa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png"/><Relationship Id="rId7" Type="http://schemas.openxmlformats.org/officeDocument/2006/relationships/image" Target="http://www.wpc.ncep.noaa.gov/medr/9khwbg_conus.gif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gif"/><Relationship Id="rId11" Type="http://schemas.openxmlformats.org/officeDocument/2006/relationships/image" Target="http://www.wpc.ncep.noaa.gov/medr/9mhwbg_conus.gif" TargetMode="External"/><Relationship Id="rId5" Type="http://schemas.openxmlformats.org/officeDocument/2006/relationships/image" Target="http://www.wpc.ncep.noaa.gov/medr/9jhwbg_conus.gif" TargetMode="External"/><Relationship Id="rId10" Type="http://schemas.openxmlformats.org/officeDocument/2006/relationships/image" Target="../media/image20.gif"/><Relationship Id="rId4" Type="http://schemas.openxmlformats.org/officeDocument/2006/relationships/image" Target="../media/image17.gif"/><Relationship Id="rId9" Type="http://schemas.openxmlformats.org/officeDocument/2006/relationships/image" Target="http://www.wpc.ncep.noaa.gov/medr/9lhwbg_conus.gif" TargetMode="Externa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4.png"/><Relationship Id="rId7" Type="http://schemas.openxmlformats.org/officeDocument/2006/relationships/image" Target="http://www.wpc.ncep.noaa.gov/qpf/fill_98qwbg.gif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gif"/><Relationship Id="rId5" Type="http://schemas.openxmlformats.org/officeDocument/2006/relationships/image" Target="http://www.wpc.ncep.noaa.gov/qpf/fill_94qwbg.gif" TargetMode="External"/><Relationship Id="rId4" Type="http://schemas.openxmlformats.org/officeDocument/2006/relationships/image" Target="../media/image21.gif"/><Relationship Id="rId9" Type="http://schemas.openxmlformats.org/officeDocument/2006/relationships/image" Target="http://www.wpc.ncep.noaa.gov/qpf/fill_99qwbg.gif" TargetMode="Externa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http://www.weather.gov/images/crh/noc/wpc_snow.png" TargetMode="External"/><Relationship Id="rId4" Type="http://schemas.openxmlformats.org/officeDocument/2006/relationships/image" Target="../media/image2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http://www.weather.gov/images/crh/noc/wpcfull_ice.png" TargetMode="External"/><Relationship Id="rId4" Type="http://schemas.openxmlformats.org/officeDocument/2006/relationships/image" Target="../media/image2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http://www.wpc.ncep.noaa.gov/qpf/97ep48iwbg_fill.gif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gif"/><Relationship Id="rId5" Type="http://schemas.openxmlformats.org/officeDocument/2006/relationships/image" Target="http://www.wpc.ncep.noaa.gov/qpf/95ep48iwbg_fill.gif" TargetMode="External"/><Relationship Id="rId4" Type="http://schemas.openxmlformats.org/officeDocument/2006/relationships/image" Target="../media/image26.gif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14.png"/><Relationship Id="rId7" Type="http://schemas.openxmlformats.org/officeDocument/2006/relationships/image" Target="http://www.wpc.ncep.noaa.gov/qpf/98ewbg.gif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gif"/><Relationship Id="rId5" Type="http://schemas.openxmlformats.org/officeDocument/2006/relationships/image" Target="http://www.wpc.ncep.noaa.gov/qpf/94ewbg.gif" TargetMode="External"/><Relationship Id="rId4" Type="http://schemas.openxmlformats.org/officeDocument/2006/relationships/image" Target="../media/image28.gif"/><Relationship Id="rId9" Type="http://schemas.openxmlformats.org/officeDocument/2006/relationships/image" Target="http://www.wpc.ncep.noaa.gov/qpf/99ewbg.gif" TargetMode="Externa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14.png"/><Relationship Id="rId7" Type="http://schemas.openxmlformats.org/officeDocument/2006/relationships/image" Target="http://www.spc.noaa.gov/products/outlook/day2otlk_0600.gif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gif"/><Relationship Id="rId5" Type="http://schemas.openxmlformats.org/officeDocument/2006/relationships/image" Target="http://www.spc.noaa.gov/products/outlook/day1otlk_1200.gif" TargetMode="External"/><Relationship Id="rId4" Type="http://schemas.openxmlformats.org/officeDocument/2006/relationships/image" Target="../media/image31.gif"/><Relationship Id="rId9" Type="http://schemas.openxmlformats.org/officeDocument/2006/relationships/image" Target="http://www.spc.noaa.gov/products/outlook/day3otlk_0730.gif" TargetMode="Externa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14.png"/><Relationship Id="rId7" Type="http://schemas.openxmlformats.org/officeDocument/2006/relationships/image" Target="http://www.spc.noaa.gov/products/outlook/day1probotlk_1200_torn.gif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4.gif"/><Relationship Id="rId11" Type="http://schemas.openxmlformats.org/officeDocument/2006/relationships/image" Target="http://www.spc.noaa.gov/products/outlook/day1probotlk_1200_hail.gif" TargetMode="External"/><Relationship Id="rId5" Type="http://schemas.openxmlformats.org/officeDocument/2006/relationships/image" Target="http://www.spc.noaa.gov/products/outlook/day1otlk_1200.gif" TargetMode="External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http://www.spc.noaa.gov/products/outlook/day1probotlk_1200_wind.gif" TargetMode="Externa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http://www.nhc.noaa.gov/xgtwo/two_atl_5d0.png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8.png"/><Relationship Id="rId5" Type="http://schemas.openxmlformats.org/officeDocument/2006/relationships/image" Target="http://www.nhc.noaa.gov/xgtwo/two_pac_5d0.png" TargetMode="External"/><Relationship Id="rId4" Type="http://schemas.openxmlformats.org/officeDocument/2006/relationships/image" Target="../media/image3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http://www.spc.noaa.gov/products/fire_wx/day2otlk_fire.gif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0.gif"/><Relationship Id="rId5" Type="http://schemas.openxmlformats.org/officeDocument/2006/relationships/image" Target="http://www.spc.noaa.gov/products/fire_wx/day1otlk_fire.gif" TargetMode="External"/><Relationship Id="rId4" Type="http://schemas.openxmlformats.org/officeDocument/2006/relationships/image" Target="../media/image39.gi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fisheries" TargetMode="External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hyperlink" Target="http://www.noaa.gov/weather" TargetMode="External"/><Relationship Id="rId17" Type="http://schemas.openxmlformats.org/officeDocument/2006/relationships/image" Target="../media/image10.png"/><Relationship Id="rId2" Type="http://schemas.openxmlformats.org/officeDocument/2006/relationships/hyperlink" Target="http://www.noaa.gov/marine-aviation" TargetMode="External"/><Relationship Id="rId16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noaa.gov/satellites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hyperlink" Target="http://www.noaa.gov/oceans-coasts" TargetMode="External"/><Relationship Id="rId4" Type="http://schemas.openxmlformats.org/officeDocument/2006/relationships/hyperlink" Target="http://www.noaa.gov/research" TargetMode="External"/><Relationship Id="rId9" Type="http://schemas.openxmlformats.org/officeDocument/2006/relationships/image" Target="../media/image5.png"/><Relationship Id="rId14" Type="http://schemas.openxmlformats.org/officeDocument/2006/relationships/hyperlink" Target="https://www.commerce.gov/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fisheries" TargetMode="External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hyperlink" Target="http://www.noaa.gov/weather" TargetMode="External"/><Relationship Id="rId17" Type="http://schemas.openxmlformats.org/officeDocument/2006/relationships/image" Target="../media/image10.png"/><Relationship Id="rId2" Type="http://schemas.openxmlformats.org/officeDocument/2006/relationships/hyperlink" Target="http://www.noaa.gov/marine-aviation" TargetMode="External"/><Relationship Id="rId16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noaa.gov/satellites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hyperlink" Target="http://www.noaa.gov/oceans-coasts" TargetMode="External"/><Relationship Id="rId4" Type="http://schemas.openxmlformats.org/officeDocument/2006/relationships/hyperlink" Target="http://www.noaa.gov/research" TargetMode="External"/><Relationship Id="rId9" Type="http://schemas.openxmlformats.org/officeDocument/2006/relationships/image" Target="../media/image5.png"/><Relationship Id="rId14" Type="http://schemas.openxmlformats.org/officeDocument/2006/relationships/hyperlink" Target="https://www.commerce.gov/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fisheries" TargetMode="External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hyperlink" Target="http://www.noaa.gov/weather" TargetMode="External"/><Relationship Id="rId17" Type="http://schemas.openxmlformats.org/officeDocument/2006/relationships/image" Target="../media/image10.png"/><Relationship Id="rId2" Type="http://schemas.openxmlformats.org/officeDocument/2006/relationships/hyperlink" Target="http://www.noaa.gov/marine-aviation" TargetMode="External"/><Relationship Id="rId16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noaa.gov/satellites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hyperlink" Target="http://www.noaa.gov/oceans-coasts" TargetMode="External"/><Relationship Id="rId4" Type="http://schemas.openxmlformats.org/officeDocument/2006/relationships/hyperlink" Target="http://www.noaa.gov/research" TargetMode="External"/><Relationship Id="rId9" Type="http://schemas.openxmlformats.org/officeDocument/2006/relationships/image" Target="../media/image5.png"/><Relationship Id="rId14" Type="http://schemas.openxmlformats.org/officeDocument/2006/relationships/hyperlink" Target="https://www.commerce.gov/" TargetMode="Externa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fisheries" TargetMode="External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hyperlink" Target="http://www.noaa.gov/weather" TargetMode="External"/><Relationship Id="rId17" Type="http://schemas.openxmlformats.org/officeDocument/2006/relationships/image" Target="../media/image10.png"/><Relationship Id="rId2" Type="http://schemas.openxmlformats.org/officeDocument/2006/relationships/hyperlink" Target="http://www.noaa.gov/marine-aviation" TargetMode="External"/><Relationship Id="rId16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noaa.gov/satellites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hyperlink" Target="http://www.noaa.gov/oceans-coasts" TargetMode="External"/><Relationship Id="rId4" Type="http://schemas.openxmlformats.org/officeDocument/2006/relationships/hyperlink" Target="http://www.noaa.gov/research" TargetMode="External"/><Relationship Id="rId9" Type="http://schemas.openxmlformats.org/officeDocument/2006/relationships/image" Target="../media/image5.png"/><Relationship Id="rId14" Type="http://schemas.openxmlformats.org/officeDocument/2006/relationships/hyperlink" Target="https://www.commerce.gov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Dk Blu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10810" y="0"/>
            <a:ext cx="8730900" cy="4267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2"/>
          <p:cNvSpPr>
            <a:spLocks noGrp="1"/>
          </p:cNvSpPr>
          <p:nvPr>
            <p:ph type="pic" idx="2"/>
          </p:nvPr>
        </p:nvSpPr>
        <p:spPr>
          <a:xfrm>
            <a:off x="412576" y="4267200"/>
            <a:ext cx="8729100" cy="259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780334" y="2590798"/>
            <a:ext cx="13716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D6F5F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3"/>
          </p:nvPr>
        </p:nvSpPr>
        <p:spPr>
          <a:xfrm>
            <a:off x="780334" y="3733800"/>
            <a:ext cx="12954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6F5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4"/>
          </p:nvPr>
        </p:nvSpPr>
        <p:spPr>
          <a:xfrm>
            <a:off x="2514600" y="768745"/>
            <a:ext cx="6096000" cy="13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5"/>
          </p:nvPr>
        </p:nvSpPr>
        <p:spPr>
          <a:xfrm>
            <a:off x="2515037" y="2262187"/>
            <a:ext cx="60924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6"/>
          </p:nvPr>
        </p:nvSpPr>
        <p:spPr>
          <a:xfrm>
            <a:off x="2514600" y="3311237"/>
            <a:ext cx="6096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6" name="Google Shape;16;p2"/>
          <p:cNvCxnSpPr/>
          <p:nvPr/>
        </p:nvCxnSpPr>
        <p:spPr>
          <a:xfrm>
            <a:off x="2285999" y="609600"/>
            <a:ext cx="0" cy="347340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Google Shape;17;p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533400"/>
            <a:ext cx="1762136" cy="21339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8;p2"/>
          <p:cNvGrpSpPr/>
          <p:nvPr/>
        </p:nvGrpSpPr>
        <p:grpSpPr>
          <a:xfrm>
            <a:off x="-30388" y="-3048"/>
            <a:ext cx="472440" cy="6861048"/>
            <a:chOff x="-15240" y="-3048"/>
            <a:chExt cx="472440" cy="6861048"/>
          </a:xfrm>
        </p:grpSpPr>
        <p:sp>
          <p:nvSpPr>
            <p:cNvPr id="19" name="Google Shape;19;p2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" name="Google Shape;21;p2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2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2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2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2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" name="Google Shape;27;p2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29" name="Google Shape;29;p2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1" name="Google Shape;31;p2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2" name="Google Shape;32;p2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3" name="Google Shape;33;p2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4" name="Google Shape;34;p2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35" name="Google Shape;35;p2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Dk Blue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"/>
          <p:cNvSpPr/>
          <p:nvPr/>
        </p:nvSpPr>
        <p:spPr>
          <a:xfrm>
            <a:off x="410810" y="0"/>
            <a:ext cx="8730900" cy="4267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3"/>
          <p:cNvSpPr>
            <a:spLocks noGrp="1"/>
          </p:cNvSpPr>
          <p:nvPr>
            <p:ph type="pic" idx="2"/>
          </p:nvPr>
        </p:nvSpPr>
        <p:spPr>
          <a:xfrm>
            <a:off x="412576" y="4267200"/>
            <a:ext cx="8729100" cy="259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body" idx="1"/>
          </p:nvPr>
        </p:nvSpPr>
        <p:spPr>
          <a:xfrm>
            <a:off x="780334" y="2590798"/>
            <a:ext cx="13716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D6F5F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body" idx="3"/>
          </p:nvPr>
        </p:nvSpPr>
        <p:spPr>
          <a:xfrm>
            <a:off x="780334" y="3733800"/>
            <a:ext cx="12954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6F5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body" idx="4"/>
          </p:nvPr>
        </p:nvSpPr>
        <p:spPr>
          <a:xfrm>
            <a:off x="2514600" y="768745"/>
            <a:ext cx="6096000" cy="13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body" idx="5"/>
          </p:nvPr>
        </p:nvSpPr>
        <p:spPr>
          <a:xfrm>
            <a:off x="2515037" y="2262187"/>
            <a:ext cx="60924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body" idx="6"/>
          </p:nvPr>
        </p:nvSpPr>
        <p:spPr>
          <a:xfrm>
            <a:off x="2514600" y="3311237"/>
            <a:ext cx="6096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77" name="Google Shape;177;p13"/>
          <p:cNvCxnSpPr/>
          <p:nvPr/>
        </p:nvCxnSpPr>
        <p:spPr>
          <a:xfrm>
            <a:off x="2285999" y="609600"/>
            <a:ext cx="0" cy="347340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8" name="Google Shape;178;p1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533400"/>
            <a:ext cx="1762136" cy="21339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" name="Google Shape;179;p13"/>
          <p:cNvGrpSpPr/>
          <p:nvPr/>
        </p:nvGrpSpPr>
        <p:grpSpPr>
          <a:xfrm>
            <a:off x="-30388" y="-3048"/>
            <a:ext cx="472440" cy="6861048"/>
            <a:chOff x="-15240" y="-3048"/>
            <a:chExt cx="472440" cy="6861048"/>
          </a:xfrm>
        </p:grpSpPr>
        <p:sp>
          <p:nvSpPr>
            <p:cNvPr id="180" name="Google Shape;180;p13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2" name="Google Shape;182;p13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13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13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13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13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13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8" name="Google Shape;188;p13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189" name="Google Shape;189;p13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190" name="Google Shape;190;p13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1" name="Google Shape;191;p13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2" name="Google Shape;192;p13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3" name="Google Shape;193;p13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4" name="Google Shape;194;p13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5" name="Google Shape;195;p13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96" name="Google Shape;196;p13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t Blue">
  <p:cSld name="Lt Blue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"/>
          <p:cNvSpPr/>
          <p:nvPr/>
        </p:nvSpPr>
        <p:spPr>
          <a:xfrm>
            <a:off x="410810" y="0"/>
            <a:ext cx="8733300" cy="426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4"/>
          <p:cNvSpPr>
            <a:spLocks noGrp="1"/>
          </p:cNvSpPr>
          <p:nvPr>
            <p:ph type="pic" idx="2"/>
          </p:nvPr>
        </p:nvSpPr>
        <p:spPr>
          <a:xfrm>
            <a:off x="410810" y="4267200"/>
            <a:ext cx="8730900" cy="259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14"/>
          <p:cNvSpPr txBox="1">
            <a:spLocks noGrp="1"/>
          </p:cNvSpPr>
          <p:nvPr>
            <p:ph type="body" idx="1"/>
          </p:nvPr>
        </p:nvSpPr>
        <p:spPr>
          <a:xfrm>
            <a:off x="2514600" y="762313"/>
            <a:ext cx="6096000" cy="13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rgbClr val="0B4596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B45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p14"/>
          <p:cNvSpPr txBox="1">
            <a:spLocks noGrp="1"/>
          </p:cNvSpPr>
          <p:nvPr>
            <p:ph type="body" idx="3"/>
          </p:nvPr>
        </p:nvSpPr>
        <p:spPr>
          <a:xfrm>
            <a:off x="761999" y="2602687"/>
            <a:ext cx="13716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B4596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p14"/>
          <p:cNvSpPr txBox="1">
            <a:spLocks noGrp="1"/>
          </p:cNvSpPr>
          <p:nvPr>
            <p:ph type="body" idx="4"/>
          </p:nvPr>
        </p:nvSpPr>
        <p:spPr>
          <a:xfrm>
            <a:off x="775274" y="3734113"/>
            <a:ext cx="12954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99D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03" name="Google Shape;203;p1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533400"/>
            <a:ext cx="1762136" cy="2133913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4"/>
          <p:cNvSpPr txBox="1">
            <a:spLocks noGrp="1"/>
          </p:cNvSpPr>
          <p:nvPr>
            <p:ph type="body" idx="5"/>
          </p:nvPr>
        </p:nvSpPr>
        <p:spPr>
          <a:xfrm>
            <a:off x="2515037" y="3316288"/>
            <a:ext cx="60924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05" name="Google Shape;205;p14"/>
          <p:cNvCxnSpPr/>
          <p:nvPr/>
        </p:nvCxnSpPr>
        <p:spPr>
          <a:xfrm>
            <a:off x="2285999" y="609913"/>
            <a:ext cx="0" cy="347340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06" name="Google Shape;206;p14"/>
          <p:cNvGrpSpPr/>
          <p:nvPr/>
        </p:nvGrpSpPr>
        <p:grpSpPr>
          <a:xfrm>
            <a:off x="-30388" y="-3048"/>
            <a:ext cx="472440" cy="6861048"/>
            <a:chOff x="-15240" y="-3048"/>
            <a:chExt cx="472440" cy="6861048"/>
          </a:xfrm>
        </p:grpSpPr>
        <p:sp>
          <p:nvSpPr>
            <p:cNvPr id="207" name="Google Shape;207;p14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9" name="Google Shape;209;p14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14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14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14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14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14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5" name="Google Shape;215;p14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216" name="Google Shape;216;p14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217" name="Google Shape;217;p14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8" name="Google Shape;218;p14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9" name="Google Shape;219;p14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0" name="Google Shape;220;p14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1" name="Google Shape;221;p14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2" name="Google Shape;222;p14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23" name="Google Shape;223;p14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224" name="Google Shape;224;p14"/>
          <p:cNvSpPr txBox="1">
            <a:spLocks noGrp="1"/>
          </p:cNvSpPr>
          <p:nvPr>
            <p:ph type="body" idx="6"/>
          </p:nvPr>
        </p:nvSpPr>
        <p:spPr>
          <a:xfrm>
            <a:off x="2515037" y="2262187"/>
            <a:ext cx="60924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B0F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">
  <p:cSld name="White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5"/>
          <p:cNvSpPr>
            <a:spLocks noGrp="1"/>
          </p:cNvSpPr>
          <p:nvPr>
            <p:ph type="pic" idx="2"/>
          </p:nvPr>
        </p:nvSpPr>
        <p:spPr>
          <a:xfrm>
            <a:off x="410810" y="4267200"/>
            <a:ext cx="8730900" cy="259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27" name="Google Shape;227;p15"/>
          <p:cNvCxnSpPr/>
          <p:nvPr/>
        </p:nvCxnSpPr>
        <p:spPr>
          <a:xfrm>
            <a:off x="2286000" y="609913"/>
            <a:ext cx="0" cy="347340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8" name="Google Shape;228;p15"/>
          <p:cNvSpPr txBox="1">
            <a:spLocks noGrp="1"/>
          </p:cNvSpPr>
          <p:nvPr>
            <p:ph type="body" idx="1"/>
          </p:nvPr>
        </p:nvSpPr>
        <p:spPr>
          <a:xfrm>
            <a:off x="2514600" y="762313"/>
            <a:ext cx="6096000" cy="13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rgbClr val="0B4596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B45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Google Shape;229;p15"/>
          <p:cNvSpPr txBox="1">
            <a:spLocks noGrp="1"/>
          </p:cNvSpPr>
          <p:nvPr>
            <p:ph type="body" idx="3"/>
          </p:nvPr>
        </p:nvSpPr>
        <p:spPr>
          <a:xfrm>
            <a:off x="762000" y="2602687"/>
            <a:ext cx="13716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B4596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0" name="Google Shape;230;p15"/>
          <p:cNvSpPr txBox="1">
            <a:spLocks noGrp="1"/>
          </p:cNvSpPr>
          <p:nvPr>
            <p:ph type="body" idx="4"/>
          </p:nvPr>
        </p:nvSpPr>
        <p:spPr>
          <a:xfrm>
            <a:off x="775275" y="3734113"/>
            <a:ext cx="12954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99D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31" name="Google Shape;231;p1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533400"/>
            <a:ext cx="1762138" cy="213391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5"/>
          <p:cNvSpPr txBox="1">
            <a:spLocks noGrp="1"/>
          </p:cNvSpPr>
          <p:nvPr>
            <p:ph type="body" idx="5"/>
          </p:nvPr>
        </p:nvSpPr>
        <p:spPr>
          <a:xfrm>
            <a:off x="2515037" y="3316288"/>
            <a:ext cx="60924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p15"/>
          <p:cNvSpPr txBox="1">
            <a:spLocks noGrp="1"/>
          </p:cNvSpPr>
          <p:nvPr>
            <p:ph type="body" idx="6"/>
          </p:nvPr>
        </p:nvSpPr>
        <p:spPr>
          <a:xfrm>
            <a:off x="2515037" y="2262187"/>
            <a:ext cx="60924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B0F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234" name="Google Shape;234;p15"/>
          <p:cNvGrpSpPr/>
          <p:nvPr/>
        </p:nvGrpSpPr>
        <p:grpSpPr>
          <a:xfrm>
            <a:off x="-30388" y="-3048"/>
            <a:ext cx="472440" cy="6861048"/>
            <a:chOff x="-15240" y="-3048"/>
            <a:chExt cx="472440" cy="6861048"/>
          </a:xfrm>
        </p:grpSpPr>
        <p:sp>
          <p:nvSpPr>
            <p:cNvPr id="235" name="Google Shape;235;p15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7" name="Google Shape;237;p15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15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15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15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15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15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3" name="Google Shape;243;p15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244" name="Google Shape;244;p15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245" name="Google Shape;245;p15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6" name="Google Shape;246;p15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7" name="Google Shape;247;p15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8" name="Google Shape;248;p15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9" name="Google Shape;249;p15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50" name="Google Shape;250;p15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51" name="Google Shape;251;p15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Google Shape;254;p16"/>
          <p:cNvSpPr txBox="1">
            <a:spLocks noGrp="1"/>
          </p:cNvSpPr>
          <p:nvPr>
            <p:ph type="ftr" idx="11"/>
          </p:nvPr>
        </p:nvSpPr>
        <p:spPr>
          <a:xfrm>
            <a:off x="3124201" y="6356352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1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Google Shape;266;p1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" name="Google Shape;267;p1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0" name="Google Shape;270;p1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1" name="Google Shape;271;p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0"/>
          <p:cNvSpPr txBox="1">
            <a:spLocks noGrp="1"/>
          </p:cNvSpPr>
          <p:nvPr>
            <p:ph type="title"/>
          </p:nvPr>
        </p:nvSpPr>
        <p:spPr>
          <a:xfrm>
            <a:off x="228600" y="272578"/>
            <a:ext cx="86106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4" name="Google Shape;274;p20"/>
          <p:cNvSpPr txBox="1">
            <a:spLocks noGrp="1"/>
          </p:cNvSpPr>
          <p:nvPr>
            <p:ph type="dt" idx="10"/>
          </p:nvPr>
        </p:nvSpPr>
        <p:spPr>
          <a:xfrm>
            <a:off x="4" y="6477003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20"/>
          <p:cNvSpPr txBox="1">
            <a:spLocks noGrp="1"/>
          </p:cNvSpPr>
          <p:nvPr>
            <p:ph type="ftr" idx="11"/>
          </p:nvPr>
        </p:nvSpPr>
        <p:spPr>
          <a:xfrm>
            <a:off x="3124202" y="649288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20"/>
          <p:cNvSpPr txBox="1">
            <a:spLocks noGrp="1"/>
          </p:cNvSpPr>
          <p:nvPr>
            <p:ph type="sldNum" idx="12"/>
          </p:nvPr>
        </p:nvSpPr>
        <p:spPr>
          <a:xfrm>
            <a:off x="7010402" y="649288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50" tIns="45550" rIns="91150" bIns="45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7" name="Google Shape;277;p20"/>
          <p:cNvSpPr txBox="1">
            <a:spLocks noGrp="1"/>
          </p:cNvSpPr>
          <p:nvPr>
            <p:ph type="body" idx="1"/>
          </p:nvPr>
        </p:nvSpPr>
        <p:spPr>
          <a:xfrm>
            <a:off x="228600" y="1128656"/>
            <a:ext cx="86106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1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0" name="Google Shape;280;p21"/>
          <p:cNvSpPr txBox="1">
            <a:spLocks noGrp="1"/>
          </p:cNvSpPr>
          <p:nvPr>
            <p:ph type="body" idx="1"/>
          </p:nvPr>
        </p:nvSpPr>
        <p:spPr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1" name="Google Shape;281;p21"/>
          <p:cNvSpPr txBox="1">
            <a:spLocks noGrp="1"/>
          </p:cNvSpPr>
          <p:nvPr>
            <p:ph type="sldNum" idx="12"/>
          </p:nvPr>
        </p:nvSpPr>
        <p:spPr>
          <a:xfrm>
            <a:off x="7010400" y="65532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sion/Vision">
  <p:cSld name="Mission/Vision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4" name="Google Shape;284;p22"/>
          <p:cNvSpPr>
            <a:spLocks noGrp="1"/>
          </p:cNvSpPr>
          <p:nvPr>
            <p:ph type="pic" idx="2"/>
          </p:nvPr>
        </p:nvSpPr>
        <p:spPr>
          <a:xfrm>
            <a:off x="965200" y="2057400"/>
            <a:ext cx="33528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5" name="Google Shape;285;p22"/>
          <p:cNvSpPr>
            <a:spLocks noGrp="1"/>
          </p:cNvSpPr>
          <p:nvPr>
            <p:ph type="pic" idx="3"/>
          </p:nvPr>
        </p:nvSpPr>
        <p:spPr>
          <a:xfrm>
            <a:off x="4648200" y="2057400"/>
            <a:ext cx="33528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6" name="Google Shape;286;p22"/>
          <p:cNvSpPr txBox="1">
            <a:spLocks noGrp="1"/>
          </p:cNvSpPr>
          <p:nvPr>
            <p:ph type="sldNum" idx="12"/>
          </p:nvPr>
        </p:nvSpPr>
        <p:spPr>
          <a:xfrm>
            <a:off x="7010400" y="65532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ackground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52402"/>
            <a:ext cx="7924800" cy="1515323"/>
          </a:xfrm>
          <a:prstGeom prst="rect">
            <a:avLst/>
          </a:prstGeom>
          <a:noFill/>
          <a:ln>
            <a:noFill/>
          </a:ln>
          <a:effectLst>
            <a:reflection blurRad="50800" stA="52000" endA="300" endPos="9000" dir="5400000" sy="-100000" algn="bl" rotWithShape="0"/>
          </a:effectLst>
        </p:spPr>
      </p:pic>
      <p:sp>
        <p:nvSpPr>
          <p:cNvPr id="3" name="Date Placeholder 5"/>
          <p:cNvSpPr>
            <a:spLocks noGrp="1"/>
          </p:cNvSpPr>
          <p:nvPr userDrawn="1"/>
        </p:nvSpPr>
        <p:spPr>
          <a:xfrm>
            <a:off x="1364074" y="2743243"/>
            <a:ext cx="6263452" cy="365125"/>
          </a:xfrm>
          <a:prstGeom prst="rect">
            <a:avLst/>
          </a:prstGeom>
        </p:spPr>
        <p:txBody>
          <a:bodyPr lIns="87894" tIns="43946" rIns="87894" bIns="43946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8595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71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7578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438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92979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51575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10171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68767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fld id="{34E35FCE-0847-4A5D-801D-CBDDDC248F69}" type="datetime2">
              <a:rPr lang="en-US" sz="2026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Thursday, March 7, 2019</a:t>
            </a:fld>
            <a:endParaRPr lang="en-US" sz="2026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4"/>
          <p:cNvSpPr txBox="1"/>
          <p:nvPr userDrawn="1"/>
        </p:nvSpPr>
        <p:spPr>
          <a:xfrm>
            <a:off x="800100" y="1676443"/>
            <a:ext cx="7543800" cy="7352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87894" tIns="43946" rIns="87894" bIns="43946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8595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71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7578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438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92979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51575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10171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68767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2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Operations Briefing</a:t>
            </a:r>
          </a:p>
        </p:txBody>
      </p:sp>
      <p:sp>
        <p:nvSpPr>
          <p:cNvPr id="5" name="TextBox 16"/>
          <p:cNvSpPr txBox="1"/>
          <p:nvPr userDrawn="1"/>
        </p:nvSpPr>
        <p:spPr>
          <a:xfrm>
            <a:off x="113139" y="3519204"/>
            <a:ext cx="4458861" cy="1677064"/>
          </a:xfrm>
          <a:prstGeom prst="rect">
            <a:avLst/>
          </a:prstGeom>
          <a:noFill/>
        </p:spPr>
        <p:txBody>
          <a:bodyPr wrap="square" lIns="87894" tIns="43946" rIns="87894" bIns="43946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8595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71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7578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438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92979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51575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10171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68767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Operating Level: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US" sz="2026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Hours and Shift Leaders: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US" sz="2026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Weather Day:</a:t>
            </a:r>
          </a:p>
        </p:txBody>
      </p:sp>
      <p:sp>
        <p:nvSpPr>
          <p:cNvPr id="7" name="TextBox 16"/>
          <p:cNvSpPr txBox="1"/>
          <p:nvPr userDrawn="1"/>
        </p:nvSpPr>
        <p:spPr>
          <a:xfrm>
            <a:off x="2704379" y="6095639"/>
            <a:ext cx="3582842" cy="400502"/>
          </a:xfrm>
          <a:prstGeom prst="rect">
            <a:avLst/>
          </a:prstGeom>
          <a:noFill/>
        </p:spPr>
        <p:txBody>
          <a:bodyPr wrap="square" lIns="87894" tIns="43946" rIns="87894" bIns="43946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8595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71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7578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438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92979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51575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10171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68767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26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nws.opscenter@noaa.gov</a:t>
            </a:r>
          </a:p>
        </p:txBody>
      </p:sp>
    </p:spTree>
    <p:extLst>
      <p:ext uri="{BB962C8B-B14F-4D97-AF65-F5344CB8AC3E}">
        <p14:creationId xmlns:p14="http://schemas.microsoft.com/office/powerpoint/2010/main" val="404627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t Blue">
  <p:cSld name="Lt Blu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"/>
          <p:cNvSpPr/>
          <p:nvPr/>
        </p:nvSpPr>
        <p:spPr>
          <a:xfrm>
            <a:off x="410810" y="0"/>
            <a:ext cx="8733300" cy="426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4"/>
          <p:cNvSpPr>
            <a:spLocks noGrp="1"/>
          </p:cNvSpPr>
          <p:nvPr>
            <p:ph type="pic" idx="2"/>
          </p:nvPr>
        </p:nvSpPr>
        <p:spPr>
          <a:xfrm>
            <a:off x="410810" y="4267200"/>
            <a:ext cx="8730900" cy="259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4"/>
          <p:cNvSpPr txBox="1">
            <a:spLocks noGrp="1"/>
          </p:cNvSpPr>
          <p:nvPr>
            <p:ph type="body" idx="1"/>
          </p:nvPr>
        </p:nvSpPr>
        <p:spPr>
          <a:xfrm>
            <a:off x="2514600" y="762313"/>
            <a:ext cx="6096000" cy="13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rgbClr val="0B4596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B45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3"/>
          </p:nvPr>
        </p:nvSpPr>
        <p:spPr>
          <a:xfrm>
            <a:off x="761999" y="2602687"/>
            <a:ext cx="13716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B4596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4"/>
          <p:cNvSpPr txBox="1">
            <a:spLocks noGrp="1"/>
          </p:cNvSpPr>
          <p:nvPr>
            <p:ph type="body" idx="4"/>
          </p:nvPr>
        </p:nvSpPr>
        <p:spPr>
          <a:xfrm>
            <a:off x="775274" y="3734113"/>
            <a:ext cx="12954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99D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7" name="Google Shape;67;p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533400"/>
            <a:ext cx="1762136" cy="2133913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4"/>
          <p:cNvSpPr txBox="1">
            <a:spLocks noGrp="1"/>
          </p:cNvSpPr>
          <p:nvPr>
            <p:ph type="body" idx="5"/>
          </p:nvPr>
        </p:nvSpPr>
        <p:spPr>
          <a:xfrm>
            <a:off x="2515037" y="3316288"/>
            <a:ext cx="60924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69" name="Google Shape;69;p4"/>
          <p:cNvCxnSpPr/>
          <p:nvPr/>
        </p:nvCxnSpPr>
        <p:spPr>
          <a:xfrm>
            <a:off x="2285999" y="609913"/>
            <a:ext cx="0" cy="347340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70" name="Google Shape;70;p4"/>
          <p:cNvGrpSpPr/>
          <p:nvPr/>
        </p:nvGrpSpPr>
        <p:grpSpPr>
          <a:xfrm>
            <a:off x="-30388" y="-3048"/>
            <a:ext cx="472440" cy="6861048"/>
            <a:chOff x="-15240" y="-3048"/>
            <a:chExt cx="472440" cy="6861048"/>
          </a:xfrm>
        </p:grpSpPr>
        <p:sp>
          <p:nvSpPr>
            <p:cNvPr id="71" name="Google Shape;71;p4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3" name="Google Shape;73;p4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4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4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4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4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4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" name="Google Shape;79;p4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80" name="Google Shape;80;p4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81" name="Google Shape;81;p4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2" name="Google Shape;82;p4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3" name="Google Shape;83;p4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4" name="Google Shape;84;p4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5" name="Google Shape;85;p4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6" name="Google Shape;86;p4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87" name="Google Shape;87;p4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88" name="Google Shape;88;p4"/>
          <p:cNvSpPr txBox="1">
            <a:spLocks noGrp="1"/>
          </p:cNvSpPr>
          <p:nvPr>
            <p:ph type="body" idx="6"/>
          </p:nvPr>
        </p:nvSpPr>
        <p:spPr>
          <a:xfrm>
            <a:off x="2515037" y="2262187"/>
            <a:ext cx="60924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B0F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Slide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84"/>
            <a:ext cx="9144000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828384" y="6293169"/>
            <a:ext cx="7487232" cy="40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894" tIns="43946" rIns="87894" bIns="439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26" dirty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76200" y="838200"/>
            <a:ext cx="8991600" cy="54102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2326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4319" indent="-173959">
              <a:buFont typeface="Arial" panose="020B0604020202020204" pitchFamily="34" charset="0"/>
              <a:buChar char="•"/>
              <a:defRPr lang="en-US" sz="2026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39478" indent="-215160">
              <a:defRPr sz="2026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63792" indent="-224319">
              <a:defRPr sz="1725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725"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44" name="Group 43"/>
          <p:cNvGrpSpPr>
            <a:grpSpLocks/>
          </p:cNvGrpSpPr>
          <p:nvPr userDrawn="1"/>
        </p:nvGrpSpPr>
        <p:grpSpPr bwMode="auto">
          <a:xfrm>
            <a:off x="8595361" y="6350803"/>
            <a:ext cx="347472" cy="463296"/>
            <a:chOff x="201168" y="100584"/>
            <a:chExt cx="1170432" cy="1170432"/>
          </a:xfrm>
        </p:grpSpPr>
        <p:sp>
          <p:nvSpPr>
            <p:cNvPr id="45" name="Oval 44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" name="Picture 46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6342955"/>
            <a:ext cx="347472" cy="463296"/>
          </a:xfrm>
          <a:prstGeom prst="rect">
            <a:avLst/>
          </a:prstGeom>
        </p:spPr>
      </p:pic>
      <p:cxnSp>
        <p:nvCxnSpPr>
          <p:cNvPr id="43" name="Straight Connector 42"/>
          <p:cNvCxnSpPr/>
          <p:nvPr userDrawn="1"/>
        </p:nvCxnSpPr>
        <p:spPr>
          <a:xfrm>
            <a:off x="0" y="711679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270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0069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ly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84"/>
            <a:ext cx="9144000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828384" y="6293169"/>
            <a:ext cx="7487232" cy="40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894" tIns="43946" rIns="87894" bIns="439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26" dirty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</a:p>
        </p:txBody>
      </p:sp>
      <p:cxnSp>
        <p:nvCxnSpPr>
          <p:cNvPr id="43" name="Straight Connector 42"/>
          <p:cNvCxnSpPr/>
          <p:nvPr userDrawn="1"/>
        </p:nvCxnSpPr>
        <p:spPr>
          <a:xfrm>
            <a:off x="0" y="711679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9272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270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>
            <a:grpSpLocks/>
          </p:cNvGrpSpPr>
          <p:nvPr userDrawn="1"/>
        </p:nvGrpSpPr>
        <p:grpSpPr bwMode="auto">
          <a:xfrm>
            <a:off x="8595361" y="6350803"/>
            <a:ext cx="347472" cy="463296"/>
            <a:chOff x="201168" y="100584"/>
            <a:chExt cx="1170432" cy="1170432"/>
          </a:xfrm>
        </p:grpSpPr>
        <p:sp>
          <p:nvSpPr>
            <p:cNvPr id="13" name="Oval 12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6342955"/>
            <a:ext cx="347472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27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828384" y="6293169"/>
            <a:ext cx="7487232" cy="40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894" tIns="43946" rIns="87894" bIns="439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26" dirty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8595361" y="6350803"/>
            <a:ext cx="347472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6342955"/>
            <a:ext cx="347472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42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dar Outages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84"/>
            <a:ext cx="9144000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828384" y="6293169"/>
            <a:ext cx="7487232" cy="40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894" tIns="43946" rIns="87894" bIns="439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26" dirty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</a:p>
        </p:txBody>
      </p:sp>
      <p:cxnSp>
        <p:nvCxnSpPr>
          <p:cNvPr id="43" name="Straight Connector 42"/>
          <p:cNvCxnSpPr/>
          <p:nvPr userDrawn="1"/>
        </p:nvCxnSpPr>
        <p:spPr>
          <a:xfrm>
            <a:off x="0" y="711679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7"/>
          <p:cNvSpPr>
            <a:spLocks noGrp="1"/>
          </p:cNvSpPr>
          <p:nvPr>
            <p:ph sz="quarter" idx="1"/>
          </p:nvPr>
        </p:nvSpPr>
        <p:spPr>
          <a:xfrm>
            <a:off x="514350" y="990600"/>
            <a:ext cx="8115300" cy="50292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 marL="273145" indent="-273145">
              <a:buFont typeface="Arial" pitchFamily="34" charset="0"/>
              <a:buChar char="•"/>
              <a:defRPr sz="2326" u="none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26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326">
                <a:effectLst/>
                <a:latin typeface="Times New Roman" pitchFamily="18" charset="0"/>
                <a:cs typeface="Times New Roman" pitchFamily="18" charset="0"/>
              </a:defRPr>
            </a:lvl3pPr>
            <a:lvl4pPr>
              <a:defRPr sz="2026">
                <a:effectLst/>
                <a:latin typeface="Times New Roman" pitchFamily="18" charset="0"/>
                <a:cs typeface="Times New Roman" pitchFamily="18" charset="0"/>
              </a:defRPr>
            </a:lvl4pPr>
            <a:lvl5pPr>
              <a:defRPr sz="1725"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270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5" name="Group 14"/>
          <p:cNvGrpSpPr>
            <a:grpSpLocks/>
          </p:cNvGrpSpPr>
          <p:nvPr userDrawn="1"/>
        </p:nvGrpSpPr>
        <p:grpSpPr bwMode="auto">
          <a:xfrm>
            <a:off x="8595361" y="6350803"/>
            <a:ext cx="347472" cy="463296"/>
            <a:chOff x="201168" y="100584"/>
            <a:chExt cx="1170432" cy="1170432"/>
          </a:xfrm>
        </p:grpSpPr>
        <p:sp>
          <p:nvSpPr>
            <p:cNvPr id="16" name="Oval 15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7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6342955"/>
            <a:ext cx="347472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33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Lef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84"/>
            <a:ext cx="9144000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7"/>
          <p:cNvSpPr txBox="1">
            <a:spLocks noChangeArrowheads="1"/>
          </p:cNvSpPr>
          <p:nvPr userDrawn="1"/>
        </p:nvSpPr>
        <p:spPr bwMode="auto">
          <a:xfrm>
            <a:off x="828384" y="6293169"/>
            <a:ext cx="7487232" cy="40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894" tIns="43946" rIns="87894" bIns="439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26" dirty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"/>
          </p:nvPr>
        </p:nvSpPr>
        <p:spPr>
          <a:xfrm>
            <a:off x="3273552" y="838200"/>
            <a:ext cx="5718048" cy="53340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2326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26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026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725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725"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715991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6309360"/>
            <a:ext cx="9144000" cy="0"/>
          </a:xfrm>
          <a:prstGeom prst="line">
            <a:avLst/>
          </a:prstGeom>
          <a:ln w="19050">
            <a:solidFill>
              <a:srgbClr val="6E78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270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8" name="Group 17"/>
          <p:cNvGrpSpPr>
            <a:grpSpLocks/>
          </p:cNvGrpSpPr>
          <p:nvPr userDrawn="1"/>
        </p:nvGrpSpPr>
        <p:grpSpPr bwMode="auto">
          <a:xfrm>
            <a:off x="8595361" y="6350803"/>
            <a:ext cx="347472" cy="463296"/>
            <a:chOff x="201168" y="100584"/>
            <a:chExt cx="1170432" cy="1170432"/>
          </a:xfrm>
        </p:grpSpPr>
        <p:sp>
          <p:nvSpPr>
            <p:cNvPr id="19" name="Oval 18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0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6342955"/>
            <a:ext cx="347472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03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Graphic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84"/>
            <a:ext cx="9144000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7"/>
          <p:cNvSpPr txBox="1">
            <a:spLocks noChangeArrowheads="1"/>
          </p:cNvSpPr>
          <p:nvPr userDrawn="1"/>
        </p:nvSpPr>
        <p:spPr bwMode="auto">
          <a:xfrm>
            <a:off x="828384" y="6293169"/>
            <a:ext cx="7487232" cy="40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894" tIns="43946" rIns="87894" bIns="439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26" dirty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Prediction Center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838200"/>
            <a:ext cx="5718048" cy="53340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2326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26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026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725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725"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715991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6309360"/>
            <a:ext cx="9144000" cy="0"/>
          </a:xfrm>
          <a:prstGeom prst="line">
            <a:avLst/>
          </a:prstGeom>
          <a:ln w="19050">
            <a:solidFill>
              <a:srgbClr val="6E78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270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8" name="Group 17"/>
          <p:cNvGrpSpPr>
            <a:grpSpLocks/>
          </p:cNvGrpSpPr>
          <p:nvPr userDrawn="1"/>
        </p:nvGrpSpPr>
        <p:grpSpPr bwMode="auto">
          <a:xfrm>
            <a:off x="8595361" y="6350803"/>
            <a:ext cx="347472" cy="463296"/>
            <a:chOff x="201168" y="100584"/>
            <a:chExt cx="1170432" cy="1170432"/>
          </a:xfrm>
        </p:grpSpPr>
        <p:sp>
          <p:nvSpPr>
            <p:cNvPr id="19" name="Oval 18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0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6342955"/>
            <a:ext cx="347472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05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/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84"/>
            <a:ext cx="9144000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7"/>
          <p:cNvSpPr txBox="1">
            <a:spLocks noChangeArrowheads="1"/>
          </p:cNvSpPr>
          <p:nvPr userDrawn="1"/>
        </p:nvSpPr>
        <p:spPr bwMode="auto">
          <a:xfrm>
            <a:off x="828384" y="6293169"/>
            <a:ext cx="7487232" cy="40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894" tIns="43946" rIns="87894" bIns="439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26" dirty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838200"/>
            <a:ext cx="5718048" cy="27432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2326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26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026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725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725"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715991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6309360"/>
            <a:ext cx="9144000" cy="0"/>
          </a:xfrm>
          <a:prstGeom prst="line">
            <a:avLst/>
          </a:prstGeom>
          <a:ln w="19050">
            <a:solidFill>
              <a:srgbClr val="6E78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270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7"/>
          <p:cNvSpPr>
            <a:spLocks noGrp="1"/>
          </p:cNvSpPr>
          <p:nvPr>
            <p:ph sz="quarter" idx="10"/>
          </p:nvPr>
        </p:nvSpPr>
        <p:spPr>
          <a:xfrm>
            <a:off x="3364991" y="3513941"/>
            <a:ext cx="5718048" cy="27432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2326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26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026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725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725"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19" name="Group 18"/>
          <p:cNvGrpSpPr>
            <a:grpSpLocks/>
          </p:cNvGrpSpPr>
          <p:nvPr userDrawn="1"/>
        </p:nvGrpSpPr>
        <p:grpSpPr bwMode="auto">
          <a:xfrm>
            <a:off x="8595361" y="6350803"/>
            <a:ext cx="347472" cy="463296"/>
            <a:chOff x="201168" y="100584"/>
            <a:chExt cx="1170432" cy="1170432"/>
          </a:xfrm>
        </p:grpSpPr>
        <p:sp>
          <p:nvSpPr>
            <p:cNvPr id="20" name="Oval 19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21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6342955"/>
            <a:ext cx="347472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77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ad Slide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88"/>
            <a:ext cx="9144000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828384" y="6293173"/>
            <a:ext cx="7487232" cy="40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894" tIns="43946" rIns="87894" bIns="439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26" dirty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76200" y="838200"/>
            <a:ext cx="8991600" cy="52578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2326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4319" indent="-173959">
              <a:buFont typeface="Arial" panose="020B0604020202020204" pitchFamily="34" charset="0"/>
              <a:buChar char="•"/>
              <a:defRPr lang="en-US" sz="2026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39478" indent="-215160">
              <a:defRPr sz="2026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63792" indent="-224319">
              <a:defRPr sz="1725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725"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44" name="Group 43"/>
          <p:cNvGrpSpPr>
            <a:grpSpLocks/>
          </p:cNvGrpSpPr>
          <p:nvPr userDrawn="1"/>
        </p:nvGrpSpPr>
        <p:grpSpPr bwMode="auto">
          <a:xfrm>
            <a:off x="8595361" y="6350803"/>
            <a:ext cx="347472" cy="463296"/>
            <a:chOff x="201168" y="100584"/>
            <a:chExt cx="1170432" cy="1170432"/>
          </a:xfrm>
        </p:grpSpPr>
        <p:sp>
          <p:nvSpPr>
            <p:cNvPr id="45" name="Oval 44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" name="Picture 46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6342955"/>
            <a:ext cx="347472" cy="463296"/>
          </a:xfrm>
          <a:prstGeom prst="rect">
            <a:avLst/>
          </a:prstGeom>
        </p:spPr>
      </p:pic>
      <p:cxnSp>
        <p:nvCxnSpPr>
          <p:cNvPr id="43" name="Straight Connector 42"/>
          <p:cNvCxnSpPr/>
          <p:nvPr userDrawn="1"/>
        </p:nvCxnSpPr>
        <p:spPr>
          <a:xfrm>
            <a:off x="0" y="711679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5"/>
          <p:cNvSpPr>
            <a:spLocks noGrp="1"/>
          </p:cNvSpPr>
          <p:nvPr userDrawn="1"/>
        </p:nvSpPr>
        <p:spPr>
          <a:xfrm>
            <a:off x="1440274" y="81"/>
            <a:ext cx="6263452" cy="365125"/>
          </a:xfrm>
          <a:prstGeom prst="rect">
            <a:avLst/>
          </a:prstGeom>
        </p:spPr>
        <p:txBody>
          <a:bodyPr lIns="87894" tIns="43946" rIns="87894" bIns="43946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8595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71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7578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438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92979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51575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10171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68767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fld id="{34E35FCE-0847-4A5D-801D-CBDDDC248F69}" type="datetime2">
              <a:rPr lang="en-US" sz="2701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Thursday, March 7, 2019</a:t>
            </a:fld>
            <a:endParaRPr lang="en-US" sz="2701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990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828384" y="6293169"/>
            <a:ext cx="7487232" cy="40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894" tIns="43946" rIns="87894" bIns="439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26" dirty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8595361" y="6350803"/>
            <a:ext cx="347472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6342955"/>
            <a:ext cx="347472" cy="463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01" y="76284"/>
            <a:ext cx="7545765" cy="6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86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828384" y="6293169"/>
            <a:ext cx="7487232" cy="40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894" tIns="43946" rIns="87894" bIns="439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26" dirty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8595361" y="6350803"/>
            <a:ext cx="347472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6342955"/>
            <a:ext cx="347472" cy="463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76" y="76200"/>
            <a:ext cx="7573662" cy="620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">
  <p:cSld name="Whit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"/>
          <p:cNvSpPr>
            <a:spLocks noGrp="1"/>
          </p:cNvSpPr>
          <p:nvPr>
            <p:ph type="pic" idx="2"/>
          </p:nvPr>
        </p:nvSpPr>
        <p:spPr>
          <a:xfrm>
            <a:off x="410810" y="4267200"/>
            <a:ext cx="8730900" cy="259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91" name="Google Shape;91;p5"/>
          <p:cNvCxnSpPr/>
          <p:nvPr/>
        </p:nvCxnSpPr>
        <p:spPr>
          <a:xfrm>
            <a:off x="2286000" y="609913"/>
            <a:ext cx="0" cy="347340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2" name="Google Shape;92;p5"/>
          <p:cNvSpPr txBox="1">
            <a:spLocks noGrp="1"/>
          </p:cNvSpPr>
          <p:nvPr>
            <p:ph type="body" idx="1"/>
          </p:nvPr>
        </p:nvSpPr>
        <p:spPr>
          <a:xfrm>
            <a:off x="2514600" y="762313"/>
            <a:ext cx="6096000" cy="13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rgbClr val="0B4596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B45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5"/>
          <p:cNvSpPr txBox="1">
            <a:spLocks noGrp="1"/>
          </p:cNvSpPr>
          <p:nvPr>
            <p:ph type="body" idx="3"/>
          </p:nvPr>
        </p:nvSpPr>
        <p:spPr>
          <a:xfrm>
            <a:off x="762000" y="2602687"/>
            <a:ext cx="13716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B4596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body" idx="4"/>
          </p:nvPr>
        </p:nvSpPr>
        <p:spPr>
          <a:xfrm>
            <a:off x="775275" y="3734113"/>
            <a:ext cx="12954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99D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5" name="Google Shape;95;p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533400"/>
            <a:ext cx="1762138" cy="213391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5"/>
          <p:cNvSpPr txBox="1">
            <a:spLocks noGrp="1"/>
          </p:cNvSpPr>
          <p:nvPr>
            <p:ph type="body" idx="5"/>
          </p:nvPr>
        </p:nvSpPr>
        <p:spPr>
          <a:xfrm>
            <a:off x="2515037" y="3316288"/>
            <a:ext cx="60924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6"/>
          </p:nvPr>
        </p:nvSpPr>
        <p:spPr>
          <a:xfrm>
            <a:off x="2515037" y="2262187"/>
            <a:ext cx="60924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B0F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98" name="Google Shape;98;p5"/>
          <p:cNvGrpSpPr/>
          <p:nvPr/>
        </p:nvGrpSpPr>
        <p:grpSpPr>
          <a:xfrm>
            <a:off x="-30388" y="-3048"/>
            <a:ext cx="472440" cy="6861048"/>
            <a:chOff x="-15240" y="-3048"/>
            <a:chExt cx="472440" cy="6861048"/>
          </a:xfrm>
        </p:grpSpPr>
        <p:sp>
          <p:nvSpPr>
            <p:cNvPr id="99" name="Google Shape;99;p5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101;p5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5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5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5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5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5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7" name="Google Shape;107;p5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108" name="Google Shape;108;p5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109" name="Google Shape;109;p5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0" name="Google Shape;110;p5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1" name="Google Shape;111;p5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2" name="Google Shape;112;p5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3" name="Google Shape;113;p5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4" name="Google Shape;114;p5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15" name="Google Shape;115;p5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828384" y="6293169"/>
            <a:ext cx="7487232" cy="40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894" tIns="43946" rIns="87894" bIns="439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26" dirty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8595361" y="6350803"/>
            <a:ext cx="347472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6342955"/>
            <a:ext cx="347472" cy="463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261" y="35680"/>
            <a:ext cx="3086904" cy="3088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29" y="35680"/>
            <a:ext cx="3086904" cy="3088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261" y="3159880"/>
            <a:ext cx="3086904" cy="3088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0" r:link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29" y="3159880"/>
            <a:ext cx="3086904" cy="308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703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828384" y="6293169"/>
            <a:ext cx="7487232" cy="40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894" tIns="43946" rIns="87894" bIns="439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26" dirty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8595361" y="6350803"/>
            <a:ext cx="347472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6342955"/>
            <a:ext cx="347472" cy="463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59" y="914404"/>
            <a:ext cx="5569203" cy="53342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792" y="76277"/>
            <a:ext cx="3086904" cy="30833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792" y="3200477"/>
            <a:ext cx="3086904" cy="3083357"/>
          </a:xfrm>
          <a:prstGeom prst="rect">
            <a:avLst/>
          </a:prstGeom>
        </p:spPr>
      </p:pic>
      <p:sp>
        <p:nvSpPr>
          <p:cNvPr id="17" name="Title 2"/>
          <p:cNvSpPr txBox="1">
            <a:spLocks/>
          </p:cNvSpPr>
          <p:nvPr userDrawn="1"/>
        </p:nvSpPr>
        <p:spPr>
          <a:xfrm>
            <a:off x="158795" y="113883"/>
            <a:ext cx="5658131" cy="571500"/>
          </a:xfrm>
          <a:prstGeom prst="rect">
            <a:avLst/>
          </a:prstGeom>
        </p:spPr>
        <p:txBody>
          <a:bodyPr lIns="68570" tIns="34286" rIns="68570" bIns="34286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701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Precipitation Forecast</a:t>
            </a:r>
            <a:endParaRPr lang="en-US" sz="27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148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828384" y="6293169"/>
            <a:ext cx="7487232" cy="40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894" tIns="43946" rIns="87894" bIns="439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26" dirty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8595361" y="6350803"/>
            <a:ext cx="347472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6342955"/>
            <a:ext cx="347472" cy="463296"/>
          </a:xfrm>
          <a:prstGeom prst="rect">
            <a:avLst/>
          </a:prstGeom>
        </p:spPr>
      </p:pic>
      <p:sp>
        <p:nvSpPr>
          <p:cNvPr id="17" name="Title 2"/>
          <p:cNvSpPr txBox="1">
            <a:spLocks/>
          </p:cNvSpPr>
          <p:nvPr userDrawn="1"/>
        </p:nvSpPr>
        <p:spPr>
          <a:xfrm>
            <a:off x="1713755" y="113883"/>
            <a:ext cx="5658131" cy="571500"/>
          </a:xfrm>
          <a:prstGeom prst="rect">
            <a:avLst/>
          </a:prstGeom>
        </p:spPr>
        <p:txBody>
          <a:bodyPr lIns="68570" tIns="34286" rIns="68570" bIns="34286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701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WPC Snowfall Forecast</a:t>
            </a:r>
            <a:endParaRPr lang="en-US" sz="27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4" y="766762"/>
            <a:ext cx="9140034" cy="548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934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828384" y="6293169"/>
            <a:ext cx="7487232" cy="40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894" tIns="43946" rIns="87894" bIns="439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26" dirty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8595361" y="6350803"/>
            <a:ext cx="347472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6342955"/>
            <a:ext cx="347472" cy="463296"/>
          </a:xfrm>
          <a:prstGeom prst="rect">
            <a:avLst/>
          </a:prstGeom>
        </p:spPr>
      </p:pic>
      <p:sp>
        <p:nvSpPr>
          <p:cNvPr id="17" name="Title 2"/>
          <p:cNvSpPr txBox="1">
            <a:spLocks/>
          </p:cNvSpPr>
          <p:nvPr userDrawn="1"/>
        </p:nvSpPr>
        <p:spPr>
          <a:xfrm>
            <a:off x="1713755" y="113883"/>
            <a:ext cx="5658131" cy="571500"/>
          </a:xfrm>
          <a:prstGeom prst="rect">
            <a:avLst/>
          </a:prstGeom>
        </p:spPr>
        <p:txBody>
          <a:bodyPr lIns="68570" tIns="34286" rIns="68570" bIns="34286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701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WPC Ice Forecast</a:t>
            </a:r>
            <a:endParaRPr lang="en-US" sz="27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6" y="733425"/>
            <a:ext cx="9085829" cy="560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49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828384" y="6293169"/>
            <a:ext cx="7487232" cy="40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894" tIns="43946" rIns="87894" bIns="439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26" dirty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8595361" y="6350803"/>
            <a:ext cx="347472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6342955"/>
            <a:ext cx="347472" cy="463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48" y="1219203"/>
            <a:ext cx="4304583" cy="4299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309" y="1219199"/>
            <a:ext cx="4304583" cy="4299636"/>
          </a:xfrm>
          <a:prstGeom prst="rect">
            <a:avLst/>
          </a:prstGeom>
        </p:spPr>
      </p:pic>
      <p:sp>
        <p:nvSpPr>
          <p:cNvPr id="16" name="Title 2"/>
          <p:cNvSpPr txBox="1">
            <a:spLocks/>
          </p:cNvSpPr>
          <p:nvPr userDrawn="1"/>
        </p:nvSpPr>
        <p:spPr>
          <a:xfrm>
            <a:off x="1713755" y="228603"/>
            <a:ext cx="5658131" cy="571500"/>
          </a:xfrm>
          <a:prstGeom prst="rect">
            <a:avLst/>
          </a:prstGeom>
        </p:spPr>
        <p:txBody>
          <a:bodyPr lIns="68570" tIns="34286" rIns="68570" bIns="34286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701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Precipitation Forecast</a:t>
            </a:r>
            <a:endParaRPr lang="en-US" sz="27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2328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828384" y="6293169"/>
            <a:ext cx="7487232" cy="40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894" tIns="43946" rIns="87894" bIns="439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26" dirty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8595361" y="6350803"/>
            <a:ext cx="347472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6342955"/>
            <a:ext cx="347472" cy="463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73" y="828676"/>
            <a:ext cx="5716489" cy="5343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066" y="152478"/>
            <a:ext cx="3184317" cy="2976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110" y="3200484"/>
            <a:ext cx="3171845" cy="2964903"/>
          </a:xfrm>
          <a:prstGeom prst="rect">
            <a:avLst/>
          </a:prstGeom>
        </p:spPr>
      </p:pic>
      <p:sp>
        <p:nvSpPr>
          <p:cNvPr id="14" name="Title 2"/>
          <p:cNvSpPr txBox="1">
            <a:spLocks/>
          </p:cNvSpPr>
          <p:nvPr userDrawn="1"/>
        </p:nvSpPr>
        <p:spPr>
          <a:xfrm>
            <a:off x="1" y="190503"/>
            <a:ext cx="5504197" cy="571500"/>
          </a:xfrm>
          <a:prstGeom prst="rect">
            <a:avLst/>
          </a:prstGeom>
        </p:spPr>
        <p:txBody>
          <a:bodyPr lIns="68570" tIns="34286" rIns="68570" bIns="34286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101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Excessive Rainfall Potential</a:t>
            </a:r>
            <a:endParaRPr lang="en-US" sz="21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773233" y="2743200"/>
            <a:ext cx="1314792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0" rIns="87894" bIns="43946" rtlCol="0" anchor="b" anchorCtr="0"/>
          <a:lstStyle/>
          <a:p>
            <a:pPr algn="ctr"/>
            <a:r>
              <a:rPr lang="en-US" sz="1575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4000352" y="5779008"/>
            <a:ext cx="1314792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0" rIns="87894" bIns="43946" rtlCol="0" anchor="b" anchorCtr="0"/>
          <a:lstStyle/>
          <a:p>
            <a:pPr algn="ctr"/>
            <a:r>
              <a:rPr lang="en-US" sz="1575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9968687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828384" y="6293169"/>
            <a:ext cx="7487232" cy="40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894" tIns="43946" rIns="87894" bIns="439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26" dirty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8595361" y="6350803"/>
            <a:ext cx="347472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6342955"/>
            <a:ext cx="347472" cy="463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8" y="894304"/>
            <a:ext cx="5604319" cy="541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298" y="152478"/>
            <a:ext cx="3331560" cy="3024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298" y="3276678"/>
            <a:ext cx="3331560" cy="3024187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 userDrawn="1"/>
        </p:nvSpPr>
        <p:spPr>
          <a:xfrm>
            <a:off x="1" y="76203"/>
            <a:ext cx="5658131" cy="571500"/>
          </a:xfrm>
          <a:prstGeom prst="rect">
            <a:avLst/>
          </a:prstGeom>
        </p:spPr>
        <p:txBody>
          <a:bodyPr lIns="68570" tIns="34286" rIns="68570" bIns="34286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101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SPC Convective Outlooks</a:t>
            </a:r>
            <a:endParaRPr lang="en-US" sz="21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2285404" y="685800"/>
            <a:ext cx="1314792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0" rIns="87894" bIns="43946" rtlCol="0" anchor="b" anchorCtr="0"/>
          <a:lstStyle/>
          <a:p>
            <a:pPr algn="ctr"/>
            <a:r>
              <a:rPr lang="en-US" sz="1575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6801430" y="64008"/>
            <a:ext cx="1314792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0" rIns="87894" bIns="43946" rtlCol="0" anchor="b" anchorCtr="0"/>
          <a:lstStyle/>
          <a:p>
            <a:pPr algn="ctr"/>
            <a:r>
              <a:rPr lang="en-US" sz="1575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</a:p>
        </p:txBody>
      </p:sp>
    </p:spTree>
    <p:extLst>
      <p:ext uri="{BB962C8B-B14F-4D97-AF65-F5344CB8AC3E}">
        <p14:creationId xmlns:p14="http://schemas.microsoft.com/office/powerpoint/2010/main" val="33623599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828384" y="6293169"/>
            <a:ext cx="7487232" cy="40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894" tIns="43946" rIns="87894" bIns="439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26" dirty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8595361" y="6350803"/>
            <a:ext cx="347472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6342955"/>
            <a:ext cx="347472" cy="463296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 userDrawn="1"/>
        </p:nvSpPr>
        <p:spPr>
          <a:xfrm>
            <a:off x="1" y="76203"/>
            <a:ext cx="9143998" cy="571500"/>
          </a:xfrm>
          <a:prstGeom prst="rect">
            <a:avLst/>
          </a:prstGeom>
        </p:spPr>
        <p:txBody>
          <a:bodyPr lIns="68570" tIns="34286" rIns="68570" bIns="34286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101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Today’s SPC Convective Outlook</a:t>
            </a:r>
            <a:endParaRPr lang="en-US" sz="21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7635" y="762000"/>
            <a:ext cx="1314792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0" rIns="87894" bIns="43946" rtlCol="0" anchor="b" anchorCtr="0"/>
          <a:lstStyle/>
          <a:p>
            <a:pPr algn="ctr"/>
            <a:r>
              <a:rPr lang="en-US" sz="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Categorical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70349" y="2037496"/>
            <a:ext cx="240093" cy="228600"/>
          </a:xfrm>
          <a:prstGeom prst="rect">
            <a:avLst/>
          </a:prstGeom>
          <a:solidFill>
            <a:srgbClr val="FFFF93"/>
          </a:solidFill>
          <a:ln>
            <a:solidFill>
              <a:srgbClr val="FD860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70349" y="2735284"/>
            <a:ext cx="240093" cy="228600"/>
          </a:xfrm>
          <a:prstGeom prst="rect">
            <a:avLst/>
          </a:prstGeom>
          <a:solidFill>
            <a:srgbClr val="FF5757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70349" y="3102428"/>
            <a:ext cx="240093" cy="228600"/>
          </a:xfrm>
          <a:prstGeom prst="rect">
            <a:avLst/>
          </a:prstGeom>
          <a:solidFill>
            <a:srgbClr val="FD73E3"/>
          </a:solidFill>
          <a:ln>
            <a:solidFill>
              <a:srgbClr val="E317C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1"/>
          <p:cNvSpPr txBox="1">
            <a:spLocks/>
          </p:cNvSpPr>
          <p:nvPr userDrawn="1"/>
        </p:nvSpPr>
        <p:spPr>
          <a:xfrm>
            <a:off x="368540" y="1295477"/>
            <a:ext cx="1065906" cy="2472565"/>
          </a:xfrm>
          <a:prstGeom prst="rect">
            <a:avLst/>
          </a:prstGeom>
        </p:spPr>
        <p:txBody>
          <a:bodyPr lIns="68570" tIns="34286" rIns="68570" bIns="34286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225"/>
              </a:spcAft>
              <a:buClr>
                <a:srgbClr val="9FB8CD"/>
              </a:buClr>
              <a:buFontTx/>
              <a:buNone/>
            </a:pPr>
            <a:r>
              <a:rPr lang="en-US" sz="112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Thunderstorms</a:t>
            </a:r>
          </a:p>
          <a:p>
            <a:pPr marL="0" lvl="1" indent="0">
              <a:spcAft>
                <a:spcPts val="225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Marginal Risk</a:t>
            </a:r>
          </a:p>
          <a:p>
            <a:pPr marL="0" lvl="1" indent="0">
              <a:spcAft>
                <a:spcPts val="225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Slight Risk</a:t>
            </a:r>
          </a:p>
          <a:p>
            <a:pPr marL="0" lvl="1" indent="0">
              <a:spcAft>
                <a:spcPts val="225"/>
              </a:spcAft>
              <a:buClr>
                <a:srgbClr val="9FB8CD"/>
              </a:buClr>
              <a:buFontTx/>
              <a:buNone/>
            </a:pPr>
            <a:r>
              <a:rPr lang="en-US" sz="112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Risk</a:t>
            </a:r>
          </a:p>
          <a:p>
            <a:pPr marL="0" lvl="1" indent="0">
              <a:spcAft>
                <a:spcPts val="225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Risk</a:t>
            </a:r>
          </a:p>
          <a:p>
            <a:pPr marL="0" lvl="1" indent="0">
              <a:spcAft>
                <a:spcPts val="225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Risk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70349" y="2388492"/>
            <a:ext cx="240093" cy="228600"/>
          </a:xfrm>
          <a:prstGeom prst="rect">
            <a:avLst/>
          </a:prstGeom>
          <a:solidFill>
            <a:srgbClr val="FFD13F"/>
          </a:solidFill>
          <a:ln>
            <a:solidFill>
              <a:srgbClr val="FD860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61855" y="1676400"/>
            <a:ext cx="243109" cy="228600"/>
          </a:xfrm>
          <a:prstGeom prst="rect">
            <a:avLst/>
          </a:prstGeom>
          <a:solidFill>
            <a:srgbClr val="00B050"/>
          </a:solidFill>
          <a:ln>
            <a:solidFill>
              <a:srgbClr val="14541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166625" y="1312025"/>
            <a:ext cx="243109" cy="228600"/>
          </a:xfrm>
          <a:prstGeom prst="rect">
            <a:avLst/>
          </a:prstGeom>
          <a:solidFill>
            <a:srgbClr val="A9DA74"/>
          </a:solidFill>
          <a:ln>
            <a:solidFill>
              <a:srgbClr val="14541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87635" y="3733800"/>
            <a:ext cx="1314792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0" rIns="87894" bIns="43946" rtlCol="0" anchor="b" anchorCtr="0"/>
          <a:lstStyle/>
          <a:p>
            <a:pPr algn="ctr"/>
            <a:r>
              <a:rPr lang="en-US" sz="1575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Hail</a:t>
            </a:r>
          </a:p>
        </p:txBody>
      </p:sp>
      <p:sp>
        <p:nvSpPr>
          <p:cNvPr id="28" name="Content Placeholder 1"/>
          <p:cNvSpPr txBox="1">
            <a:spLocks/>
          </p:cNvSpPr>
          <p:nvPr userDrawn="1"/>
        </p:nvSpPr>
        <p:spPr>
          <a:xfrm>
            <a:off x="372980" y="4179559"/>
            <a:ext cx="1065906" cy="2449844"/>
          </a:xfrm>
          <a:prstGeom prst="rect">
            <a:avLst/>
          </a:prstGeom>
        </p:spPr>
        <p:txBody>
          <a:bodyPr lIns="68570" tIns="34286" rIns="68570" bIns="34286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endParaRPr lang="en-US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r>
              <a:rPr lang="en-US" sz="112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 1+ inch dia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</a:t>
            </a:r>
          </a:p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endParaRPr lang="en-US" sz="525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2+ inch dia. 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161809" y="4497151"/>
            <a:ext cx="228660" cy="228600"/>
          </a:xfrm>
          <a:prstGeom prst="rect">
            <a:avLst/>
          </a:prstGeom>
          <a:solidFill>
            <a:srgbClr val="B1776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161809" y="4756576"/>
            <a:ext cx="228660" cy="228600"/>
          </a:xfrm>
          <a:prstGeom prst="rect">
            <a:avLst/>
          </a:prstGeom>
          <a:solidFill>
            <a:srgbClr val="FFFF93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161809" y="5012887"/>
            <a:ext cx="228660" cy="228600"/>
          </a:xfrm>
          <a:prstGeom prst="rect">
            <a:avLst/>
          </a:prstGeom>
          <a:solidFill>
            <a:srgbClr val="FF5757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161809" y="5270204"/>
            <a:ext cx="228660" cy="228600"/>
          </a:xfrm>
          <a:prstGeom prst="rect">
            <a:avLst/>
          </a:prstGeom>
          <a:solidFill>
            <a:srgbClr val="FD73E3"/>
          </a:solidFill>
          <a:ln>
            <a:solidFill>
              <a:srgbClr val="E317C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161431" y="5529299"/>
            <a:ext cx="228660" cy="228600"/>
          </a:xfrm>
          <a:prstGeom prst="rect">
            <a:avLst/>
          </a:prstGeom>
          <a:solidFill>
            <a:srgbClr val="9999FF"/>
          </a:solidFill>
          <a:ln>
            <a:solidFill>
              <a:srgbClr val="9933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165587" y="5867400"/>
            <a:ext cx="228660" cy="2286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ontent Placeholder 1"/>
          <p:cNvSpPr txBox="1">
            <a:spLocks/>
          </p:cNvSpPr>
          <p:nvPr userDrawn="1"/>
        </p:nvSpPr>
        <p:spPr>
          <a:xfrm>
            <a:off x="62297" y="4127070"/>
            <a:ext cx="1377344" cy="492139"/>
          </a:xfrm>
          <a:prstGeom prst="rect">
            <a:avLst/>
          </a:prstGeom>
        </p:spPr>
        <p:txBody>
          <a:bodyPr lIns="68570" tIns="34286" rIns="68570" bIns="34286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25 mi. of a point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7716069" y="609600"/>
            <a:ext cx="1314792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0" rIns="87894" bIns="43946" rtlCol="0" anchor="b" anchorCtr="0"/>
          <a:lstStyle/>
          <a:p>
            <a:pPr algn="ctr"/>
            <a:r>
              <a:rPr lang="en-US" sz="1575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Tornado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7794022" y="1614892"/>
            <a:ext cx="228660" cy="228600"/>
          </a:xfrm>
          <a:prstGeom prst="rect">
            <a:avLst/>
          </a:prstGeom>
          <a:solidFill>
            <a:srgbClr val="B1776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7794022" y="1874317"/>
            <a:ext cx="228660" cy="228600"/>
          </a:xfrm>
          <a:prstGeom prst="rect">
            <a:avLst/>
          </a:prstGeom>
          <a:solidFill>
            <a:srgbClr val="FFFF93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7794022" y="2130628"/>
            <a:ext cx="228660" cy="228600"/>
          </a:xfrm>
          <a:prstGeom prst="rect">
            <a:avLst/>
          </a:prstGeom>
          <a:solidFill>
            <a:srgbClr val="FF5757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7794022" y="2387945"/>
            <a:ext cx="228660" cy="228600"/>
          </a:xfrm>
          <a:prstGeom prst="rect">
            <a:avLst/>
          </a:prstGeom>
          <a:solidFill>
            <a:srgbClr val="FD73E3"/>
          </a:solidFill>
          <a:ln>
            <a:solidFill>
              <a:srgbClr val="E317C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ontent Placeholder 1"/>
          <p:cNvSpPr txBox="1">
            <a:spLocks/>
          </p:cNvSpPr>
          <p:nvPr userDrawn="1"/>
        </p:nvSpPr>
        <p:spPr>
          <a:xfrm>
            <a:off x="7996974" y="1055356"/>
            <a:ext cx="1147025" cy="3060624"/>
          </a:xfrm>
          <a:prstGeom prst="rect">
            <a:avLst/>
          </a:prstGeom>
        </p:spPr>
        <p:txBody>
          <a:bodyPr lIns="68570" tIns="34286" rIns="68570" bIns="34286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endParaRPr lang="en-US" sz="1125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r>
              <a:rPr lang="en-US" sz="112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 any tornado </a:t>
            </a:r>
          </a:p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</a:t>
            </a:r>
          </a:p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endParaRPr lang="en-US" sz="525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EF2+ tornado</a:t>
            </a:r>
          </a:p>
        </p:txBody>
      </p:sp>
      <p:sp>
        <p:nvSpPr>
          <p:cNvPr id="42" name="Rectangle 41"/>
          <p:cNvSpPr/>
          <p:nvPr userDrawn="1"/>
        </p:nvSpPr>
        <p:spPr>
          <a:xfrm>
            <a:off x="7793644" y="2647040"/>
            <a:ext cx="228660" cy="228600"/>
          </a:xfrm>
          <a:prstGeom prst="rect">
            <a:avLst/>
          </a:prstGeom>
          <a:solidFill>
            <a:srgbClr val="9999FF"/>
          </a:solidFill>
          <a:ln>
            <a:solidFill>
              <a:srgbClr val="9933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7793644" y="2903351"/>
            <a:ext cx="228660" cy="228600"/>
          </a:xfrm>
          <a:prstGeom prst="rect">
            <a:avLst/>
          </a:prstGeom>
          <a:solidFill>
            <a:srgbClr val="3366FF"/>
          </a:solidFill>
          <a:ln>
            <a:solidFill>
              <a:srgbClr val="3333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7797800" y="3269671"/>
            <a:ext cx="228660" cy="2286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 userDrawn="1"/>
        </p:nvSpPr>
        <p:spPr>
          <a:xfrm>
            <a:off x="7797800" y="1371431"/>
            <a:ext cx="228660" cy="228600"/>
          </a:xfrm>
          <a:prstGeom prst="rect">
            <a:avLst/>
          </a:prstGeom>
          <a:solidFill>
            <a:srgbClr val="00B050"/>
          </a:solidFill>
          <a:ln>
            <a:solidFill>
              <a:srgbClr val="14541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ontent Placeholder 1"/>
          <p:cNvSpPr txBox="1">
            <a:spLocks/>
          </p:cNvSpPr>
          <p:nvPr userDrawn="1"/>
        </p:nvSpPr>
        <p:spPr>
          <a:xfrm>
            <a:off x="7685536" y="1002870"/>
            <a:ext cx="1377344" cy="492139"/>
          </a:xfrm>
          <a:prstGeom prst="rect">
            <a:avLst/>
          </a:prstGeom>
        </p:spPr>
        <p:txBody>
          <a:bodyPr lIns="68570" tIns="34286" rIns="68570" bIns="34286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25 mi. of a point</a:t>
            </a:r>
          </a:p>
        </p:txBody>
      </p:sp>
      <p:sp>
        <p:nvSpPr>
          <p:cNvPr id="47" name="Rectangle 46"/>
          <p:cNvSpPr/>
          <p:nvPr userDrawn="1"/>
        </p:nvSpPr>
        <p:spPr>
          <a:xfrm>
            <a:off x="7797800" y="4497151"/>
            <a:ext cx="228660" cy="228600"/>
          </a:xfrm>
          <a:prstGeom prst="rect">
            <a:avLst/>
          </a:prstGeom>
          <a:solidFill>
            <a:srgbClr val="B1776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 userDrawn="1"/>
        </p:nvSpPr>
        <p:spPr>
          <a:xfrm>
            <a:off x="7797800" y="4756576"/>
            <a:ext cx="228660" cy="228600"/>
          </a:xfrm>
          <a:prstGeom prst="rect">
            <a:avLst/>
          </a:prstGeom>
          <a:solidFill>
            <a:srgbClr val="FFFF93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 userDrawn="1"/>
        </p:nvSpPr>
        <p:spPr>
          <a:xfrm>
            <a:off x="7797800" y="5012887"/>
            <a:ext cx="228660" cy="228600"/>
          </a:xfrm>
          <a:prstGeom prst="rect">
            <a:avLst/>
          </a:prstGeom>
          <a:solidFill>
            <a:srgbClr val="FF5757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 userDrawn="1"/>
        </p:nvSpPr>
        <p:spPr>
          <a:xfrm>
            <a:off x="7797800" y="5270204"/>
            <a:ext cx="228660" cy="228600"/>
          </a:xfrm>
          <a:prstGeom prst="rect">
            <a:avLst/>
          </a:prstGeom>
          <a:solidFill>
            <a:srgbClr val="FD73E3"/>
          </a:solidFill>
          <a:ln>
            <a:solidFill>
              <a:srgbClr val="E317C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 userDrawn="1"/>
        </p:nvSpPr>
        <p:spPr>
          <a:xfrm>
            <a:off x="7797422" y="5529299"/>
            <a:ext cx="228660" cy="228600"/>
          </a:xfrm>
          <a:prstGeom prst="rect">
            <a:avLst/>
          </a:prstGeom>
          <a:solidFill>
            <a:srgbClr val="9999FF"/>
          </a:solidFill>
          <a:ln>
            <a:solidFill>
              <a:srgbClr val="9933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 userDrawn="1"/>
        </p:nvSpPr>
        <p:spPr>
          <a:xfrm>
            <a:off x="7797422" y="5867400"/>
            <a:ext cx="228660" cy="2286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0" tIns="34286" rIns="68570" bIns="3428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ontent Placeholder 1"/>
          <p:cNvSpPr txBox="1">
            <a:spLocks/>
          </p:cNvSpPr>
          <p:nvPr userDrawn="1"/>
        </p:nvSpPr>
        <p:spPr>
          <a:xfrm>
            <a:off x="8022681" y="4167683"/>
            <a:ext cx="1065906" cy="2449844"/>
          </a:xfrm>
          <a:prstGeom prst="rect">
            <a:avLst/>
          </a:prstGeom>
        </p:spPr>
        <p:txBody>
          <a:bodyPr lIns="68570" tIns="34286" rIns="68570" bIns="34286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endParaRPr lang="en-US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 50+ kts</a:t>
            </a:r>
          </a:p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</a:t>
            </a:r>
          </a:p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endParaRPr lang="en-US" sz="525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65+ kts</a:t>
            </a:r>
          </a:p>
        </p:txBody>
      </p:sp>
      <p:sp>
        <p:nvSpPr>
          <p:cNvPr id="55" name="Rectangle 54"/>
          <p:cNvSpPr/>
          <p:nvPr userDrawn="1"/>
        </p:nvSpPr>
        <p:spPr>
          <a:xfrm>
            <a:off x="7716069" y="3722788"/>
            <a:ext cx="1314792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0" rIns="87894" bIns="43946" rtlCol="0" anchor="b" anchorCtr="0"/>
          <a:lstStyle/>
          <a:p>
            <a:pPr algn="ctr"/>
            <a:r>
              <a:rPr lang="en-US" sz="1125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Damaging Wind</a:t>
            </a:r>
          </a:p>
        </p:txBody>
      </p:sp>
      <p:sp>
        <p:nvSpPr>
          <p:cNvPr id="56" name="Content Placeholder 1"/>
          <p:cNvSpPr txBox="1">
            <a:spLocks/>
          </p:cNvSpPr>
          <p:nvPr userDrawn="1"/>
        </p:nvSpPr>
        <p:spPr>
          <a:xfrm>
            <a:off x="7695778" y="4116058"/>
            <a:ext cx="1377344" cy="492139"/>
          </a:xfrm>
          <a:prstGeom prst="rect">
            <a:avLst/>
          </a:prstGeom>
        </p:spPr>
        <p:txBody>
          <a:bodyPr lIns="68570" tIns="34286" rIns="68570" bIns="34286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90"/>
              </a:spcAft>
              <a:buClr>
                <a:srgbClr val="9FB8CD"/>
              </a:buClr>
              <a:buFontTx/>
              <a:buNone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25 mi. of a point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931" y="566928"/>
            <a:ext cx="3152968" cy="2862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358" y="566928"/>
            <a:ext cx="3152968" cy="2862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358" y="3462528"/>
            <a:ext cx="3152968" cy="286207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 userDrawn="1"/>
        </p:nvPicPr>
        <p:blipFill>
          <a:blip r:embed="rId10" r:link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931" y="3462528"/>
            <a:ext cx="3152968" cy="28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193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828384" y="6293169"/>
            <a:ext cx="7487232" cy="40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894" tIns="43946" rIns="87894" bIns="439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26" dirty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</a:p>
        </p:txBody>
      </p: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8595361" y="6350803"/>
            <a:ext cx="347472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6342955"/>
            <a:ext cx="347472" cy="463296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 userDrawn="1"/>
        </p:nvSpPr>
        <p:spPr>
          <a:xfrm>
            <a:off x="1" y="76203"/>
            <a:ext cx="9143998" cy="571500"/>
          </a:xfrm>
          <a:prstGeom prst="rect">
            <a:avLst/>
          </a:prstGeom>
        </p:spPr>
        <p:txBody>
          <a:bodyPr lIns="68570" tIns="34286" rIns="68570" bIns="34286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101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NHC 5-Day Tropical Weather Outlook</a:t>
            </a:r>
            <a:endParaRPr lang="en-US" sz="21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653218" y="985880"/>
            <a:ext cx="1371957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0" rIns="87894" bIns="43946" rtlCol="0" anchor="b" anchorCtr="0"/>
          <a:lstStyle/>
          <a:p>
            <a:pPr algn="ctr"/>
            <a:r>
              <a:rPr lang="en-US" sz="1575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Pacific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6172616" y="990600"/>
            <a:ext cx="1486287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0" rIns="87894" bIns="43946" rtlCol="0" anchor="b" anchorCtr="0"/>
          <a:lstStyle/>
          <a:p>
            <a:pPr algn="ctr"/>
            <a:r>
              <a:rPr lang="en-US" sz="1575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61" y="1479333"/>
            <a:ext cx="4037270" cy="4200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826" y="1479333"/>
            <a:ext cx="403727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20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828384" y="6293169"/>
            <a:ext cx="7487232" cy="40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894" tIns="43946" rIns="87894" bIns="439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26" dirty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Weather Briefing</a:t>
            </a:r>
          </a:p>
        </p:txBody>
      </p: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8595361" y="6350803"/>
            <a:ext cx="347472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6342955"/>
            <a:ext cx="347472" cy="463296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 userDrawn="1"/>
        </p:nvSpPr>
        <p:spPr>
          <a:xfrm>
            <a:off x="1" y="76203"/>
            <a:ext cx="9143998" cy="571500"/>
          </a:xfrm>
          <a:prstGeom prst="rect">
            <a:avLst/>
          </a:prstGeom>
        </p:spPr>
        <p:txBody>
          <a:bodyPr lIns="68570" tIns="34286" rIns="68570" bIns="34286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101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Day 1-2 SPC Fire Weather Outlook</a:t>
            </a:r>
            <a:endParaRPr lang="en-US" sz="21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653218" y="985880"/>
            <a:ext cx="1371957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0" rIns="87894" bIns="43946" rtlCol="0" anchor="b" anchorCtr="0"/>
          <a:lstStyle/>
          <a:p>
            <a:pPr algn="ctr"/>
            <a:r>
              <a:rPr lang="en-US" sz="1575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6172616" y="990600"/>
            <a:ext cx="1486287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94" tIns="0" rIns="87894" bIns="43946" rtlCol="0" anchor="b" anchorCtr="0"/>
          <a:lstStyle/>
          <a:p>
            <a:pPr algn="ctr"/>
            <a:r>
              <a:rPr lang="en-US" sz="1575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0" y="1447811"/>
            <a:ext cx="4449078" cy="4038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784" y="1447811"/>
            <a:ext cx="4449077" cy="403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13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6"/>
          <p:cNvSpPr txBox="1">
            <a:spLocks noGrp="1"/>
          </p:cNvSpPr>
          <p:nvPr>
            <p:ph type="body" idx="1"/>
          </p:nvPr>
        </p:nvSpPr>
        <p:spPr>
          <a:xfrm>
            <a:off x="457200" y="1600209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6"/>
          <p:cNvSpPr txBox="1">
            <a:spLocks noGrp="1"/>
          </p:cNvSpPr>
          <p:nvPr>
            <p:ph type="ftr" idx="11"/>
          </p:nvPr>
        </p:nvSpPr>
        <p:spPr>
          <a:xfrm>
            <a:off x="3124201" y="6356352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 1">
  <p:cSld name="Dk Blue 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2"/>
          <p:cNvSpPr/>
          <p:nvPr/>
        </p:nvSpPr>
        <p:spPr>
          <a:xfrm>
            <a:off x="410810" y="0"/>
            <a:ext cx="8733300" cy="6449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6" name="Google Shape;146;p12"/>
          <p:cNvGrpSpPr/>
          <p:nvPr/>
        </p:nvGrpSpPr>
        <p:grpSpPr>
          <a:xfrm>
            <a:off x="-30388" y="-3048"/>
            <a:ext cx="472440" cy="6861048"/>
            <a:chOff x="-15240" y="-3048"/>
            <a:chExt cx="472440" cy="6861048"/>
          </a:xfrm>
        </p:grpSpPr>
        <p:sp>
          <p:nvSpPr>
            <p:cNvPr id="147" name="Google Shape;147;p12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2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9" name="Google Shape;149;p12" descr="C:\Users\jacqui.fenner\Desktop\PTT templates\images\noaa icons\noaa_icons-04.png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12" descr="C:\Users\jacqui.fenner\Desktop\PTT templates\images\noaa icons\noaa_icons-05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12" descr="C:\Users\jacqui.fenner\Desktop\PTT templates\images\noaa icons\noaa_icons-06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12" descr="C:\Users\jacqui.fenner\Desktop\PTT templates\images\noaa icons\noaa_icons-07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12" descr="C:\Users\jacqui.fenner\Desktop\PTT templates\images\noaa icons\noaa_icons-08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12" descr="C:\Users\jacqui.fenner\Desktop\PTT templates\images\noaa icons\noaa_icons-10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5" name="Google Shape;155;p12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156" name="Google Shape;156;p12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157" name="Google Shape;157;p12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8" name="Google Shape;158;p12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9" name="Google Shape;159;p12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0" name="Google Shape;160;p12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1" name="Google Shape;161;p12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2" name="Google Shape;162;p12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63" name="Google Shape;163;p12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64" name="Google Shape;164;p12"/>
          <p:cNvSpPr txBox="1">
            <a:spLocks noGrp="1"/>
          </p:cNvSpPr>
          <p:nvPr>
            <p:ph type="title"/>
          </p:nvPr>
        </p:nvSpPr>
        <p:spPr>
          <a:xfrm>
            <a:off x="762000" y="1066799"/>
            <a:ext cx="7933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12"/>
          <p:cNvSpPr/>
          <p:nvPr/>
        </p:nvSpPr>
        <p:spPr>
          <a:xfrm>
            <a:off x="0" y="6400801"/>
            <a:ext cx="9144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2"/>
          <p:cNvSpPr txBox="1"/>
          <p:nvPr/>
        </p:nvSpPr>
        <p:spPr>
          <a:xfrm>
            <a:off x="1447800" y="6551712"/>
            <a:ext cx="7239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000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67" name="Google Shape;167;p12" descr="G:\STALL\ST Comms\Templates &amp; Resources\Logos\Other Emblems\DOC Logo\DOC Color.png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8600" y="6443457"/>
            <a:ext cx="371888" cy="37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2">
            <a:hlinkClick r:id="rId16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39827" y="6449252"/>
            <a:ext cx="360298" cy="360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5338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863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"/>
          <p:cNvSpPr txBox="1">
            <a:spLocks noGrp="1"/>
          </p:cNvSpPr>
          <p:nvPr>
            <p:ph type="ftr" idx="11"/>
          </p:nvPr>
        </p:nvSpPr>
        <p:spPr>
          <a:xfrm>
            <a:off x="233362" y="640080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ldNum" idx="12"/>
          </p:nvPr>
        </p:nvSpPr>
        <p:spPr>
          <a:xfrm>
            <a:off x="7848600" y="6467475"/>
            <a:ext cx="1066799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5705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233362" y="640080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7848600" y="6467475"/>
            <a:ext cx="1066799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89569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6200" y="1447800"/>
            <a:ext cx="89916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◦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۔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233362" y="640080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7848600" y="6467475"/>
            <a:ext cx="1066799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b="0"/>
              <a:t> of </a:t>
            </a:r>
            <a:r>
              <a:rPr lang="en-US"/>
              <a:t>30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10352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6200" y="1447800"/>
            <a:ext cx="4419599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◦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۔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8200" y="1447800"/>
            <a:ext cx="4419599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◦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۔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233362" y="640080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7848600" y="6467475"/>
            <a:ext cx="1066799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49469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/>
        </p:nvSpPr>
        <p:spPr>
          <a:xfrm>
            <a:off x="1676400" y="5775325"/>
            <a:ext cx="5867400" cy="77787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36575" tIns="73150" rIns="36575" bIns="36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6"/>
          <p:cNvSpPr txBox="1"/>
          <p:nvPr/>
        </p:nvSpPr>
        <p:spPr>
          <a:xfrm>
            <a:off x="990600" y="1400175"/>
            <a:ext cx="7162799" cy="2860674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spcFirstLastPara="1" wrap="square" lIns="36575" tIns="73150" rIns="36575" bIns="36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"/>
          <p:cNvSpPr/>
          <p:nvPr/>
        </p:nvSpPr>
        <p:spPr>
          <a:xfrm>
            <a:off x="762000" y="95250"/>
            <a:ext cx="7696198" cy="1231898"/>
          </a:xfrm>
          <a:prstGeom prst="rect">
            <a:avLst/>
          </a:prstGeom>
          <a:solidFill>
            <a:srgbClr val="6C9BC6"/>
          </a:solidFill>
          <a:ln>
            <a:noFill/>
          </a:ln>
        </p:spPr>
        <p:txBody>
          <a:bodyPr spcFirstLastPara="1" wrap="square" lIns="91425" tIns="91425" rIns="182875" bIns="91425" anchor="ctr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50"/>
              <a:buFont typeface="Trebuchet MS"/>
              <a:buNone/>
            </a:pPr>
            <a:r>
              <a:rPr lang="en-US" sz="14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U N I T E D   S T A T E S    D E P A R T M E N T   O F   C O M M E R C E</a:t>
            </a:r>
            <a:endParaRPr/>
          </a:p>
          <a:p>
            <a:pPr marL="0" marR="0" lvl="0" indent="0" algn="ctr" rtl="0">
              <a:lnSpc>
                <a:spcPct val="130000"/>
              </a:lnSpc>
              <a:spcBef>
                <a:spcPts val="420"/>
              </a:spcBef>
              <a:spcAft>
                <a:spcPts val="0"/>
              </a:spcAft>
              <a:buClr>
                <a:srgbClr val="003366"/>
              </a:buClr>
              <a:buSzPts val="450"/>
              <a:buFont typeface="Trebuchet MS"/>
              <a:buNone/>
            </a:pPr>
            <a:r>
              <a:rPr lang="en-US" sz="1800" b="1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N A T I O N A L   O C E A N I C   A N D   </a:t>
            </a:r>
            <a:endParaRPr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450"/>
              <a:buFont typeface="Trebuchet MS"/>
              <a:buNone/>
            </a:pPr>
            <a:r>
              <a:rPr lang="en-US" sz="1800" b="1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A T M O S P H E R I C   A D M I N I S T R A T I O N</a:t>
            </a:r>
            <a:endParaRPr/>
          </a:p>
        </p:txBody>
      </p:sp>
      <p:grpSp>
        <p:nvGrpSpPr>
          <p:cNvPr id="45" name="Google Shape;45;p6"/>
          <p:cNvGrpSpPr/>
          <p:nvPr/>
        </p:nvGrpSpPr>
        <p:grpSpPr>
          <a:xfrm>
            <a:off x="76200" y="76198"/>
            <a:ext cx="1314450" cy="1314450"/>
            <a:chOff x="72" y="814"/>
            <a:chExt cx="828" cy="828"/>
          </a:xfrm>
        </p:grpSpPr>
        <p:sp>
          <p:nvSpPr>
            <p:cNvPr id="46" name="Google Shape;46;p6"/>
            <p:cNvSpPr/>
            <p:nvPr/>
          </p:nvSpPr>
          <p:spPr>
            <a:xfrm>
              <a:off x="72" y="814"/>
              <a:ext cx="828" cy="8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6575" tIns="36575" rIns="36575" bIns="365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" name="Google Shape;47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2" y="814"/>
              <a:ext cx="827" cy="8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" name="Google Shape;48;p6"/>
          <p:cNvGrpSpPr/>
          <p:nvPr/>
        </p:nvGrpSpPr>
        <p:grpSpPr>
          <a:xfrm>
            <a:off x="7772400" y="82551"/>
            <a:ext cx="1295400" cy="1298575"/>
            <a:chOff x="4559" y="3447"/>
            <a:chExt cx="540" cy="536"/>
          </a:xfrm>
        </p:grpSpPr>
        <p:sp>
          <p:nvSpPr>
            <p:cNvPr id="49" name="Google Shape;49;p6"/>
            <p:cNvSpPr/>
            <p:nvPr/>
          </p:nvSpPr>
          <p:spPr>
            <a:xfrm>
              <a:off x="4559" y="3447"/>
              <a:ext cx="540" cy="536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" name="Google Shape;50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68" y="3459"/>
              <a:ext cx="520" cy="5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" name="Google Shape;51;p6"/>
          <p:cNvSpPr/>
          <p:nvPr/>
        </p:nvSpPr>
        <p:spPr>
          <a:xfrm>
            <a:off x="990600" y="5257800"/>
            <a:ext cx="1295400" cy="1295400"/>
          </a:xfrm>
          <a:prstGeom prst="ellipse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6858000" y="5257800"/>
            <a:ext cx="1295400" cy="1295400"/>
          </a:xfrm>
          <a:prstGeom prst="ellipse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 txBox="1">
            <a:spLocks noGrp="1"/>
          </p:cNvSpPr>
          <p:nvPr>
            <p:ph type="ctrTitle"/>
          </p:nvPr>
        </p:nvSpPr>
        <p:spPr>
          <a:xfrm>
            <a:off x="1066800" y="1476375"/>
            <a:ext cx="7010400" cy="2666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1"/>
          </p:nvPr>
        </p:nvSpPr>
        <p:spPr>
          <a:xfrm>
            <a:off x="1066800" y="4419600"/>
            <a:ext cx="70104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C9BC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444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◦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۔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ftr" idx="11"/>
          </p:nvPr>
        </p:nvSpPr>
        <p:spPr>
          <a:xfrm>
            <a:off x="990600" y="4343400"/>
            <a:ext cx="7162799" cy="160019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4472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533400" y="2438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9" name="Google Shape;59;p7" descr="Backgroun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43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7"/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68474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ftr" idx="11"/>
          </p:nvPr>
        </p:nvSpPr>
        <p:spPr>
          <a:xfrm>
            <a:off x="233362" y="640080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ldNum" idx="12"/>
          </p:nvPr>
        </p:nvSpPr>
        <p:spPr>
          <a:xfrm>
            <a:off x="7848600" y="6467475"/>
            <a:ext cx="1066799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b="0"/>
              <a:t> of </a:t>
            </a:r>
            <a:r>
              <a:rPr lang="en-US"/>
              <a:t>30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804548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◦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۔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ftr" idx="11"/>
          </p:nvPr>
        </p:nvSpPr>
        <p:spPr>
          <a:xfrm>
            <a:off x="233362" y="640080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7848600" y="6467475"/>
            <a:ext cx="1066799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704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7"/>
          <p:cNvSpPr txBox="1">
            <a:spLocks noGrp="1"/>
          </p:cNvSpPr>
          <p:nvPr>
            <p:ph type="ftr" idx="11"/>
          </p:nvPr>
        </p:nvSpPr>
        <p:spPr>
          <a:xfrm>
            <a:off x="3124201" y="6356352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34290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444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◦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۔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ftr" idx="11"/>
          </p:nvPr>
        </p:nvSpPr>
        <p:spPr>
          <a:xfrm>
            <a:off x="233362" y="640080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7848600" y="6467475"/>
            <a:ext cx="1066799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5860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1"/>
          </p:nvPr>
        </p:nvSpPr>
        <p:spPr>
          <a:xfrm rot="5400000">
            <a:off x="2171699" y="-647698"/>
            <a:ext cx="4800600" cy="8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◦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۔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ftr" idx="11"/>
          </p:nvPr>
        </p:nvSpPr>
        <p:spPr>
          <a:xfrm>
            <a:off x="233362" y="640080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sldNum" idx="12"/>
          </p:nvPr>
        </p:nvSpPr>
        <p:spPr>
          <a:xfrm>
            <a:off x="7848600" y="6467475"/>
            <a:ext cx="1066799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00947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>
            <a:spLocks noGrp="1"/>
          </p:cNvSpPr>
          <p:nvPr>
            <p:ph type="title"/>
          </p:nvPr>
        </p:nvSpPr>
        <p:spPr>
          <a:xfrm rot="5400000">
            <a:off x="5086349" y="2266948"/>
            <a:ext cx="5714998" cy="22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1"/>
          </p:nvPr>
        </p:nvSpPr>
        <p:spPr>
          <a:xfrm rot="5400000">
            <a:off x="514350" y="95249"/>
            <a:ext cx="5714998" cy="6591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◦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۔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ftr" idx="11"/>
          </p:nvPr>
        </p:nvSpPr>
        <p:spPr>
          <a:xfrm>
            <a:off x="233362" y="640080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sldNum" idx="12"/>
          </p:nvPr>
        </p:nvSpPr>
        <p:spPr>
          <a:xfrm>
            <a:off x="7848600" y="6467475"/>
            <a:ext cx="1066799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3875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 1">
  <p:cSld name="Dk Blue 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2"/>
          <p:cNvSpPr/>
          <p:nvPr/>
        </p:nvSpPr>
        <p:spPr>
          <a:xfrm>
            <a:off x="410810" y="0"/>
            <a:ext cx="8733300" cy="6449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6" name="Google Shape;146;p12"/>
          <p:cNvGrpSpPr/>
          <p:nvPr/>
        </p:nvGrpSpPr>
        <p:grpSpPr>
          <a:xfrm>
            <a:off x="-30388" y="-3048"/>
            <a:ext cx="472440" cy="6861048"/>
            <a:chOff x="-15240" y="-3048"/>
            <a:chExt cx="472440" cy="6861048"/>
          </a:xfrm>
        </p:grpSpPr>
        <p:sp>
          <p:nvSpPr>
            <p:cNvPr id="147" name="Google Shape;147;p12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2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9" name="Google Shape;149;p12" descr="C:\Users\jacqui.fenner\Desktop\PTT templates\images\noaa icons\noaa_icons-04.png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12" descr="C:\Users\jacqui.fenner\Desktop\PTT templates\images\noaa icons\noaa_icons-05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12" descr="C:\Users\jacqui.fenner\Desktop\PTT templates\images\noaa icons\noaa_icons-06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12" descr="C:\Users\jacqui.fenner\Desktop\PTT templates\images\noaa icons\noaa_icons-07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12" descr="C:\Users\jacqui.fenner\Desktop\PTT templates\images\noaa icons\noaa_icons-08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12" descr="C:\Users\jacqui.fenner\Desktop\PTT templates\images\noaa icons\noaa_icons-10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5" name="Google Shape;155;p12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156" name="Google Shape;156;p12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157" name="Google Shape;157;p12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8" name="Google Shape;158;p12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9" name="Google Shape;159;p12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0" name="Google Shape;160;p12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1" name="Google Shape;161;p12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2" name="Google Shape;162;p12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63" name="Google Shape;163;p12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64" name="Google Shape;164;p12"/>
          <p:cNvSpPr txBox="1">
            <a:spLocks noGrp="1"/>
          </p:cNvSpPr>
          <p:nvPr>
            <p:ph type="title"/>
          </p:nvPr>
        </p:nvSpPr>
        <p:spPr>
          <a:xfrm>
            <a:off x="762000" y="1066799"/>
            <a:ext cx="7933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12"/>
          <p:cNvSpPr/>
          <p:nvPr/>
        </p:nvSpPr>
        <p:spPr>
          <a:xfrm>
            <a:off x="0" y="6400801"/>
            <a:ext cx="9144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2"/>
          <p:cNvSpPr txBox="1"/>
          <p:nvPr/>
        </p:nvSpPr>
        <p:spPr>
          <a:xfrm>
            <a:off x="1447800" y="6551712"/>
            <a:ext cx="7239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000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67" name="Google Shape;167;p12" descr="G:\STALL\ST Comms\Templates &amp; Resources\Logos\Other Emblems\DOC Logo\DOC Color.png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8600" y="6443457"/>
            <a:ext cx="371888" cy="37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2">
            <a:hlinkClick r:id="rId16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39827" y="6449252"/>
            <a:ext cx="360298" cy="360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948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7675" y="3086100"/>
            <a:ext cx="8240713" cy="33051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8A0C7635-6D9C-4ED2-BF90-00E6BB6CDEBB}" type="datetime4">
              <a:rPr lang="en-US" smtClean="0"/>
              <a:t>March 7, 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2F5AAC"/>
                </a:solidFill>
              </a:defRPr>
            </a:lvl1pPr>
          </a:lstStyle>
          <a:p>
            <a:pPr>
              <a:defRPr/>
            </a:pPr>
            <a:fld id="{3CEED96B-3164-4B0B-BF55-1A908C29B1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28031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spect="1"/>
          </p:cNvSpPr>
          <p:nvPr/>
        </p:nvSpPr>
        <p:spPr>
          <a:xfrm>
            <a:off x="447675" y="600075"/>
            <a:ext cx="8239125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3156A-F51B-49A2-8AD2-DD9B57CD2C7D}" type="datetime4">
              <a:rPr lang="en-US" smtClean="0"/>
              <a:t>March 7, 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0A95DC-3E27-4B9E-974F-3DEA570B7A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61742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spect="1"/>
          </p:cNvSpPr>
          <p:nvPr/>
        </p:nvSpPr>
        <p:spPr>
          <a:xfrm>
            <a:off x="452438" y="5141913"/>
            <a:ext cx="8239125" cy="12588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/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B895E6A-214C-4231-85D7-0A542FB9A488}" type="datetime4">
              <a:rPr lang="en-US" smtClean="0"/>
              <a:t>March 7, 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2F5AAC"/>
                </a:solidFill>
              </a:defRPr>
            </a:lvl1pPr>
          </a:lstStyle>
          <a:p>
            <a:pPr>
              <a:defRPr/>
            </a:pPr>
            <a:fld id="{D11DC51F-8BD7-4DB2-A203-A63B7D9AE0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4406501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spect="1"/>
          </p:cNvSpPr>
          <p:nvPr/>
        </p:nvSpPr>
        <p:spPr>
          <a:xfrm>
            <a:off x="447675" y="600075"/>
            <a:ext cx="8239125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643DF-9A4B-433C-AA92-2FBB78464C00}" type="datetime4">
              <a:rPr lang="en-US" smtClean="0"/>
              <a:t>March 7, 2019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B7548E-34D0-479C-B4EF-4CB53126947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2037710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7675" y="600075"/>
            <a:ext cx="8239125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782B9-BB90-4832-B764-401891CB10C6}" type="datetime4">
              <a:rPr lang="en-US" smtClean="0"/>
              <a:t>March 7, 2019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F837404-8648-43F2-BC53-8E26816268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4173732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spect="1"/>
          </p:cNvSpPr>
          <p:nvPr/>
        </p:nvSpPr>
        <p:spPr>
          <a:xfrm>
            <a:off x="447675" y="600075"/>
            <a:ext cx="8239125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B3927-3790-4ACD-8609-B298C6B8EE20}" type="datetime4">
              <a:rPr lang="en-US" smtClean="0"/>
              <a:t>March 7, 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037D2C-4D72-481C-8874-06CD7D092B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929896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8"/>
          <p:cNvSpPr txBox="1">
            <a:spLocks noGrp="1"/>
          </p:cNvSpPr>
          <p:nvPr>
            <p:ph type="body" idx="1"/>
          </p:nvPr>
        </p:nvSpPr>
        <p:spPr>
          <a:xfrm>
            <a:off x="457200" y="1600209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8"/>
          <p:cNvSpPr txBox="1">
            <a:spLocks noGrp="1"/>
          </p:cNvSpPr>
          <p:nvPr>
            <p:ph type="body" idx="2"/>
          </p:nvPr>
        </p:nvSpPr>
        <p:spPr>
          <a:xfrm>
            <a:off x="4648200" y="1600209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8"/>
          <p:cNvSpPr txBox="1">
            <a:spLocks noGrp="1"/>
          </p:cNvSpPr>
          <p:nvPr>
            <p:ph type="ftr" idx="11"/>
          </p:nvPr>
        </p:nvSpPr>
        <p:spPr>
          <a:xfrm>
            <a:off x="3124201" y="6356352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9BC16-404B-4EB9-A9F4-0424FE7CE750}" type="datetime4">
              <a:rPr lang="en-US" smtClean="0"/>
              <a:t>March 7, 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09EC1-199A-44B3-A48F-E4FF4FCFD4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9102086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spect="1"/>
          </p:cNvSpPr>
          <p:nvPr/>
        </p:nvSpPr>
        <p:spPr>
          <a:xfrm>
            <a:off x="452438" y="5141913"/>
            <a:ext cx="8239125" cy="12747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96DA98FB-CD5D-4DFD-8FC9-86A16BF47839}" type="datetime4">
              <a:rPr lang="en-US" smtClean="0"/>
              <a:t>March 7, 2019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2F5AAC"/>
                </a:solidFill>
              </a:defRPr>
            </a:lvl1pPr>
          </a:lstStyle>
          <a:p>
            <a:pPr>
              <a:defRPr/>
            </a:pPr>
            <a:fld id="{BDD7B1FC-06EE-43B3-BC0F-173C9ED115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721748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/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F9BD1-A67A-482D-A07E-834AFA05DE7C}" type="datetime4">
              <a:rPr lang="en-US" smtClean="0"/>
              <a:t>March 7, 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AD8D-18AD-4D53-BE28-5AE0773D6D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446957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spect="1"/>
          </p:cNvSpPr>
          <p:nvPr/>
        </p:nvSpPr>
        <p:spPr>
          <a:xfrm>
            <a:off x="447675" y="600075"/>
            <a:ext cx="8239125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C06EA-98DA-4B64-A784-7D7FFC579DC4}" type="datetime4">
              <a:rPr lang="en-US" smtClean="0"/>
              <a:t>March 7, 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66317B-B0AF-4294-9044-FC79132973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580673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spect="1"/>
          </p:cNvSpPr>
          <p:nvPr/>
        </p:nvSpPr>
        <p:spPr>
          <a:xfrm>
            <a:off x="6629400" y="600075"/>
            <a:ext cx="2057400" cy="5816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88" y="5956300"/>
            <a:ext cx="947737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F11F1986-BC4D-4A17-82B3-5C8E6F619803}" type="datetime4">
              <a:rPr lang="en-US" smtClean="0"/>
              <a:t>March 7, 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025" y="5951538"/>
            <a:ext cx="59229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2F5AAC"/>
                </a:solidFill>
              </a:defRPr>
            </a:lvl1pPr>
          </a:lstStyle>
          <a:p>
            <a:pPr>
              <a:defRPr/>
            </a:pPr>
            <a:fld id="{98D575FE-90C8-48A5-B05E-4C0F483AD9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42350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78608" cy="1139952"/>
          </a:xfrm>
        </p:spPr>
        <p:txBody>
          <a:bodyPr lIns="73152">
            <a:sp3d prstMaterial="matte"/>
          </a:bodyPr>
          <a:lstStyle>
            <a:lvl1pPr algn="r">
              <a:lnSpc>
                <a:spcPts val="2600"/>
              </a:lnSpc>
              <a:defRPr sz="2400" b="1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 smtClean="0">
                <a:latin typeface="Constantia" pitchFamily="18" charset="0"/>
              </a:defRPr>
            </a:lvl1pPr>
          </a:lstStyle>
          <a:p>
            <a:pPr>
              <a:defRPr/>
            </a:pPr>
            <a:fld id="{43089A1C-69AD-473B-BA11-FFF4169B73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676776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 1">
  <p:cSld name="Dk Blue 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2"/>
          <p:cNvSpPr/>
          <p:nvPr/>
        </p:nvSpPr>
        <p:spPr>
          <a:xfrm>
            <a:off x="410810" y="0"/>
            <a:ext cx="8733300" cy="6449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6" name="Google Shape;146;p12"/>
          <p:cNvGrpSpPr/>
          <p:nvPr/>
        </p:nvGrpSpPr>
        <p:grpSpPr>
          <a:xfrm>
            <a:off x="-30388" y="-3048"/>
            <a:ext cx="472440" cy="6861048"/>
            <a:chOff x="-15240" y="-3048"/>
            <a:chExt cx="472440" cy="6861048"/>
          </a:xfrm>
        </p:grpSpPr>
        <p:sp>
          <p:nvSpPr>
            <p:cNvPr id="147" name="Google Shape;147;p12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2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9" name="Google Shape;149;p12" descr="C:\Users\jacqui.fenner\Desktop\PTT templates\images\noaa icons\noaa_icons-04.png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12" descr="C:\Users\jacqui.fenner\Desktop\PTT templates\images\noaa icons\noaa_icons-05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12" descr="C:\Users\jacqui.fenner\Desktop\PTT templates\images\noaa icons\noaa_icons-06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12" descr="C:\Users\jacqui.fenner\Desktop\PTT templates\images\noaa icons\noaa_icons-07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12" descr="C:\Users\jacqui.fenner\Desktop\PTT templates\images\noaa icons\noaa_icons-08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12" descr="C:\Users\jacqui.fenner\Desktop\PTT templates\images\noaa icons\noaa_icons-10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5" name="Google Shape;155;p12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156" name="Google Shape;156;p12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157" name="Google Shape;157;p12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8" name="Google Shape;158;p12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9" name="Google Shape;159;p12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0" name="Google Shape;160;p12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1" name="Google Shape;161;p12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2" name="Google Shape;162;p12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63" name="Google Shape;163;p12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64" name="Google Shape;164;p12"/>
          <p:cNvSpPr txBox="1">
            <a:spLocks noGrp="1"/>
          </p:cNvSpPr>
          <p:nvPr>
            <p:ph type="title"/>
          </p:nvPr>
        </p:nvSpPr>
        <p:spPr>
          <a:xfrm>
            <a:off x="762000" y="1066799"/>
            <a:ext cx="7933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12"/>
          <p:cNvSpPr/>
          <p:nvPr/>
        </p:nvSpPr>
        <p:spPr>
          <a:xfrm>
            <a:off x="0" y="6400801"/>
            <a:ext cx="9144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2"/>
          <p:cNvSpPr txBox="1"/>
          <p:nvPr/>
        </p:nvSpPr>
        <p:spPr>
          <a:xfrm>
            <a:off x="1447800" y="6551712"/>
            <a:ext cx="7239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000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67" name="Google Shape;167;p12" descr="G:\STALL\ST Comms\Templates &amp; Resources\Logos\Other Emblems\DOC Logo\DOC Color.png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8600" y="6443457"/>
            <a:ext cx="371888" cy="37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2">
            <a:hlinkClick r:id="rId16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39827" y="6449252"/>
            <a:ext cx="360298" cy="360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41221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4"/>
          <p:cNvSpPr txBox="1">
            <a:spLocks noGrp="1"/>
          </p:cNvSpPr>
          <p:nvPr>
            <p:ph type="title"/>
          </p:nvPr>
        </p:nvSpPr>
        <p:spPr>
          <a:xfrm>
            <a:off x="1143000" y="274638"/>
            <a:ext cx="7848600" cy="56356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1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4"/>
          <p:cNvSpPr txBox="1">
            <a:spLocks noGrp="1"/>
          </p:cNvSpPr>
          <p:nvPr>
            <p:ph type="sldNum" idx="12"/>
          </p:nvPr>
        </p:nvSpPr>
        <p:spPr>
          <a:xfrm>
            <a:off x="7848600" y="6467475"/>
            <a:ext cx="10668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1600"/>
              <a:buFont typeface="Trebuchet MS"/>
              <a:buNone/>
              <a:defRPr sz="1600" b="1" i="0" u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1600"/>
              <a:buFont typeface="Trebuchet MS"/>
              <a:buNone/>
              <a:defRPr sz="1600" b="1" i="0" u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1600"/>
              <a:buFont typeface="Trebuchet MS"/>
              <a:buNone/>
              <a:defRPr sz="1600" b="1" i="0" u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1600"/>
              <a:buFont typeface="Trebuchet MS"/>
              <a:buNone/>
              <a:defRPr sz="1600" b="1" i="0" u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1600"/>
              <a:buFont typeface="Trebuchet MS"/>
              <a:buNone/>
              <a:defRPr sz="1600" b="1" i="0" u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1600"/>
              <a:buFont typeface="Trebuchet MS"/>
              <a:buNone/>
              <a:defRPr sz="1600" b="1" i="0" u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1600"/>
              <a:buFont typeface="Trebuchet MS"/>
              <a:buNone/>
              <a:defRPr sz="1600" b="1" i="0" u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1600"/>
              <a:buFont typeface="Trebuchet MS"/>
              <a:buNone/>
              <a:defRPr sz="1600" b="1" i="0" u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1600"/>
              <a:buFont typeface="Trebuchet MS"/>
              <a:buNone/>
              <a:defRPr sz="1600" b="1" i="0" u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836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"/>
          <p:cNvSpPr txBox="1">
            <a:spLocks noGrp="1"/>
          </p:cNvSpPr>
          <p:nvPr>
            <p:ph type="title"/>
          </p:nvPr>
        </p:nvSpPr>
        <p:spPr>
          <a:xfrm>
            <a:off x="228600" y="272578"/>
            <a:ext cx="86106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10"/>
          <p:cNvSpPr txBox="1">
            <a:spLocks noGrp="1"/>
          </p:cNvSpPr>
          <p:nvPr>
            <p:ph type="dt" idx="10"/>
          </p:nvPr>
        </p:nvSpPr>
        <p:spPr>
          <a:xfrm>
            <a:off x="4" y="6477003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ftr" idx="11"/>
          </p:nvPr>
        </p:nvSpPr>
        <p:spPr>
          <a:xfrm>
            <a:off x="3124202" y="649288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10"/>
          <p:cNvSpPr txBox="1">
            <a:spLocks noGrp="1"/>
          </p:cNvSpPr>
          <p:nvPr>
            <p:ph type="sldNum" idx="12"/>
          </p:nvPr>
        </p:nvSpPr>
        <p:spPr>
          <a:xfrm>
            <a:off x="7010402" y="649288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50" tIns="45550" rIns="91150" bIns="45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" name="Google Shape;142;p10"/>
          <p:cNvSpPr txBox="1">
            <a:spLocks noGrp="1"/>
          </p:cNvSpPr>
          <p:nvPr>
            <p:ph type="body" idx="1"/>
          </p:nvPr>
        </p:nvSpPr>
        <p:spPr>
          <a:xfrm>
            <a:off x="228600" y="1128656"/>
            <a:ext cx="86106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 1">
  <p:cSld name="Dk Blue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2"/>
          <p:cNvSpPr/>
          <p:nvPr/>
        </p:nvSpPr>
        <p:spPr>
          <a:xfrm>
            <a:off x="410810" y="0"/>
            <a:ext cx="8733300" cy="6449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6" name="Google Shape;146;p12"/>
          <p:cNvGrpSpPr/>
          <p:nvPr/>
        </p:nvGrpSpPr>
        <p:grpSpPr>
          <a:xfrm>
            <a:off x="-30388" y="-3048"/>
            <a:ext cx="472440" cy="6861048"/>
            <a:chOff x="-15240" y="-3048"/>
            <a:chExt cx="472440" cy="6861048"/>
          </a:xfrm>
        </p:grpSpPr>
        <p:sp>
          <p:nvSpPr>
            <p:cNvPr id="147" name="Google Shape;147;p12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2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9" name="Google Shape;149;p12" descr="C:\Users\jacqui.fenner\Desktop\PTT templates\images\noaa icons\noaa_icons-04.png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12" descr="C:\Users\jacqui.fenner\Desktop\PTT templates\images\noaa icons\noaa_icons-05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12" descr="C:\Users\jacqui.fenner\Desktop\PTT templates\images\noaa icons\noaa_icons-06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12" descr="C:\Users\jacqui.fenner\Desktop\PTT templates\images\noaa icons\noaa_icons-07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12" descr="C:\Users\jacqui.fenner\Desktop\PTT templates\images\noaa icons\noaa_icons-08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12" descr="C:\Users\jacqui.fenner\Desktop\PTT templates\images\noaa icons\noaa_icons-10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5" name="Google Shape;155;p12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156" name="Google Shape;156;p12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157" name="Google Shape;157;p12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8" name="Google Shape;158;p12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9" name="Google Shape;159;p12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0" name="Google Shape;160;p12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1" name="Google Shape;161;p12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2" name="Google Shape;162;p12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63" name="Google Shape;163;p12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64" name="Google Shape;164;p12"/>
          <p:cNvSpPr txBox="1">
            <a:spLocks noGrp="1"/>
          </p:cNvSpPr>
          <p:nvPr>
            <p:ph type="title"/>
          </p:nvPr>
        </p:nvSpPr>
        <p:spPr>
          <a:xfrm>
            <a:off x="762000" y="1066799"/>
            <a:ext cx="7933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12"/>
          <p:cNvSpPr/>
          <p:nvPr/>
        </p:nvSpPr>
        <p:spPr>
          <a:xfrm>
            <a:off x="0" y="6400801"/>
            <a:ext cx="9144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2"/>
          <p:cNvSpPr txBox="1"/>
          <p:nvPr/>
        </p:nvSpPr>
        <p:spPr>
          <a:xfrm>
            <a:off x="1447800" y="6551712"/>
            <a:ext cx="7239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000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67" name="Google Shape;167;p12" descr="G:\STALL\ST Comms\Templates &amp; Resources\Logos\Other Emblems\DOC Logo\DOC Color.png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8600" y="6443457"/>
            <a:ext cx="371888" cy="37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2">
            <a:hlinkClick r:id="rId16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39827" y="6449252"/>
            <a:ext cx="360298" cy="360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42.pn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4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0">
          <a:gsLst>
            <a:gs pos="0">
              <a:srgbClr val="001132"/>
            </a:gs>
            <a:gs pos="100000">
              <a:srgbClr val="2C476D"/>
            </a:gs>
            <a:gs pos="20000">
              <a:srgbClr val="2C476D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95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26" b="1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26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26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26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26" b="1">
          <a:solidFill>
            <a:srgbClr val="FFFF00"/>
          </a:solidFill>
          <a:latin typeface="Arial" charset="0"/>
        </a:defRPr>
      </a:lvl5pPr>
      <a:lvl6pPr marL="439478" algn="l" rtl="0" fontAlgn="base">
        <a:spcBef>
          <a:spcPct val="0"/>
        </a:spcBef>
        <a:spcAft>
          <a:spcPct val="0"/>
        </a:spcAft>
        <a:defRPr sz="3526">
          <a:solidFill>
            <a:srgbClr val="FFFF00"/>
          </a:solidFill>
          <a:latin typeface="Calibri" pitchFamily="34" charset="0"/>
        </a:defRPr>
      </a:lvl6pPr>
      <a:lvl7pPr marL="878957" algn="l" rtl="0" fontAlgn="base">
        <a:spcBef>
          <a:spcPct val="0"/>
        </a:spcBef>
        <a:spcAft>
          <a:spcPct val="0"/>
        </a:spcAft>
        <a:defRPr sz="3526">
          <a:solidFill>
            <a:srgbClr val="FFFF00"/>
          </a:solidFill>
          <a:latin typeface="Calibri" pitchFamily="34" charset="0"/>
        </a:defRPr>
      </a:lvl7pPr>
      <a:lvl8pPr marL="1318430" algn="l" rtl="0" fontAlgn="base">
        <a:spcBef>
          <a:spcPct val="0"/>
        </a:spcBef>
        <a:spcAft>
          <a:spcPct val="0"/>
        </a:spcAft>
        <a:defRPr sz="3526">
          <a:solidFill>
            <a:srgbClr val="FFFF00"/>
          </a:solidFill>
          <a:latin typeface="Calibri" pitchFamily="34" charset="0"/>
        </a:defRPr>
      </a:lvl8pPr>
      <a:lvl9pPr marL="1757907" algn="l" rtl="0" fontAlgn="base">
        <a:spcBef>
          <a:spcPct val="0"/>
        </a:spcBef>
        <a:spcAft>
          <a:spcPct val="0"/>
        </a:spcAft>
        <a:defRPr sz="3526">
          <a:solidFill>
            <a:srgbClr val="FFFF00"/>
          </a:solidFill>
          <a:latin typeface="Calibri" pitchFamily="34" charset="0"/>
        </a:defRPr>
      </a:lvl9pPr>
    </p:titleStyle>
    <p:bodyStyle>
      <a:lvl1pPr marL="262464" indent="-262464" algn="l" rtl="0" eaLnBrk="0" fontAlgn="base" hangingPunct="0">
        <a:spcBef>
          <a:spcPts val="577"/>
        </a:spcBef>
        <a:spcAft>
          <a:spcPct val="0"/>
        </a:spcAft>
        <a:buClr>
          <a:schemeClr val="accent1"/>
        </a:buClr>
        <a:buFont typeface="Wingdings" pitchFamily="2" charset="2"/>
        <a:defRPr sz="3076" u="sng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charset="0"/>
          <a:ea typeface="+mn-ea"/>
          <a:cs typeface="+mn-cs"/>
        </a:defRPr>
      </a:lvl1pPr>
      <a:lvl2pPr marL="526457" indent="-262464" algn="l" rtl="0" eaLnBrk="0" fontAlgn="base" hangingPunct="0">
        <a:spcBef>
          <a:spcPts val="481"/>
        </a:spcBef>
        <a:spcAft>
          <a:spcPct val="0"/>
        </a:spcAft>
        <a:buClr>
          <a:schemeClr val="accent2"/>
        </a:buClr>
        <a:buSzPct val="66000"/>
        <a:buChar char="•"/>
        <a:defRPr sz="2476" kern="1200">
          <a:solidFill>
            <a:srgbClr val="66FFFF"/>
          </a:solidFill>
          <a:latin typeface="Arial" charset="0"/>
          <a:ea typeface="+mn-ea"/>
          <a:cs typeface="+mn-cs"/>
        </a:defRPr>
      </a:lvl2pPr>
      <a:lvl3pPr marL="790447" indent="-219739" algn="l" rtl="0" eaLnBrk="0" fontAlgn="base" hangingPunct="0">
        <a:spcBef>
          <a:spcPts val="481"/>
        </a:spcBef>
        <a:spcAft>
          <a:spcPct val="0"/>
        </a:spcAft>
        <a:buClr>
          <a:srgbClr val="BCBCBC"/>
        </a:buClr>
        <a:buSzPct val="66000"/>
        <a:buChar char="•"/>
        <a:defRPr sz="2101" kern="1200">
          <a:solidFill>
            <a:srgbClr val="F8F8F8"/>
          </a:solidFill>
          <a:latin typeface="Arial" charset="0"/>
          <a:ea typeface="+mn-ea"/>
          <a:cs typeface="+mn-cs"/>
        </a:defRPr>
      </a:lvl3pPr>
      <a:lvl4pPr marL="1054440" indent="-219739" algn="l" rtl="0" eaLnBrk="0" fontAlgn="base" hangingPunct="0">
        <a:spcBef>
          <a:spcPts val="385"/>
        </a:spcBef>
        <a:spcAft>
          <a:spcPct val="0"/>
        </a:spcAft>
        <a:buClr>
          <a:srgbClr val="8BA2B4"/>
        </a:buClr>
        <a:buSzPct val="66000"/>
        <a:buChar char="•"/>
        <a:defRPr kern="1200">
          <a:solidFill>
            <a:srgbClr val="C0C0C0"/>
          </a:solidFill>
          <a:latin typeface="Arial" charset="0"/>
          <a:ea typeface="+mn-ea"/>
          <a:cs typeface="+mn-cs"/>
        </a:defRPr>
      </a:lvl4pPr>
      <a:lvl5pPr marL="1318430" indent="-219739" algn="l" rtl="0" eaLnBrk="0" fontAlgn="base" hangingPunct="0">
        <a:spcBef>
          <a:spcPts val="289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575" kern="1200">
          <a:solidFill>
            <a:srgbClr val="94BAC3"/>
          </a:solidFill>
          <a:latin typeface="Arial" charset="0"/>
          <a:ea typeface="+mn-ea"/>
          <a:cs typeface="+mn-cs"/>
        </a:defRPr>
      </a:lvl5pPr>
      <a:lvl6pPr marL="1582116" indent="-175790" algn="l" rtl="0" eaLnBrk="1" latinLnBrk="0" hangingPunct="1">
        <a:spcBef>
          <a:spcPts val="289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575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757907" indent="-175790" algn="l" rtl="0" eaLnBrk="1" latinLnBrk="0" hangingPunct="1">
        <a:spcBef>
          <a:spcPts val="289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25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1933696" indent="-175790" algn="l" rtl="0" eaLnBrk="1" latinLnBrk="0" hangingPunct="1">
        <a:spcBef>
          <a:spcPts val="289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25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09488" indent="-175790" algn="l" rtl="0" eaLnBrk="1" latinLnBrk="0" hangingPunct="1">
        <a:spcBef>
          <a:spcPts val="289"/>
        </a:spcBef>
        <a:buClr>
          <a:srgbClr val="9FB8CD"/>
        </a:buClr>
        <a:buSzPct val="75000"/>
        <a:buFont typeface="Wingdings 3"/>
        <a:buChar char=""/>
        <a:defRPr kumimoji="0" lang="en-US" sz="1125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8957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1pPr>
      <a:lvl2pPr marL="439478" algn="l" defTabSz="878957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78957" algn="l" defTabSz="878957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318430" algn="l" defTabSz="878957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4pPr>
      <a:lvl5pPr marL="1757907" algn="l" defTabSz="878957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5pPr>
      <a:lvl6pPr marL="2197385" algn="l" defTabSz="878957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636861" algn="l" defTabSz="878957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3076338" algn="l" defTabSz="878957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515813" algn="l" defTabSz="878957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771525" y="76200"/>
            <a:ext cx="7610474" cy="347662"/>
          </a:xfrm>
          <a:prstGeom prst="rect">
            <a:avLst/>
          </a:prstGeom>
          <a:solidFill>
            <a:srgbClr val="6C9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00"/>
              <a:buFont typeface="Trebuchet MS"/>
              <a:buNone/>
            </a:pPr>
            <a:r>
              <a:rPr lang="en-US" sz="12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N A T I O N A L   O C E A N I C   A N D   A T M O S P H E R I C   A D M I N I S T R A T I O N</a:t>
            </a:r>
            <a:endParaRPr/>
          </a:p>
        </p:txBody>
      </p:sp>
      <p:sp>
        <p:nvSpPr>
          <p:cNvPr id="11" name="Google Shape;11;p1"/>
          <p:cNvSpPr txBox="1"/>
          <p:nvPr/>
        </p:nvSpPr>
        <p:spPr>
          <a:xfrm>
            <a:off x="771525" y="457200"/>
            <a:ext cx="7686675" cy="914400"/>
          </a:xfrm>
          <a:prstGeom prst="rect">
            <a:avLst/>
          </a:prstGeom>
          <a:solidFill>
            <a:srgbClr val="215A9F"/>
          </a:solidFill>
          <a:ln>
            <a:noFill/>
          </a:ln>
        </p:spPr>
        <p:txBody>
          <a:bodyPr spcFirstLastPara="1" wrap="square" lIns="36575" tIns="73150" rIns="36575" bIns="365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" name="Google Shape;12;p1"/>
          <p:cNvGrpSpPr/>
          <p:nvPr/>
        </p:nvGrpSpPr>
        <p:grpSpPr>
          <a:xfrm>
            <a:off x="76200" y="76198"/>
            <a:ext cx="1314450" cy="1314450"/>
            <a:chOff x="72" y="82"/>
            <a:chExt cx="828" cy="828"/>
          </a:xfrm>
        </p:grpSpPr>
        <p:sp>
          <p:nvSpPr>
            <p:cNvPr id="13" name="Google Shape;13;p1"/>
            <p:cNvSpPr/>
            <p:nvPr/>
          </p:nvSpPr>
          <p:spPr>
            <a:xfrm>
              <a:off x="72" y="82"/>
              <a:ext cx="828" cy="8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6575" tIns="36575" rIns="36575" bIns="365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" name="Google Shape;14;p1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72" y="82"/>
              <a:ext cx="827" cy="8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Google Shape;15;p1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body" idx="1"/>
          </p:nvPr>
        </p:nvSpPr>
        <p:spPr>
          <a:xfrm>
            <a:off x="76200" y="1447800"/>
            <a:ext cx="89916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◦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۔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7" name="Google Shape;17;p1"/>
          <p:cNvGrpSpPr/>
          <p:nvPr/>
        </p:nvGrpSpPr>
        <p:grpSpPr>
          <a:xfrm>
            <a:off x="7772401" y="76200"/>
            <a:ext cx="1295400" cy="1308100"/>
            <a:chOff x="5184" y="3736"/>
            <a:chExt cx="528" cy="536"/>
          </a:xfrm>
        </p:grpSpPr>
        <p:sp>
          <p:nvSpPr>
            <p:cNvPr id="18" name="Google Shape;18;p1"/>
            <p:cNvSpPr/>
            <p:nvPr/>
          </p:nvSpPr>
          <p:spPr>
            <a:xfrm>
              <a:off x="5184" y="3736"/>
              <a:ext cx="528" cy="536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" name="Google Shape;19;p1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5190" y="3747"/>
              <a:ext cx="520" cy="5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Google Shape;20;p1"/>
          <p:cNvSpPr txBox="1">
            <a:spLocks noGrp="1"/>
          </p:cNvSpPr>
          <p:nvPr>
            <p:ph type="ftr" idx="11"/>
          </p:nvPr>
        </p:nvSpPr>
        <p:spPr>
          <a:xfrm>
            <a:off x="233362" y="640080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1"/>
          <p:cNvSpPr txBox="1">
            <a:spLocks noGrp="1"/>
          </p:cNvSpPr>
          <p:nvPr>
            <p:ph type="sldNum" idx="12"/>
          </p:nvPr>
        </p:nvSpPr>
        <p:spPr>
          <a:xfrm>
            <a:off x="7848600" y="6467475"/>
            <a:ext cx="1066799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79314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025" y="687388"/>
            <a:ext cx="7989888" cy="10826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81025" y="2227263"/>
            <a:ext cx="79898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425" y="59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08BACE-6331-4B8E-94EA-F7BF7EADCCDF}" type="datetime4">
              <a:rPr lang="en-US" smtClean="0"/>
              <a:t>March 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025" y="5951538"/>
            <a:ext cx="4870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975" y="5956300"/>
            <a:ext cx="7699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3C6600A6-ADF4-4F99-A19A-B824F5483F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>
            <a:off x="447675" y="441325"/>
            <a:ext cx="2720975" cy="107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5350" y="441325"/>
            <a:ext cx="2711450" cy="10795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275" y="441325"/>
            <a:ext cx="2711450" cy="1079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6921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64" r:id="rId13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ill Sans MT" panose="020B0502020104020203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ill Sans MT" panose="020B0502020104020203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ill Sans MT" panose="020B0502020104020203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ill Sans MT" panose="020B0502020104020203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48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itchFamily="18" charset="2"/>
        <a:buChar char=""/>
        <a:defRPr kern="1200">
          <a:solidFill>
            <a:schemeClr val="tx2"/>
          </a:solidFill>
          <a:latin typeface="+mn-lt"/>
          <a:ea typeface="+mn-ea"/>
          <a:cs typeface="+mn-cs"/>
        </a:defRPr>
      </a:lvl1pPr>
      <a:lvl2pPr marL="62865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98525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1425" indent="-233363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1788" indent="-233363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3"/>
          <p:cNvSpPr txBox="1"/>
          <p:nvPr/>
        </p:nvSpPr>
        <p:spPr>
          <a:xfrm>
            <a:off x="771525" y="76200"/>
            <a:ext cx="7610475" cy="347662"/>
          </a:xfrm>
          <a:prstGeom prst="rect">
            <a:avLst/>
          </a:prstGeom>
          <a:solidFill>
            <a:srgbClr val="6C9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200"/>
              <a:buFont typeface="Trebuchet MS"/>
              <a:buNone/>
            </a:pPr>
            <a:r>
              <a:rPr lang="en-US" sz="1200" b="0" i="0" u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N A T I O N A L   O C E A N I C   A N D   A T M O S P H E R I C   A D M I N I S T R A T I O N</a:t>
            </a:r>
            <a:endParaRPr/>
          </a:p>
        </p:txBody>
      </p:sp>
      <p:sp>
        <p:nvSpPr>
          <p:cNvPr id="594" name="Google Shape;594;p13"/>
          <p:cNvSpPr txBox="1"/>
          <p:nvPr/>
        </p:nvSpPr>
        <p:spPr>
          <a:xfrm>
            <a:off x="771525" y="457200"/>
            <a:ext cx="7686675" cy="914400"/>
          </a:xfrm>
          <a:prstGeom prst="rect">
            <a:avLst/>
          </a:prstGeom>
          <a:solidFill>
            <a:srgbClr val="215A9F"/>
          </a:solidFill>
          <a:ln>
            <a:noFill/>
          </a:ln>
        </p:spPr>
        <p:txBody>
          <a:bodyPr spcFirstLastPara="1" wrap="square" lIns="36575" tIns="73150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5" name="Google Shape;595;p13"/>
          <p:cNvGrpSpPr/>
          <p:nvPr/>
        </p:nvGrpSpPr>
        <p:grpSpPr>
          <a:xfrm>
            <a:off x="76200" y="76200"/>
            <a:ext cx="1314450" cy="1314450"/>
            <a:chOff x="114300" y="133350"/>
            <a:chExt cx="1314450" cy="1314450"/>
          </a:xfrm>
        </p:grpSpPr>
        <p:sp>
          <p:nvSpPr>
            <p:cNvPr id="596" name="Google Shape;596;p13"/>
            <p:cNvSpPr/>
            <p:nvPr/>
          </p:nvSpPr>
          <p:spPr>
            <a:xfrm>
              <a:off x="114300" y="133350"/>
              <a:ext cx="1314450" cy="13144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6575" tIns="36575" rIns="36575" bIns="365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7" name="Google Shape;597;p13" descr="NOAA seal 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4300" y="133350"/>
              <a:ext cx="1314450" cy="13144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8" name="Google Shape;598;p13"/>
          <p:cNvGrpSpPr/>
          <p:nvPr/>
        </p:nvGrpSpPr>
        <p:grpSpPr>
          <a:xfrm>
            <a:off x="7772400" y="76200"/>
            <a:ext cx="1295400" cy="1308100"/>
            <a:chOff x="8229600" y="5930900"/>
            <a:chExt cx="838200" cy="850900"/>
          </a:xfrm>
        </p:grpSpPr>
        <p:sp>
          <p:nvSpPr>
            <p:cNvPr id="599" name="Google Shape;599;p13"/>
            <p:cNvSpPr/>
            <p:nvPr/>
          </p:nvSpPr>
          <p:spPr>
            <a:xfrm>
              <a:off x="8229600" y="5930900"/>
              <a:ext cx="838200" cy="8509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0" name="Google Shape;600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239125" y="5949950"/>
              <a:ext cx="825500" cy="8191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1" name="Google Shape;601;p13"/>
          <p:cNvSpPr/>
          <p:nvPr/>
        </p:nvSpPr>
        <p:spPr>
          <a:xfrm>
            <a:off x="76200" y="6461125"/>
            <a:ext cx="320675" cy="320675"/>
          </a:xfrm>
          <a:prstGeom prst="ellipse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13"/>
          <p:cNvSpPr/>
          <p:nvPr/>
        </p:nvSpPr>
        <p:spPr>
          <a:xfrm>
            <a:off x="8747125" y="6461125"/>
            <a:ext cx="320675" cy="320675"/>
          </a:xfrm>
          <a:prstGeom prst="ellipse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13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400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04" name="Google Shape;604;p13"/>
          <p:cNvSpPr txBox="1">
            <a:spLocks noGrp="1"/>
          </p:cNvSpPr>
          <p:nvPr>
            <p:ph type="body" idx="1"/>
          </p:nvPr>
        </p:nvSpPr>
        <p:spPr>
          <a:xfrm>
            <a:off x="76200" y="1447800"/>
            <a:ext cx="89916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003366"/>
              </a:buClr>
              <a:buSzPts val="2800"/>
              <a:buFont typeface="Trebuchet MS"/>
              <a:buChar char="•"/>
              <a:defRPr sz="2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Trebuchet MS"/>
              <a:buChar char="–"/>
              <a:defRPr sz="24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Trebuchet MS"/>
              <a:buChar char="◦"/>
              <a:defRPr sz="20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Arial"/>
              <a:buChar char="۔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05" name="Google Shape;605;p1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6" name="Google Shape;606;p13"/>
          <p:cNvSpPr txBox="1">
            <a:spLocks noGrp="1"/>
          </p:cNvSpPr>
          <p:nvPr>
            <p:ph type="sldNum" idx="12"/>
          </p:nvPr>
        </p:nvSpPr>
        <p:spPr>
          <a:xfrm>
            <a:off x="7848600" y="6467475"/>
            <a:ext cx="10668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1600"/>
              <a:buFont typeface="Trebuchet MS"/>
              <a:buNone/>
              <a:defRPr sz="1600" b="1" i="0" u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1600"/>
              <a:buFont typeface="Trebuchet MS"/>
              <a:buNone/>
              <a:defRPr sz="1600" b="1" i="0" u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1600"/>
              <a:buFont typeface="Trebuchet MS"/>
              <a:buNone/>
              <a:defRPr sz="1600" b="1" i="0" u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1600"/>
              <a:buFont typeface="Trebuchet MS"/>
              <a:buNone/>
              <a:defRPr sz="1600" b="1" i="0" u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1600"/>
              <a:buFont typeface="Trebuchet MS"/>
              <a:buNone/>
              <a:defRPr sz="1600" b="1" i="0" u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1600"/>
              <a:buFont typeface="Trebuchet MS"/>
              <a:buNone/>
              <a:defRPr sz="1600" b="1" i="0" u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1600"/>
              <a:buFont typeface="Trebuchet MS"/>
              <a:buNone/>
              <a:defRPr sz="1600" b="1" i="0" u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1600"/>
              <a:buFont typeface="Trebuchet MS"/>
              <a:buNone/>
              <a:defRPr sz="1600" b="1" i="0" u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1600"/>
              <a:buFont typeface="Trebuchet MS"/>
              <a:buNone/>
              <a:defRPr sz="1600" b="1" i="0" u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29283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6" r:id="rId1"/>
  </p:sldLayoutIdLst>
  <p:transition spd="slow">
    <p:push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openxmlformats.org/officeDocument/2006/relationships/image" Target="../media/image69.gif"/><Relationship Id="rId7" Type="http://schemas.openxmlformats.org/officeDocument/2006/relationships/image" Target="../media/image73.gif"/><Relationship Id="rId12" Type="http://schemas.openxmlformats.org/officeDocument/2006/relationships/image" Target="../media/image7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gif"/><Relationship Id="rId4" Type="http://schemas.openxmlformats.org/officeDocument/2006/relationships/image" Target="../media/image70.png"/><Relationship Id="rId9" Type="http://schemas.openxmlformats.org/officeDocument/2006/relationships/image" Target="../media/image7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9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2.png"/><Relationship Id="rId4" Type="http://schemas.openxmlformats.org/officeDocument/2006/relationships/image" Target="../media/image8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1.png"/><Relationship Id="rId4" Type="http://schemas.openxmlformats.org/officeDocument/2006/relationships/image" Target="../media/image9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body" idx="1"/>
          </p:nvPr>
        </p:nvSpPr>
        <p:spPr>
          <a:xfrm>
            <a:off x="780334" y="2590798"/>
            <a:ext cx="13716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F5FF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rPr>
              <a:t>National Weather Service </a:t>
            </a:r>
            <a:endParaRPr sz="1800" b="1" i="0" u="none" strike="noStrike" cap="none">
              <a:solidFill>
                <a:srgbClr val="D6F5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12" name="Google Shape;412;p41"/>
          <p:cNvSpPr txBox="1">
            <a:spLocks noGrp="1"/>
          </p:cNvSpPr>
          <p:nvPr>
            <p:ph type="body" idx="4"/>
          </p:nvPr>
        </p:nvSpPr>
        <p:spPr>
          <a:xfrm>
            <a:off x="2514600" y="478599"/>
            <a:ext cx="6096000" cy="135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 smtClean="0"/>
              <a:t>What’s Next for NWS Marine Weather Services?</a:t>
            </a:r>
            <a:endParaRPr sz="4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41"/>
          <p:cNvSpPr txBox="1">
            <a:spLocks noGrp="1"/>
          </p:cNvSpPr>
          <p:nvPr>
            <p:ph type="body" idx="5"/>
          </p:nvPr>
        </p:nvSpPr>
        <p:spPr>
          <a:xfrm>
            <a:off x="2514600" y="3048000"/>
            <a:ext cx="60924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</a:pPr>
            <a:r>
              <a:rPr lang="en-US" sz="2800" b="0" i="0" u="none" strike="noStrike" cap="none" dirty="0" smtClean="0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rPr>
              <a:t>Allison Allen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</a:pPr>
            <a:r>
              <a:rPr lang="en-US" sz="2400" dirty="0" smtClean="0"/>
              <a:t>Chief, Marine, Tropical, and Tsunami Services Branch</a:t>
            </a:r>
            <a:endParaRPr sz="2400" b="0" i="0" u="none" strike="noStrike" cap="none" dirty="0">
              <a:solidFill>
                <a:srgbClr val="C4ED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14" name="Google Shape;414;p41" descr="https://lh4.googleusercontent.com/cRcAmvdtIuDAGzAodxTWLTVnk5Oj5Z5MQNeEGXqKedj1uZmYFpRiHl38LuApdl-RXGX9y9FkvafmEjp78ePMRuDhG02gvYBIpfqIL3S7UD-9sc2irwHUiixv2hE_Hk33E8wR4zelwLI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860" t="6899" r="2554" b="6899"/>
          <a:stretch/>
        </p:blipFill>
        <p:spPr>
          <a:xfrm>
            <a:off x="415636" y="4114800"/>
            <a:ext cx="8741928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6"/>
          <p:cNvSpPr txBox="1">
            <a:spLocks noGrp="1"/>
          </p:cNvSpPr>
          <p:nvPr>
            <p:ph type="title"/>
          </p:nvPr>
        </p:nvSpPr>
        <p:spPr>
          <a:xfrm>
            <a:off x="685800" y="79093"/>
            <a:ext cx="84126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200" dirty="0" smtClean="0"/>
              <a:t>NWS </a:t>
            </a:r>
            <a:r>
              <a:rPr lang="en-US" sz="3200" dirty="0"/>
              <a:t>Marine </a:t>
            </a:r>
            <a:r>
              <a:rPr lang="en-US" sz="3200" dirty="0" smtClean="0"/>
              <a:t>Service Program Team</a:t>
            </a:r>
            <a:endParaRPr sz="3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46"/>
          <p:cNvSpPr txBox="1"/>
          <p:nvPr/>
        </p:nvSpPr>
        <p:spPr>
          <a:xfrm>
            <a:off x="1524000" y="2893"/>
            <a:ext cx="7620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72" name="Google Shape;472;p46"/>
          <p:cNvSpPr txBox="1"/>
          <p:nvPr/>
        </p:nvSpPr>
        <p:spPr>
          <a:xfrm>
            <a:off x="685800" y="949575"/>
            <a:ext cx="8229900" cy="16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u="sng" dirty="0">
                <a:solidFill>
                  <a:schemeClr val="lt1"/>
                </a:solidFill>
              </a:rPr>
              <a:t>Goal of NWS Marine Services:</a:t>
            </a:r>
            <a:r>
              <a:rPr lang="en-US" sz="2200" b="1" dirty="0">
                <a:solidFill>
                  <a:schemeClr val="lt1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All marine users meet their safety and economic needs through ready access to accurate, timely, easily understood and technologically advanced coastal and marine forecasts, warnings and other products.</a:t>
            </a:r>
            <a:endParaRPr sz="22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u="sng" dirty="0" smtClean="0">
                <a:solidFill>
                  <a:srgbClr val="FFFFFF"/>
                </a:solidFill>
              </a:rPr>
              <a:t>Comprised Of:</a:t>
            </a:r>
            <a:endParaRPr sz="2200" b="1" u="sng" dirty="0">
              <a:solidFill>
                <a:srgbClr val="FFFFFF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</a:pPr>
            <a:r>
              <a:rPr lang="en-US" sz="2200" dirty="0" smtClean="0">
                <a:solidFill>
                  <a:srgbClr val="FFFFFF"/>
                </a:solidFill>
              </a:rPr>
              <a:t>NWS HQ (Policy Branch/National</a:t>
            </a:r>
          </a:p>
          <a:p>
            <a:pPr marL="8890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</a:pPr>
            <a:r>
              <a:rPr lang="en-US" sz="2200" dirty="0">
                <a:solidFill>
                  <a:srgbClr val="FFFFFF"/>
                </a:solidFill>
              </a:rPr>
              <a:t>	</a:t>
            </a:r>
            <a:r>
              <a:rPr lang="en-US" sz="2200" dirty="0" smtClean="0">
                <a:solidFill>
                  <a:srgbClr val="FFFFFF"/>
                </a:solidFill>
              </a:rPr>
              <a:t>Marine Program Lead)</a:t>
            </a: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</a:pPr>
            <a:r>
              <a:rPr lang="en-US" sz="2200" dirty="0" smtClean="0">
                <a:solidFill>
                  <a:srgbClr val="FFFFFF"/>
                </a:solidFill>
              </a:rPr>
              <a:t>2 National Centers (OPC, NHC)</a:t>
            </a: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</a:pPr>
            <a:r>
              <a:rPr lang="en-US" sz="2200" dirty="0" smtClean="0">
                <a:solidFill>
                  <a:srgbClr val="FFFFFF"/>
                </a:solidFill>
              </a:rPr>
              <a:t>All NWS Regions</a:t>
            </a: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</a:pPr>
            <a:r>
              <a:rPr lang="en-US" sz="2200" dirty="0" smtClean="0">
                <a:solidFill>
                  <a:srgbClr val="FFFFFF"/>
                </a:solidFill>
              </a:rPr>
              <a:t>National Data Buoy Center</a:t>
            </a: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</a:pPr>
            <a:r>
              <a:rPr lang="en-US" sz="2200" dirty="0" smtClean="0">
                <a:solidFill>
                  <a:srgbClr val="FFFFFF"/>
                </a:solidFill>
              </a:rPr>
              <a:t>Port Meteorological Officer/VOS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FFFFFF"/>
              </a:solidFill>
            </a:endParaRPr>
          </a:p>
        </p:txBody>
      </p:sp>
      <p:pic>
        <p:nvPicPr>
          <p:cNvPr id="473" name="Google Shape;47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6304" y="2838857"/>
            <a:ext cx="3343916" cy="294564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4" name="Google Shape;474;p46" descr="amb_logo_sml.png"/>
          <p:cNvPicPr preferRelativeResize="0"/>
          <p:nvPr/>
        </p:nvPicPr>
        <p:blipFill rotWithShape="1">
          <a:blip r:embed="rId4">
            <a:alphaModFix/>
          </a:blip>
          <a:srcRect t="22345" b="10612"/>
          <a:stretch/>
        </p:blipFill>
        <p:spPr>
          <a:xfrm>
            <a:off x="1681571" y="5124658"/>
            <a:ext cx="2448301" cy="1172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677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Google Shape;2175;p75"/>
          <p:cNvSpPr txBox="1"/>
          <p:nvPr/>
        </p:nvSpPr>
        <p:spPr>
          <a:xfrm>
            <a:off x="7848600" y="6467475"/>
            <a:ext cx="10668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6" name="Google Shape;2176;p75"/>
          <p:cNvSpPr txBox="1">
            <a:spLocks noGrp="1"/>
          </p:cNvSpPr>
          <p:nvPr>
            <p:ph type="title"/>
          </p:nvPr>
        </p:nvSpPr>
        <p:spPr>
          <a:xfrm>
            <a:off x="1371600" y="609600"/>
            <a:ext cx="6553200" cy="563562"/>
          </a:xfrm>
          <a:prstGeom prst="rect">
            <a:avLst/>
          </a:prstGeom>
          <a:noFill/>
          <a:ln>
            <a:noFill/>
          </a:ln>
          <a:effectLst>
            <a:outerShdw blurRad="63500" dist="50800" dir="540000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Narrow"/>
              <a:buNone/>
            </a:pPr>
            <a:r>
              <a:rPr lang="en-US" sz="2400" b="1" i="0" u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The National Digital Forecast Database is expanding over the Ocean area</a:t>
            </a:r>
            <a:endParaRPr/>
          </a:p>
        </p:txBody>
      </p:sp>
      <p:pic>
        <p:nvPicPr>
          <p:cNvPr id="2177" name="Google Shape;2177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1447800"/>
            <a:ext cx="8763000" cy="501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5584789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3"/>
          <p:cNvSpPr txBox="1">
            <a:spLocks noGrp="1"/>
          </p:cNvSpPr>
          <p:nvPr>
            <p:ph type="title"/>
          </p:nvPr>
        </p:nvSpPr>
        <p:spPr>
          <a:xfrm>
            <a:off x="685800" y="79093"/>
            <a:ext cx="84126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200" dirty="0" smtClean="0"/>
              <a:t>NWS Role In Precision Navigation</a:t>
            </a: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43"/>
          <p:cNvSpPr txBox="1"/>
          <p:nvPr/>
        </p:nvSpPr>
        <p:spPr>
          <a:xfrm>
            <a:off x="1524000" y="2893"/>
            <a:ext cx="7620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430" name="Google Shape;430;p43"/>
          <p:cNvPicPr preferRelativeResize="0"/>
          <p:nvPr/>
        </p:nvPicPr>
        <p:blipFill rotWithShape="1">
          <a:blip r:embed="rId3">
            <a:alphaModFix/>
          </a:blip>
          <a:srcRect l="162310" t="68470" r="-162310" b="-68470"/>
          <a:stretch/>
        </p:blipFill>
        <p:spPr>
          <a:xfrm>
            <a:off x="4762325" y="3878925"/>
            <a:ext cx="4621044" cy="297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96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2563" y="2311958"/>
            <a:ext cx="4929803" cy="399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97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81589" y="2857919"/>
            <a:ext cx="4816811" cy="32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72;p46"/>
          <p:cNvSpPr txBox="1"/>
          <p:nvPr/>
        </p:nvSpPr>
        <p:spPr>
          <a:xfrm>
            <a:off x="685800" y="685693"/>
            <a:ext cx="8229900" cy="16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lt1"/>
                </a:solidFill>
              </a:rPr>
              <a:t>Development and dissemination of marine weather forecasts and warnings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lt1"/>
                </a:solidFill>
              </a:rPr>
              <a:t>Coordination on real-time risk assessment and decision support</a:t>
            </a:r>
            <a:endParaRPr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4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Hurricane Florence – Extreme Weather Avoidance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2301" y="1689691"/>
            <a:ext cx="2515255" cy="36861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normAutofit lnSpcReduction="10000"/>
          </a:bodyPr>
          <a:lstStyle/>
          <a:p>
            <a:pPr marL="214370" indent="-21437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Avoidance </a:t>
            </a:r>
          </a:p>
          <a:p>
            <a:pPr marL="653848" lvl="1" indent="-21437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~300 nm of coastal</a:t>
            </a:r>
            <a:b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waters void of shipping</a:t>
            </a:r>
            <a:b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53848" lvl="1" indent="-21437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Area ~ 165,000 nm</a:t>
            </a:r>
            <a:r>
              <a:rPr lang="en-US" sz="1800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ships heeding warnings </a:t>
            </a:r>
            <a:b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14370" indent="-21437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Vessels anchored or underway</a:t>
            </a:r>
            <a:b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at very slow speed</a:t>
            </a:r>
          </a:p>
          <a:p>
            <a:pPr marL="214370" indent="-21437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14370" indent="-21437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Sortied ships off </a:t>
            </a:r>
            <a:b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central FL coast</a:t>
            </a:r>
            <a:b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14370" indent="-21437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2100 NHC 09/12 Advisory</a:t>
            </a:r>
          </a:p>
          <a:p>
            <a:pPr marL="214370" indent="-21437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14370" indent="-21437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974" y="1371064"/>
            <a:ext cx="685979" cy="685979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1050" dirty="0">
                <a:solidFill>
                  <a:srgbClr val="00FFFE"/>
                </a:solidFill>
                <a:latin typeface="Times New Roman" pitchFamily="18" charset="0"/>
                <a:cs typeface="Times New Roman" pitchFamily="18" charset="0"/>
              </a:rPr>
              <a:t>0145 UTC - 13 Sep 2018 </a:t>
            </a:r>
          </a:p>
        </p:txBody>
      </p:sp>
      <p:sp>
        <p:nvSpPr>
          <p:cNvPr id="17" name="Freeform 16"/>
          <p:cNvSpPr/>
          <p:nvPr/>
        </p:nvSpPr>
        <p:spPr>
          <a:xfrm>
            <a:off x="1293356" y="2328576"/>
            <a:ext cx="1200463" cy="1150443"/>
          </a:xfrm>
          <a:custGeom>
            <a:avLst/>
            <a:gdLst>
              <a:gd name="connsiteX0" fmla="*/ 1200150 w 1600200"/>
              <a:gd name="connsiteY0" fmla="*/ 28575 h 1533525"/>
              <a:gd name="connsiteX1" fmla="*/ 609600 w 1600200"/>
              <a:gd name="connsiteY1" fmla="*/ 504825 h 1533525"/>
              <a:gd name="connsiteX2" fmla="*/ 257175 w 1600200"/>
              <a:gd name="connsiteY2" fmla="*/ 904875 h 1533525"/>
              <a:gd name="connsiteX3" fmla="*/ 0 w 1600200"/>
              <a:gd name="connsiteY3" fmla="*/ 1314450 h 1533525"/>
              <a:gd name="connsiteX4" fmla="*/ 428625 w 1600200"/>
              <a:gd name="connsiteY4" fmla="*/ 1533525 h 1533525"/>
              <a:gd name="connsiteX5" fmla="*/ 847725 w 1600200"/>
              <a:gd name="connsiteY5" fmla="*/ 1019175 h 1533525"/>
              <a:gd name="connsiteX6" fmla="*/ 1362075 w 1600200"/>
              <a:gd name="connsiteY6" fmla="*/ 447675 h 1533525"/>
              <a:gd name="connsiteX7" fmla="*/ 1600200 w 1600200"/>
              <a:gd name="connsiteY7" fmla="*/ 152400 h 1533525"/>
              <a:gd name="connsiteX8" fmla="*/ 1247775 w 1600200"/>
              <a:gd name="connsiteY8" fmla="*/ 0 h 1533525"/>
              <a:gd name="connsiteX9" fmla="*/ 1247775 w 1600200"/>
              <a:gd name="connsiteY9" fmla="*/ 0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1533525">
                <a:moveTo>
                  <a:pt x="1200150" y="28575"/>
                </a:moveTo>
                <a:lnTo>
                  <a:pt x="609600" y="504825"/>
                </a:lnTo>
                <a:lnTo>
                  <a:pt x="257175" y="904875"/>
                </a:lnTo>
                <a:lnTo>
                  <a:pt x="0" y="1314450"/>
                </a:lnTo>
                <a:lnTo>
                  <a:pt x="428625" y="1533525"/>
                </a:lnTo>
                <a:lnTo>
                  <a:pt x="847725" y="1019175"/>
                </a:lnTo>
                <a:lnTo>
                  <a:pt x="1362075" y="447675"/>
                </a:lnTo>
                <a:lnTo>
                  <a:pt x="1600200" y="152400"/>
                </a:lnTo>
                <a:lnTo>
                  <a:pt x="1247775" y="0"/>
                </a:lnTo>
                <a:lnTo>
                  <a:pt x="1247775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Freeform 18"/>
          <p:cNvSpPr/>
          <p:nvPr/>
        </p:nvSpPr>
        <p:spPr>
          <a:xfrm>
            <a:off x="1993626" y="1706908"/>
            <a:ext cx="1343375" cy="357281"/>
          </a:xfrm>
          <a:custGeom>
            <a:avLst/>
            <a:gdLst>
              <a:gd name="connsiteX0" fmla="*/ 123825 w 1790700"/>
              <a:gd name="connsiteY0" fmla="*/ 19050 h 476250"/>
              <a:gd name="connsiteX1" fmla="*/ 0 w 1790700"/>
              <a:gd name="connsiteY1" fmla="*/ 247650 h 476250"/>
              <a:gd name="connsiteX2" fmla="*/ 171450 w 1790700"/>
              <a:gd name="connsiteY2" fmla="*/ 438150 h 476250"/>
              <a:gd name="connsiteX3" fmla="*/ 723900 w 1790700"/>
              <a:gd name="connsiteY3" fmla="*/ 457200 h 476250"/>
              <a:gd name="connsiteX4" fmla="*/ 1381125 w 1790700"/>
              <a:gd name="connsiteY4" fmla="*/ 476250 h 476250"/>
              <a:gd name="connsiteX5" fmla="*/ 1724025 w 1790700"/>
              <a:gd name="connsiteY5" fmla="*/ 466725 h 476250"/>
              <a:gd name="connsiteX6" fmla="*/ 1790700 w 1790700"/>
              <a:gd name="connsiteY6" fmla="*/ 0 h 476250"/>
              <a:gd name="connsiteX7" fmla="*/ 123825 w 1790700"/>
              <a:gd name="connsiteY7" fmla="*/ 190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0700" h="476250">
                <a:moveTo>
                  <a:pt x="123825" y="19050"/>
                </a:moveTo>
                <a:lnTo>
                  <a:pt x="0" y="247650"/>
                </a:lnTo>
                <a:lnTo>
                  <a:pt x="171450" y="438150"/>
                </a:lnTo>
                <a:lnTo>
                  <a:pt x="723900" y="457200"/>
                </a:lnTo>
                <a:lnTo>
                  <a:pt x="1381125" y="476250"/>
                </a:lnTo>
                <a:lnTo>
                  <a:pt x="1724025" y="466725"/>
                </a:lnTo>
                <a:lnTo>
                  <a:pt x="1790700" y="0"/>
                </a:lnTo>
                <a:lnTo>
                  <a:pt x="123825" y="19050"/>
                </a:lnTo>
                <a:close/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Freeform 22"/>
          <p:cNvSpPr/>
          <p:nvPr/>
        </p:nvSpPr>
        <p:spPr>
          <a:xfrm>
            <a:off x="1757821" y="2642983"/>
            <a:ext cx="2515255" cy="1857859"/>
          </a:xfrm>
          <a:custGeom>
            <a:avLst/>
            <a:gdLst>
              <a:gd name="connsiteX0" fmla="*/ 3352800 w 3352800"/>
              <a:gd name="connsiteY0" fmla="*/ 2476500 h 2476500"/>
              <a:gd name="connsiteX1" fmla="*/ 2667000 w 3352800"/>
              <a:gd name="connsiteY1" fmla="*/ 2162175 h 2476500"/>
              <a:gd name="connsiteX2" fmla="*/ 1828800 w 3352800"/>
              <a:gd name="connsiteY2" fmla="*/ 1619250 h 2476500"/>
              <a:gd name="connsiteX3" fmla="*/ 1114425 w 3352800"/>
              <a:gd name="connsiteY3" fmla="*/ 1047750 h 2476500"/>
              <a:gd name="connsiteX4" fmla="*/ 514350 w 3352800"/>
              <a:gd name="connsiteY4" fmla="*/ 485775 h 2476500"/>
              <a:gd name="connsiteX5" fmla="*/ 0 w 3352800"/>
              <a:gd name="connsiteY5" fmla="*/ 0 h 2476500"/>
              <a:gd name="connsiteX6" fmla="*/ 0 w 3352800"/>
              <a:gd name="connsiteY6" fmla="*/ 0 h 2476500"/>
              <a:gd name="connsiteX7" fmla="*/ 0 w 3352800"/>
              <a:gd name="connsiteY7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800" h="2476500">
                <a:moveTo>
                  <a:pt x="3352800" y="2476500"/>
                </a:moveTo>
                <a:lnTo>
                  <a:pt x="2667000" y="2162175"/>
                </a:lnTo>
                <a:lnTo>
                  <a:pt x="1828800" y="1619250"/>
                </a:lnTo>
                <a:lnTo>
                  <a:pt x="1114425" y="1047750"/>
                </a:lnTo>
                <a:lnTo>
                  <a:pt x="514350" y="485775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27000">
            <a:solidFill>
              <a:srgbClr val="FF0000">
                <a:alpha val="29000"/>
              </a:srgb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5"/>
          <a:stretch/>
        </p:blipFill>
        <p:spPr>
          <a:xfrm>
            <a:off x="227469" y="1714053"/>
            <a:ext cx="5704817" cy="3770998"/>
          </a:xfrm>
          <a:prstGeom prst="rect">
            <a:avLst/>
          </a:prstGeom>
          <a:solidFill>
            <a:srgbClr val="C00000">
              <a:alpha val="56000"/>
            </a:srgbClr>
          </a:solidFill>
          <a:ln>
            <a:solidFill>
              <a:srgbClr val="C00000">
                <a:alpha val="65000"/>
              </a:srgbClr>
            </a:solidFill>
          </a:ln>
        </p:spPr>
      </p:pic>
      <p:sp>
        <p:nvSpPr>
          <p:cNvPr id="7" name="Freeform 6"/>
          <p:cNvSpPr/>
          <p:nvPr/>
        </p:nvSpPr>
        <p:spPr>
          <a:xfrm>
            <a:off x="1771484" y="2982360"/>
            <a:ext cx="1387033" cy="957355"/>
          </a:xfrm>
          <a:custGeom>
            <a:avLst/>
            <a:gdLst>
              <a:gd name="connsiteX0" fmla="*/ 1848896 w 1848896"/>
              <a:gd name="connsiteY0" fmla="*/ 1276141 h 1276141"/>
              <a:gd name="connsiteX1" fmla="*/ 1306285 w 1848896"/>
              <a:gd name="connsiteY1" fmla="*/ 773723 h 1276141"/>
              <a:gd name="connsiteX2" fmla="*/ 693336 w 1848896"/>
              <a:gd name="connsiteY2" fmla="*/ 271306 h 1276141"/>
              <a:gd name="connsiteX3" fmla="*/ 281353 w 1848896"/>
              <a:gd name="connsiteY3" fmla="*/ 40194 h 1276141"/>
              <a:gd name="connsiteX4" fmla="*/ 0 w 1848896"/>
              <a:gd name="connsiteY4" fmla="*/ 0 h 1276141"/>
              <a:gd name="connsiteX5" fmla="*/ 0 w 1848896"/>
              <a:gd name="connsiteY5" fmla="*/ 0 h 127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8896" h="1276141">
                <a:moveTo>
                  <a:pt x="1848896" y="1276141"/>
                </a:moveTo>
                <a:lnTo>
                  <a:pt x="1306285" y="773723"/>
                </a:lnTo>
                <a:lnTo>
                  <a:pt x="693336" y="271306"/>
                </a:lnTo>
                <a:lnTo>
                  <a:pt x="281353" y="40194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27000">
            <a:solidFill>
              <a:srgbClr val="C00000">
                <a:alpha val="51000"/>
              </a:srgb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Freeform 8"/>
          <p:cNvSpPr/>
          <p:nvPr/>
        </p:nvSpPr>
        <p:spPr>
          <a:xfrm>
            <a:off x="1032738" y="4165862"/>
            <a:ext cx="829205" cy="919664"/>
          </a:xfrm>
          <a:custGeom>
            <a:avLst/>
            <a:gdLst>
              <a:gd name="connsiteX0" fmla="*/ 0 w 1105319"/>
              <a:gd name="connsiteY0" fmla="*/ 261258 h 1225899"/>
              <a:gd name="connsiteX1" fmla="*/ 633046 w 1105319"/>
              <a:gd name="connsiteY1" fmla="*/ 0 h 1225899"/>
              <a:gd name="connsiteX2" fmla="*/ 1105319 w 1105319"/>
              <a:gd name="connsiteY2" fmla="*/ 1065126 h 1225899"/>
              <a:gd name="connsiteX3" fmla="*/ 411983 w 1105319"/>
              <a:gd name="connsiteY3" fmla="*/ 1225899 h 1225899"/>
              <a:gd name="connsiteX4" fmla="*/ 0 w 1105319"/>
              <a:gd name="connsiteY4" fmla="*/ 261258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5319" h="1225899">
                <a:moveTo>
                  <a:pt x="0" y="261258"/>
                </a:moveTo>
                <a:lnTo>
                  <a:pt x="633046" y="0"/>
                </a:lnTo>
                <a:lnTo>
                  <a:pt x="1105319" y="1065126"/>
                </a:lnTo>
                <a:lnTo>
                  <a:pt x="411983" y="1225899"/>
                </a:lnTo>
                <a:lnTo>
                  <a:pt x="0" y="261258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Freeform 9"/>
          <p:cNvSpPr/>
          <p:nvPr/>
        </p:nvSpPr>
        <p:spPr>
          <a:xfrm>
            <a:off x="1624554" y="2243615"/>
            <a:ext cx="889510" cy="1010122"/>
          </a:xfrm>
          <a:custGeom>
            <a:avLst/>
            <a:gdLst>
              <a:gd name="connsiteX0" fmla="*/ 0 w 1185705"/>
              <a:gd name="connsiteY0" fmla="*/ 1346479 h 1346479"/>
              <a:gd name="connsiteX1" fmla="*/ 1185705 w 1185705"/>
              <a:gd name="connsiteY1" fmla="*/ 964641 h 1346479"/>
              <a:gd name="connsiteX2" fmla="*/ 1185705 w 1185705"/>
              <a:gd name="connsiteY2" fmla="*/ 0 h 1346479"/>
              <a:gd name="connsiteX3" fmla="*/ 1185705 w 1185705"/>
              <a:gd name="connsiteY3" fmla="*/ 0 h 1346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5705" h="1346479">
                <a:moveTo>
                  <a:pt x="0" y="1346479"/>
                </a:moveTo>
                <a:lnTo>
                  <a:pt x="1185705" y="964641"/>
                </a:lnTo>
                <a:lnTo>
                  <a:pt x="1185705" y="0"/>
                </a:lnTo>
                <a:lnTo>
                  <a:pt x="1185705" y="0"/>
                </a:lnTo>
              </a:path>
            </a:pathLst>
          </a:cu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Freeform 10"/>
          <p:cNvSpPr/>
          <p:nvPr/>
        </p:nvSpPr>
        <p:spPr>
          <a:xfrm>
            <a:off x="1454878" y="2145617"/>
            <a:ext cx="2917294" cy="2540383"/>
          </a:xfrm>
          <a:custGeom>
            <a:avLst/>
            <a:gdLst>
              <a:gd name="connsiteX0" fmla="*/ 1316334 w 3888712"/>
              <a:gd name="connsiteY0" fmla="*/ 10048 h 3386295"/>
              <a:gd name="connsiteX1" fmla="*/ 3888712 w 3888712"/>
              <a:gd name="connsiteY1" fmla="*/ 1718268 h 3386295"/>
              <a:gd name="connsiteX2" fmla="*/ 2411604 w 3888712"/>
              <a:gd name="connsiteY2" fmla="*/ 3386295 h 3386295"/>
              <a:gd name="connsiteX3" fmla="*/ 1004835 w 3888712"/>
              <a:gd name="connsiteY3" fmla="*/ 2512088 h 3386295"/>
              <a:gd name="connsiteX4" fmla="*/ 0 w 3888712"/>
              <a:gd name="connsiteY4" fmla="*/ 1336431 h 3386295"/>
              <a:gd name="connsiteX5" fmla="*/ 1225899 w 3888712"/>
              <a:gd name="connsiteY5" fmla="*/ 592853 h 3386295"/>
              <a:gd name="connsiteX6" fmla="*/ 1256044 w 3888712"/>
              <a:gd name="connsiteY6" fmla="*/ 0 h 3386295"/>
              <a:gd name="connsiteX7" fmla="*/ 1316334 w 3888712"/>
              <a:gd name="connsiteY7" fmla="*/ 10048 h 338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88712" h="3386295">
                <a:moveTo>
                  <a:pt x="1316334" y="10048"/>
                </a:moveTo>
                <a:lnTo>
                  <a:pt x="3888712" y="1718268"/>
                </a:lnTo>
                <a:lnTo>
                  <a:pt x="2411604" y="3386295"/>
                </a:lnTo>
                <a:lnTo>
                  <a:pt x="1004835" y="2512088"/>
                </a:lnTo>
                <a:lnTo>
                  <a:pt x="0" y="1336431"/>
                </a:lnTo>
                <a:lnTo>
                  <a:pt x="1225899" y="592853"/>
                </a:lnTo>
                <a:lnTo>
                  <a:pt x="1256044" y="0"/>
                </a:lnTo>
                <a:lnTo>
                  <a:pt x="1316334" y="10048"/>
                </a:lnTo>
                <a:close/>
              </a:path>
            </a:pathLst>
          </a:custGeom>
          <a:solidFill>
            <a:srgbClr val="FF5050">
              <a:alpha val="29000"/>
            </a:srgbClr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Freeform 11"/>
          <p:cNvSpPr/>
          <p:nvPr/>
        </p:nvSpPr>
        <p:spPr>
          <a:xfrm>
            <a:off x="972432" y="3434654"/>
            <a:ext cx="655826" cy="791514"/>
          </a:xfrm>
          <a:custGeom>
            <a:avLst/>
            <a:gdLst>
              <a:gd name="connsiteX0" fmla="*/ 452176 w 874207"/>
              <a:gd name="connsiteY0" fmla="*/ 0 h 1055077"/>
              <a:gd name="connsiteX1" fmla="*/ 90436 w 874207"/>
              <a:gd name="connsiteY1" fmla="*/ 261257 h 1055077"/>
              <a:gd name="connsiteX2" fmla="*/ 0 w 874207"/>
              <a:gd name="connsiteY2" fmla="*/ 432079 h 1055077"/>
              <a:gd name="connsiteX3" fmla="*/ 110532 w 874207"/>
              <a:gd name="connsiteY3" fmla="*/ 1055077 h 1055077"/>
              <a:gd name="connsiteX4" fmla="*/ 592853 w 874207"/>
              <a:gd name="connsiteY4" fmla="*/ 904352 h 1055077"/>
              <a:gd name="connsiteX5" fmla="*/ 874207 w 874207"/>
              <a:gd name="connsiteY5" fmla="*/ 361741 h 1055077"/>
              <a:gd name="connsiteX6" fmla="*/ 452176 w 874207"/>
              <a:gd name="connsiteY6" fmla="*/ 0 h 105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4207" h="1055077">
                <a:moveTo>
                  <a:pt x="452176" y="0"/>
                </a:moveTo>
                <a:lnTo>
                  <a:pt x="90436" y="261257"/>
                </a:lnTo>
                <a:lnTo>
                  <a:pt x="0" y="432079"/>
                </a:lnTo>
                <a:lnTo>
                  <a:pt x="110532" y="1055077"/>
                </a:lnTo>
                <a:lnTo>
                  <a:pt x="592853" y="904352"/>
                </a:lnTo>
                <a:lnTo>
                  <a:pt x="874207" y="361741"/>
                </a:lnTo>
                <a:lnTo>
                  <a:pt x="452176" y="0"/>
                </a:lnTo>
                <a:close/>
              </a:path>
            </a:pathLst>
          </a:custGeom>
          <a:solidFill>
            <a:srgbClr val="FFFF00">
              <a:alpha val="2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Freeform 15"/>
          <p:cNvSpPr/>
          <p:nvPr/>
        </p:nvSpPr>
        <p:spPr>
          <a:xfrm>
            <a:off x="2253997" y="1698978"/>
            <a:ext cx="1010122" cy="663364"/>
          </a:xfrm>
          <a:custGeom>
            <a:avLst/>
            <a:gdLst>
              <a:gd name="connsiteX0" fmla="*/ 452176 w 874207"/>
              <a:gd name="connsiteY0" fmla="*/ 0 h 1055077"/>
              <a:gd name="connsiteX1" fmla="*/ 90436 w 874207"/>
              <a:gd name="connsiteY1" fmla="*/ 261257 h 1055077"/>
              <a:gd name="connsiteX2" fmla="*/ 0 w 874207"/>
              <a:gd name="connsiteY2" fmla="*/ 432079 h 1055077"/>
              <a:gd name="connsiteX3" fmla="*/ 110532 w 874207"/>
              <a:gd name="connsiteY3" fmla="*/ 1055077 h 1055077"/>
              <a:gd name="connsiteX4" fmla="*/ 592853 w 874207"/>
              <a:gd name="connsiteY4" fmla="*/ 904352 h 1055077"/>
              <a:gd name="connsiteX5" fmla="*/ 874207 w 874207"/>
              <a:gd name="connsiteY5" fmla="*/ 361741 h 1055077"/>
              <a:gd name="connsiteX6" fmla="*/ 452176 w 874207"/>
              <a:gd name="connsiteY6" fmla="*/ 0 h 1055077"/>
              <a:gd name="connsiteX0" fmla="*/ 452176 w 874207"/>
              <a:gd name="connsiteY0" fmla="*/ 0 h 1055078"/>
              <a:gd name="connsiteX1" fmla="*/ 90436 w 874207"/>
              <a:gd name="connsiteY1" fmla="*/ 261257 h 1055078"/>
              <a:gd name="connsiteX2" fmla="*/ 0 w 874207"/>
              <a:gd name="connsiteY2" fmla="*/ 432079 h 1055078"/>
              <a:gd name="connsiteX3" fmla="*/ 110532 w 874207"/>
              <a:gd name="connsiteY3" fmla="*/ 1055077 h 1055078"/>
              <a:gd name="connsiteX4" fmla="*/ 381751 w 874207"/>
              <a:gd name="connsiteY4" fmla="*/ 565220 h 1055078"/>
              <a:gd name="connsiteX5" fmla="*/ 592853 w 874207"/>
              <a:gd name="connsiteY5" fmla="*/ 904352 h 1055078"/>
              <a:gd name="connsiteX6" fmla="*/ 874207 w 874207"/>
              <a:gd name="connsiteY6" fmla="*/ 361741 h 1055078"/>
              <a:gd name="connsiteX7" fmla="*/ 452176 w 874207"/>
              <a:gd name="connsiteY7" fmla="*/ 0 h 1055078"/>
              <a:gd name="connsiteX0" fmla="*/ 452176 w 874207"/>
              <a:gd name="connsiteY0" fmla="*/ 0 h 904352"/>
              <a:gd name="connsiteX1" fmla="*/ 90436 w 874207"/>
              <a:gd name="connsiteY1" fmla="*/ 261257 h 904352"/>
              <a:gd name="connsiteX2" fmla="*/ 0 w 874207"/>
              <a:gd name="connsiteY2" fmla="*/ 432079 h 904352"/>
              <a:gd name="connsiteX3" fmla="*/ 200967 w 874207"/>
              <a:gd name="connsiteY3" fmla="*/ 502418 h 904352"/>
              <a:gd name="connsiteX4" fmla="*/ 381751 w 874207"/>
              <a:gd name="connsiteY4" fmla="*/ 565220 h 904352"/>
              <a:gd name="connsiteX5" fmla="*/ 592853 w 874207"/>
              <a:gd name="connsiteY5" fmla="*/ 904352 h 904352"/>
              <a:gd name="connsiteX6" fmla="*/ 874207 w 874207"/>
              <a:gd name="connsiteY6" fmla="*/ 361741 h 904352"/>
              <a:gd name="connsiteX7" fmla="*/ 452176 w 874207"/>
              <a:gd name="connsiteY7" fmla="*/ 0 h 904352"/>
              <a:gd name="connsiteX0" fmla="*/ 452176 w 964642"/>
              <a:gd name="connsiteY0" fmla="*/ 0 h 904352"/>
              <a:gd name="connsiteX1" fmla="*/ 90436 w 964642"/>
              <a:gd name="connsiteY1" fmla="*/ 261257 h 904352"/>
              <a:gd name="connsiteX2" fmla="*/ 0 w 964642"/>
              <a:gd name="connsiteY2" fmla="*/ 432079 h 904352"/>
              <a:gd name="connsiteX3" fmla="*/ 200967 w 964642"/>
              <a:gd name="connsiteY3" fmla="*/ 502418 h 904352"/>
              <a:gd name="connsiteX4" fmla="*/ 381751 w 964642"/>
              <a:gd name="connsiteY4" fmla="*/ 565220 h 904352"/>
              <a:gd name="connsiteX5" fmla="*/ 592853 w 964642"/>
              <a:gd name="connsiteY5" fmla="*/ 904352 h 904352"/>
              <a:gd name="connsiteX6" fmla="*/ 964642 w 964642"/>
              <a:gd name="connsiteY6" fmla="*/ 130629 h 904352"/>
              <a:gd name="connsiteX7" fmla="*/ 452176 w 964642"/>
              <a:gd name="connsiteY7" fmla="*/ 0 h 904352"/>
              <a:gd name="connsiteX0" fmla="*/ 432079 w 964642"/>
              <a:gd name="connsiteY0" fmla="*/ 0 h 854110"/>
              <a:gd name="connsiteX1" fmla="*/ 90436 w 964642"/>
              <a:gd name="connsiteY1" fmla="*/ 211015 h 854110"/>
              <a:gd name="connsiteX2" fmla="*/ 0 w 964642"/>
              <a:gd name="connsiteY2" fmla="*/ 381837 h 854110"/>
              <a:gd name="connsiteX3" fmla="*/ 200967 w 964642"/>
              <a:gd name="connsiteY3" fmla="*/ 452176 h 854110"/>
              <a:gd name="connsiteX4" fmla="*/ 381751 w 964642"/>
              <a:gd name="connsiteY4" fmla="*/ 514978 h 854110"/>
              <a:gd name="connsiteX5" fmla="*/ 592853 w 964642"/>
              <a:gd name="connsiteY5" fmla="*/ 854110 h 854110"/>
              <a:gd name="connsiteX6" fmla="*/ 964642 w 964642"/>
              <a:gd name="connsiteY6" fmla="*/ 80387 h 854110"/>
              <a:gd name="connsiteX7" fmla="*/ 432079 w 964642"/>
              <a:gd name="connsiteY7" fmla="*/ 0 h 854110"/>
              <a:gd name="connsiteX0" fmla="*/ 341643 w 874206"/>
              <a:gd name="connsiteY0" fmla="*/ 0 h 854110"/>
              <a:gd name="connsiteX1" fmla="*/ 0 w 874206"/>
              <a:gd name="connsiteY1" fmla="*/ 211015 h 854110"/>
              <a:gd name="connsiteX2" fmla="*/ 20096 w 874206"/>
              <a:gd name="connsiteY2" fmla="*/ 422030 h 854110"/>
              <a:gd name="connsiteX3" fmla="*/ 110531 w 874206"/>
              <a:gd name="connsiteY3" fmla="*/ 452176 h 854110"/>
              <a:gd name="connsiteX4" fmla="*/ 291315 w 874206"/>
              <a:gd name="connsiteY4" fmla="*/ 514978 h 854110"/>
              <a:gd name="connsiteX5" fmla="*/ 502417 w 874206"/>
              <a:gd name="connsiteY5" fmla="*/ 854110 h 854110"/>
              <a:gd name="connsiteX6" fmla="*/ 874206 w 874206"/>
              <a:gd name="connsiteY6" fmla="*/ 80387 h 854110"/>
              <a:gd name="connsiteX7" fmla="*/ 341643 w 874206"/>
              <a:gd name="connsiteY7" fmla="*/ 0 h 854110"/>
              <a:gd name="connsiteX0" fmla="*/ 341643 w 874206"/>
              <a:gd name="connsiteY0" fmla="*/ 0 h 743578"/>
              <a:gd name="connsiteX1" fmla="*/ 0 w 874206"/>
              <a:gd name="connsiteY1" fmla="*/ 211015 h 743578"/>
              <a:gd name="connsiteX2" fmla="*/ 20096 w 874206"/>
              <a:gd name="connsiteY2" fmla="*/ 422030 h 743578"/>
              <a:gd name="connsiteX3" fmla="*/ 110531 w 874206"/>
              <a:gd name="connsiteY3" fmla="*/ 452176 h 743578"/>
              <a:gd name="connsiteX4" fmla="*/ 291315 w 874206"/>
              <a:gd name="connsiteY4" fmla="*/ 514978 h 743578"/>
              <a:gd name="connsiteX5" fmla="*/ 673239 w 874206"/>
              <a:gd name="connsiteY5" fmla="*/ 743578 h 743578"/>
              <a:gd name="connsiteX6" fmla="*/ 874206 w 874206"/>
              <a:gd name="connsiteY6" fmla="*/ 80387 h 743578"/>
              <a:gd name="connsiteX7" fmla="*/ 341643 w 874206"/>
              <a:gd name="connsiteY7" fmla="*/ 0 h 743578"/>
              <a:gd name="connsiteX0" fmla="*/ 341643 w 1075173"/>
              <a:gd name="connsiteY0" fmla="*/ 0 h 743578"/>
              <a:gd name="connsiteX1" fmla="*/ 0 w 1075173"/>
              <a:gd name="connsiteY1" fmla="*/ 211015 h 743578"/>
              <a:gd name="connsiteX2" fmla="*/ 20096 w 1075173"/>
              <a:gd name="connsiteY2" fmla="*/ 422030 h 743578"/>
              <a:gd name="connsiteX3" fmla="*/ 110531 w 1075173"/>
              <a:gd name="connsiteY3" fmla="*/ 452176 h 743578"/>
              <a:gd name="connsiteX4" fmla="*/ 291315 w 1075173"/>
              <a:gd name="connsiteY4" fmla="*/ 514978 h 743578"/>
              <a:gd name="connsiteX5" fmla="*/ 673239 w 1075173"/>
              <a:gd name="connsiteY5" fmla="*/ 743578 h 743578"/>
              <a:gd name="connsiteX6" fmla="*/ 1075173 w 1075173"/>
              <a:gd name="connsiteY6" fmla="*/ 80387 h 743578"/>
              <a:gd name="connsiteX7" fmla="*/ 341643 w 1075173"/>
              <a:gd name="connsiteY7" fmla="*/ 0 h 743578"/>
              <a:gd name="connsiteX0" fmla="*/ 341643 w 1346479"/>
              <a:gd name="connsiteY0" fmla="*/ 0 h 743578"/>
              <a:gd name="connsiteX1" fmla="*/ 0 w 1346479"/>
              <a:gd name="connsiteY1" fmla="*/ 211015 h 743578"/>
              <a:gd name="connsiteX2" fmla="*/ 20096 w 1346479"/>
              <a:gd name="connsiteY2" fmla="*/ 422030 h 743578"/>
              <a:gd name="connsiteX3" fmla="*/ 110531 w 1346479"/>
              <a:gd name="connsiteY3" fmla="*/ 452176 h 743578"/>
              <a:gd name="connsiteX4" fmla="*/ 291315 w 1346479"/>
              <a:gd name="connsiteY4" fmla="*/ 514978 h 743578"/>
              <a:gd name="connsiteX5" fmla="*/ 673239 w 1346479"/>
              <a:gd name="connsiteY5" fmla="*/ 743578 h 743578"/>
              <a:gd name="connsiteX6" fmla="*/ 1346479 w 1346479"/>
              <a:gd name="connsiteY6" fmla="*/ 40193 h 743578"/>
              <a:gd name="connsiteX7" fmla="*/ 341643 w 1346479"/>
              <a:gd name="connsiteY7" fmla="*/ 0 h 743578"/>
              <a:gd name="connsiteX0" fmla="*/ 341643 w 1346479"/>
              <a:gd name="connsiteY0" fmla="*/ 0 h 884255"/>
              <a:gd name="connsiteX1" fmla="*/ 0 w 1346479"/>
              <a:gd name="connsiteY1" fmla="*/ 211015 h 884255"/>
              <a:gd name="connsiteX2" fmla="*/ 20096 w 1346479"/>
              <a:gd name="connsiteY2" fmla="*/ 422030 h 884255"/>
              <a:gd name="connsiteX3" fmla="*/ 110531 w 1346479"/>
              <a:gd name="connsiteY3" fmla="*/ 452176 h 884255"/>
              <a:gd name="connsiteX4" fmla="*/ 291315 w 1346479"/>
              <a:gd name="connsiteY4" fmla="*/ 514978 h 884255"/>
              <a:gd name="connsiteX5" fmla="*/ 924448 w 1346479"/>
              <a:gd name="connsiteY5" fmla="*/ 884255 h 884255"/>
              <a:gd name="connsiteX6" fmla="*/ 1346479 w 1346479"/>
              <a:gd name="connsiteY6" fmla="*/ 40193 h 884255"/>
              <a:gd name="connsiteX7" fmla="*/ 341643 w 1346479"/>
              <a:gd name="connsiteY7" fmla="*/ 0 h 88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6479" h="884255">
                <a:moveTo>
                  <a:pt x="341643" y="0"/>
                </a:moveTo>
                <a:lnTo>
                  <a:pt x="0" y="211015"/>
                </a:lnTo>
                <a:lnTo>
                  <a:pt x="20096" y="422030"/>
                </a:lnTo>
                <a:lnTo>
                  <a:pt x="110531" y="452176"/>
                </a:lnTo>
                <a:cubicBezTo>
                  <a:pt x="127250" y="453014"/>
                  <a:pt x="274596" y="514140"/>
                  <a:pt x="291315" y="514978"/>
                </a:cubicBezTo>
                <a:lnTo>
                  <a:pt x="924448" y="884255"/>
                </a:lnTo>
                <a:lnTo>
                  <a:pt x="1346479" y="40193"/>
                </a:lnTo>
                <a:lnTo>
                  <a:pt x="341643" y="0"/>
                </a:lnTo>
                <a:close/>
              </a:path>
            </a:pathLst>
          </a:custGeom>
          <a:solidFill>
            <a:srgbClr val="FFFF00">
              <a:alpha val="2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58153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381000"/>
            <a:ext cx="6488113" cy="4572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cs typeface="Times New Roman" pitchFamily="18" charset="0"/>
              </a:rPr>
              <a:t>S-412 Weather Overlay Goal</a:t>
            </a:r>
          </a:p>
        </p:txBody>
      </p:sp>
      <p:sp>
        <p:nvSpPr>
          <p:cNvPr id="18438" name="Line 4"/>
          <p:cNvSpPr>
            <a:spLocks noChangeShapeType="1"/>
          </p:cNvSpPr>
          <p:nvPr/>
        </p:nvSpPr>
        <p:spPr bwMode="auto">
          <a:xfrm>
            <a:off x="762000" y="1100138"/>
            <a:ext cx="7696200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39" name="Rectangle 5"/>
          <p:cNvSpPr>
            <a:spLocks noChangeArrowheads="1"/>
          </p:cNvSpPr>
          <p:nvPr/>
        </p:nvSpPr>
        <p:spPr bwMode="auto">
          <a:xfrm>
            <a:off x="4422775" y="1139825"/>
            <a:ext cx="311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smtClean="0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619" y="101193"/>
            <a:ext cx="866932" cy="841938"/>
          </a:xfrm>
          <a:prstGeom prst="rect">
            <a:avLst/>
          </a:prstGeom>
        </p:spPr>
      </p:pic>
      <p:pic>
        <p:nvPicPr>
          <p:cNvPr id="53250" name="Picture 2" descr="https://upload.wikimedia.org/wikipedia/commons/thumb/f/ff/US-NationalWeatherService-Logo.svg/2000px-US-NationalWeatherService-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01193"/>
            <a:ext cx="825812" cy="82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ecdis electronic chart display and information system mca approved course imo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544" y="2100149"/>
            <a:ext cx="2444795" cy="15494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사각형 설명선 6"/>
          <p:cNvSpPr/>
          <p:nvPr/>
        </p:nvSpPr>
        <p:spPr>
          <a:xfrm>
            <a:off x="179512" y="2349390"/>
            <a:ext cx="6594984" cy="4108561"/>
          </a:xfrm>
          <a:prstGeom prst="wedgeRectCallout">
            <a:avLst>
              <a:gd name="adj1" fmla="val 64107"/>
              <a:gd name="adj2" fmla="val -38249"/>
            </a:avLst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ko-KR" altLang="en-US" sz="1200">
              <a:solidFill>
                <a:prstClr val="white"/>
              </a:solidFill>
            </a:endParaRPr>
          </a:p>
        </p:txBody>
      </p:sp>
      <p:pic>
        <p:nvPicPr>
          <p:cNvPr id="33" name="그림 8"/>
          <p:cNvPicPr>
            <a:picLocks noChangeAspect="1"/>
          </p:cNvPicPr>
          <p:nvPr/>
        </p:nvPicPr>
        <p:blipFill rotWithShape="1">
          <a:blip r:embed="rId6"/>
          <a:srcRect t="798"/>
          <a:stretch/>
        </p:blipFill>
        <p:spPr>
          <a:xfrm>
            <a:off x="228600" y="2431105"/>
            <a:ext cx="6477000" cy="39696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2" descr="http://www.opc.ncep.noaa.gov/shtml/ira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3" y="3049670"/>
            <a:ext cx="1791912" cy="121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opc.ncep.noaa.gov/shtml/A_24hrsfc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064" y="3045733"/>
            <a:ext cx="1898155" cy="12174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://www.opc.ncep.noaa.gov/shtml/A_096hrwper_color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388" y="3045733"/>
            <a:ext cx="1924052" cy="12254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[Image of 5-day forecast and coastal areas under a warning or a watch]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5"/>
          <a:stretch/>
        </p:blipFill>
        <p:spPr bwMode="auto">
          <a:xfrm>
            <a:off x="457199" y="4493533"/>
            <a:ext cx="1786555" cy="12174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9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9" t="39422" r="32745" b="17249"/>
          <a:stretch/>
        </p:blipFill>
        <p:spPr bwMode="auto">
          <a:xfrm>
            <a:off x="4665064" y="4493533"/>
            <a:ext cx="1924052" cy="12214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" name="Picture 11" descr="http://www.opc.ncep.noaa.gov/icing_rates/stallabrass/gifs/ak/ak/stal_latest_f012.gif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89"/>
          <a:stretch/>
        </p:blipFill>
        <p:spPr bwMode="auto">
          <a:xfrm>
            <a:off x="2507388" y="4493533"/>
            <a:ext cx="1924052" cy="12136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1305205"/>
            <a:ext cx="7696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</a:pPr>
            <a:r>
              <a:rPr lang="en-US" altLang="en-US" sz="2000" dirty="0" smtClean="0">
                <a:latin typeface="+mn-lt"/>
                <a:cs typeface="Arial" charset="0"/>
              </a:rPr>
              <a:t>Develop a navigation safety product specification for weather information for use in Electronic </a:t>
            </a:r>
            <a:r>
              <a:rPr lang="en-US" altLang="en-US" sz="2000" dirty="0">
                <a:latin typeface="+mn-lt"/>
                <a:cs typeface="Arial" charset="0"/>
              </a:rPr>
              <a:t>Chart and Navigation Display System (ECDIS)</a:t>
            </a:r>
          </a:p>
        </p:txBody>
      </p:sp>
    </p:spTree>
    <p:extLst>
      <p:ext uri="{BB962C8B-B14F-4D97-AF65-F5344CB8AC3E}">
        <p14:creationId xmlns:p14="http://schemas.microsoft.com/office/powerpoint/2010/main" val="359082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1178718" y="107388"/>
            <a:ext cx="6488113" cy="4572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cs typeface="Times New Roman" pitchFamily="18" charset="0"/>
              </a:rPr>
              <a:t>S-412 Weather Overlay: Motivation and Approach</a:t>
            </a:r>
          </a:p>
        </p:txBody>
      </p:sp>
      <p:sp>
        <p:nvSpPr>
          <p:cNvPr id="18438" name="Line 4"/>
          <p:cNvSpPr>
            <a:spLocks noChangeShapeType="1"/>
          </p:cNvSpPr>
          <p:nvPr/>
        </p:nvSpPr>
        <p:spPr bwMode="auto">
          <a:xfrm>
            <a:off x="762000" y="1100138"/>
            <a:ext cx="7696200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39" name="Rectangle 5"/>
          <p:cNvSpPr>
            <a:spLocks noChangeArrowheads="1"/>
          </p:cNvSpPr>
          <p:nvPr/>
        </p:nvSpPr>
        <p:spPr bwMode="auto">
          <a:xfrm>
            <a:off x="4422775" y="1139825"/>
            <a:ext cx="311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smtClean="0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619" y="101193"/>
            <a:ext cx="866932" cy="841938"/>
          </a:xfrm>
          <a:prstGeom prst="rect">
            <a:avLst/>
          </a:prstGeom>
        </p:spPr>
      </p:pic>
      <p:pic>
        <p:nvPicPr>
          <p:cNvPr id="53250" name="Picture 2" descr="https://upload.wikimedia.org/wikipedia/commons/thumb/f/ff/US-NationalWeatherService-Logo.svg/2000px-US-NationalWeatherService-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01193"/>
            <a:ext cx="825812" cy="82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18356" y="1295400"/>
            <a:ext cx="7583487" cy="4208463"/>
          </a:xfrm>
        </p:spPr>
        <p:txBody>
          <a:bodyPr/>
          <a:lstStyle/>
          <a:p>
            <a:pPr marL="346075" lvl="1" indent="-346075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cs typeface="Arial" charset="0"/>
              </a:rPr>
              <a:t>ECDIS does not currently include weather products</a:t>
            </a:r>
          </a:p>
          <a:p>
            <a:pPr marL="346075" lvl="1" indent="-346075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cs typeface="Arial" charset="0"/>
              </a:rPr>
              <a:t>Weather products in ECDIS can improve situational awareness, safety, prevention of damaged goods, etc.</a:t>
            </a:r>
          </a:p>
          <a:p>
            <a:pPr marL="346075" lvl="1" indent="-346075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cs typeface="Arial" charset="0"/>
              </a:rPr>
              <a:t>Mandatory carriage requirements of ECDIS approved by IMO</a:t>
            </a:r>
          </a:p>
          <a:p>
            <a:pPr lvl="1" eaLnBrk="1" hangingPunct="1"/>
            <a:endParaRPr lang="en-US" altLang="en-US" dirty="0" smtClean="0">
              <a:solidFill>
                <a:srgbClr val="92D050"/>
              </a:solidFill>
              <a:latin typeface="Calibri" pitchFamily="-109" charset="0"/>
              <a:cs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35468" y="3868464"/>
            <a:ext cx="4087307" cy="1923018"/>
            <a:chOff x="901700" y="4013200"/>
            <a:chExt cx="7099300" cy="2512772"/>
          </a:xfrm>
        </p:grpSpPr>
        <p:sp>
          <p:nvSpPr>
            <p:cNvPr id="10" name="Rectangle 9"/>
            <p:cNvSpPr/>
            <p:nvPr/>
          </p:nvSpPr>
          <p:spPr>
            <a:xfrm>
              <a:off x="901700" y="4013200"/>
              <a:ext cx="7099300" cy="244198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1" name="Picture 2" descr="ECDIS Implementation Schedu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109" y="4102781"/>
              <a:ext cx="6826942" cy="212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131579" y="6224348"/>
              <a:ext cx="4725470" cy="30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900" dirty="0" smtClean="0">
                  <a:solidFill>
                    <a:srgbClr val="38ABED">
                      <a:lumMod val="50000"/>
                    </a:srgbClr>
                  </a:solidFill>
                  <a:latin typeface="Trebuchet MS" pitchFamily="-109" charset="0"/>
                  <a:cs typeface="Arial" charset="0"/>
                </a:rPr>
                <a:t>www.ecdis-info.com/ecdis_regulations.html</a:t>
              </a:r>
              <a:endParaRPr lang="en-US" sz="900" dirty="0">
                <a:solidFill>
                  <a:srgbClr val="38ABED">
                    <a:lumMod val="50000"/>
                  </a:srgbClr>
                </a:solidFill>
                <a:latin typeface="Trebuchet MS" pitchFamily="-109" charset="0"/>
                <a:cs typeface="Arial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831734" y="3462999"/>
            <a:ext cx="3899447" cy="2616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Separate Product Specifications</a:t>
            </a:r>
          </a:p>
          <a:p>
            <a:r>
              <a:rPr lang="en-US" sz="1600" u="sng" dirty="0" smtClean="0"/>
              <a:t>S-412</a:t>
            </a:r>
          </a:p>
          <a:p>
            <a:r>
              <a:rPr lang="en-US" sz="1600" dirty="0" smtClean="0"/>
              <a:t>-Weather Hazards (includes Messages and Systems</a:t>
            </a:r>
          </a:p>
          <a:p>
            <a:endParaRPr lang="en-US" sz="1600" b="1" u="sng" dirty="0"/>
          </a:p>
          <a:p>
            <a:r>
              <a:rPr lang="en-US" sz="1600" u="sng" dirty="0" smtClean="0"/>
              <a:t>S-413 </a:t>
            </a:r>
          </a:p>
          <a:p>
            <a:r>
              <a:rPr lang="en-US" sz="1600" dirty="0" smtClean="0"/>
              <a:t>-Weather Conditions</a:t>
            </a:r>
          </a:p>
          <a:p>
            <a:endParaRPr lang="en-US" sz="1600" dirty="0"/>
          </a:p>
          <a:p>
            <a:r>
              <a:rPr lang="en-US" sz="1600" u="sng" dirty="0" smtClean="0"/>
              <a:t>S-414</a:t>
            </a:r>
          </a:p>
          <a:p>
            <a:r>
              <a:rPr lang="en-US" sz="1600" dirty="0" smtClean="0"/>
              <a:t>-Weather Observations</a:t>
            </a:r>
          </a:p>
        </p:txBody>
      </p:sp>
    </p:spTree>
    <p:extLst>
      <p:ext uri="{BB962C8B-B14F-4D97-AF65-F5344CB8AC3E}">
        <p14:creationId xmlns:p14="http://schemas.microsoft.com/office/powerpoint/2010/main" val="209186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5979051" y="799594"/>
            <a:ext cx="3159534" cy="400154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1200 UTC 16 Jan</a:t>
            </a:r>
            <a:endParaRPr lang="en-US" sz="2400" u="none" dirty="0">
              <a:solidFill>
                <a:schemeClr val="bg1"/>
              </a:solidFill>
            </a:endParaRPr>
          </a:p>
          <a:p>
            <a:pPr marL="342991" indent="-342991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401276" y="1656888"/>
            <a:ext cx="685979" cy="685979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 dirty="0">
              <a:solidFill>
                <a:srgbClr val="00FFF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36216" y="1216386"/>
            <a:ext cx="3028654" cy="36371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6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Hurricane Force Wind Warning</a:t>
            </a:r>
          </a:p>
          <a:p>
            <a:pPr algn="ctr" defTabSz="6859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Winds to 65 </a:t>
            </a:r>
            <a:r>
              <a:rPr lang="en-US" sz="1600" kern="1200" dirty="0" err="1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kt</a:t>
            </a:r>
            <a:r>
              <a:rPr lang="en-US" sz="1600" kern="12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Seas </a:t>
            </a:r>
            <a:r>
              <a:rPr lang="en-US" sz="1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to 51 </a:t>
            </a:r>
            <a:r>
              <a:rPr lang="en-US" sz="1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ft</a:t>
            </a:r>
            <a:r>
              <a:rPr lang="en-US" sz="1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algn="ctr" defTabSz="685983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600" kern="1200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defTabSz="6859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 bound ships diverting south or </a:t>
            </a:r>
            <a:endParaRPr lang="en-US" sz="1600" kern="1200" dirty="0" smtClean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defTabSz="6859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600" kern="12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well north </a:t>
            </a:r>
            <a:r>
              <a:rPr lang="en-US" sz="1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to avoid winds and seas</a:t>
            </a:r>
            <a:br>
              <a:rPr lang="en-US" sz="1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US" sz="1600" kern="1200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defTabSz="6859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Ships N of low slowed significantly</a:t>
            </a:r>
            <a:br>
              <a:rPr lang="en-US" sz="1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US" sz="1600" kern="1200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defTabSz="6859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Westbound ships - Great Circle</a:t>
            </a:r>
          </a:p>
          <a:p>
            <a:pPr defTabSz="685983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600" kern="1200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defTabSz="6859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Vessels avoiding most extreme </a:t>
            </a:r>
            <a:endParaRPr lang="en-US" sz="1600" kern="1200" dirty="0" smtClean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defTabSz="6859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600" kern="12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winds and </a:t>
            </a:r>
            <a:r>
              <a:rPr lang="en-US" sz="1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seas </a:t>
            </a:r>
          </a:p>
          <a:p>
            <a:pPr defTabSz="685983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600" kern="1200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defTabSz="6859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Storm Warning – 240,000 </a:t>
            </a:r>
            <a:r>
              <a:rPr lang="en-US" sz="1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sq</a:t>
            </a:r>
            <a:r>
              <a:rPr lang="en-US" sz="1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n mi</a:t>
            </a:r>
          </a:p>
          <a:p>
            <a:pPr defTabSz="6859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Area void of vessels ~ 650,000 sq. </a:t>
            </a:r>
            <a:endParaRPr lang="en-US" sz="1600" kern="1200" dirty="0" smtClean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defTabSz="6859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600" kern="12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 mi (~ </a:t>
            </a:r>
            <a:r>
              <a:rPr lang="en-US" sz="1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combined areas TX, CA, </a:t>
            </a:r>
            <a:endParaRPr lang="en-US" sz="1600" kern="1200" dirty="0" smtClean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defTabSz="6859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600" kern="12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MT</a:t>
            </a:r>
            <a:r>
              <a:rPr lang="en-US" sz="1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NM, </a:t>
            </a:r>
            <a:r>
              <a:rPr lang="en-US" sz="1600" kern="12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SD)</a:t>
            </a:r>
            <a:r>
              <a:rPr lang="en-US" sz="1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US" sz="1600" kern="1200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defTabSz="6859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48-hr LT to HF conditions and </a:t>
            </a:r>
            <a:endParaRPr lang="en-US" sz="1600" kern="1200" dirty="0" smtClean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defTabSz="6859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600" kern="12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waves </a:t>
            </a:r>
            <a:r>
              <a:rPr lang="en-US" sz="1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44’+</a:t>
            </a:r>
          </a:p>
          <a:p>
            <a:pPr marL="214370" indent="-214370" defTabSz="685983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en-US" sz="1600" kern="1200" dirty="0">
              <a:solidFill>
                <a:srgbClr val="00FFF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defTabSz="685983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600" kern="1200" dirty="0">
              <a:solidFill>
                <a:srgbClr val="00FFF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defTabSz="685983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600" kern="1200" dirty="0">
              <a:solidFill>
                <a:srgbClr val="00FFF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14527" y="4229308"/>
            <a:ext cx="685979" cy="685979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</a:t>
            </a:r>
          </a:p>
          <a:p>
            <a:pPr algn="ctr" defTabSz="6859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u="sng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970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71846" y="4216648"/>
            <a:ext cx="400154" cy="2413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noAutofit/>
          </a:bodyPr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675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HURCN</a:t>
            </a:r>
          </a:p>
          <a:p>
            <a:pPr defTabSz="6859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675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FORCE</a:t>
            </a:r>
            <a:endParaRPr lang="en-US" sz="675" kern="1200" dirty="0">
              <a:solidFill>
                <a:srgbClr val="00FFF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16607" y="4400804"/>
            <a:ext cx="2872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362" y="4400804"/>
            <a:ext cx="2872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B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895861" y="5028131"/>
            <a:ext cx="30970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C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114681" y="3346514"/>
            <a:ext cx="2952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D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" y="4572297"/>
            <a:ext cx="2285404" cy="1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" y="880229"/>
            <a:ext cx="2507899" cy="15376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897" y="1942713"/>
            <a:ext cx="3977062" cy="3404257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sp>
        <p:nvSpPr>
          <p:cNvPr id="15" name="Google Shape;428;p43"/>
          <p:cNvSpPr txBox="1">
            <a:spLocks/>
          </p:cNvSpPr>
          <p:nvPr/>
        </p:nvSpPr>
        <p:spPr>
          <a:xfrm>
            <a:off x="725985" y="149499"/>
            <a:ext cx="84126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1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26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26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26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26" b="1">
                <a:solidFill>
                  <a:srgbClr val="FFFF00"/>
                </a:solidFill>
                <a:latin typeface="Arial" charset="0"/>
              </a:defRPr>
            </a:lvl5pPr>
            <a:lvl6pPr marL="439478" algn="l" rtl="0" fontAlgn="base">
              <a:spcBef>
                <a:spcPct val="0"/>
              </a:spcBef>
              <a:spcAft>
                <a:spcPct val="0"/>
              </a:spcAft>
              <a:defRPr sz="3526">
                <a:solidFill>
                  <a:srgbClr val="FFFF00"/>
                </a:solidFill>
                <a:latin typeface="Calibri" pitchFamily="34" charset="0"/>
              </a:defRPr>
            </a:lvl6pPr>
            <a:lvl7pPr marL="878957" algn="l" rtl="0" fontAlgn="base">
              <a:spcBef>
                <a:spcPct val="0"/>
              </a:spcBef>
              <a:spcAft>
                <a:spcPct val="0"/>
              </a:spcAft>
              <a:defRPr sz="3526">
                <a:solidFill>
                  <a:srgbClr val="FFFF00"/>
                </a:solidFill>
                <a:latin typeface="Calibri" pitchFamily="34" charset="0"/>
              </a:defRPr>
            </a:lvl7pPr>
            <a:lvl8pPr marL="1318430" algn="l" rtl="0" fontAlgn="base">
              <a:spcBef>
                <a:spcPct val="0"/>
              </a:spcBef>
              <a:spcAft>
                <a:spcPct val="0"/>
              </a:spcAft>
              <a:defRPr sz="3526">
                <a:solidFill>
                  <a:srgbClr val="FFFF00"/>
                </a:solidFill>
                <a:latin typeface="Calibri" pitchFamily="34" charset="0"/>
              </a:defRPr>
            </a:lvl8pPr>
            <a:lvl9pPr marL="1757907" algn="l" rtl="0" fontAlgn="base">
              <a:spcBef>
                <a:spcPct val="0"/>
              </a:spcBef>
              <a:spcAft>
                <a:spcPct val="0"/>
              </a:spcAft>
              <a:defRPr sz="3526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pPr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Extreme Weather Avoidance - Pacific</a:t>
            </a:r>
            <a:r>
              <a:rPr lang="en-US" sz="320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2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523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3"/>
          <p:cNvSpPr txBox="1">
            <a:spLocks noGrp="1"/>
          </p:cNvSpPr>
          <p:nvPr>
            <p:ph type="title"/>
          </p:nvPr>
        </p:nvSpPr>
        <p:spPr>
          <a:xfrm>
            <a:off x="685800" y="79093"/>
            <a:ext cx="84126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200" dirty="0" smtClean="0"/>
              <a:t>Wave Model Improvements: Gulf Stream</a:t>
            </a: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43"/>
          <p:cNvSpPr txBox="1"/>
          <p:nvPr/>
        </p:nvSpPr>
        <p:spPr>
          <a:xfrm>
            <a:off x="1524000" y="2893"/>
            <a:ext cx="7620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430" name="Google Shape;430;p43"/>
          <p:cNvPicPr preferRelativeResize="0"/>
          <p:nvPr/>
        </p:nvPicPr>
        <p:blipFill rotWithShape="1">
          <a:blip r:embed="rId3">
            <a:alphaModFix/>
          </a:blip>
          <a:srcRect l="162310" t="68470" r="-162310" b="-68470"/>
          <a:stretch/>
        </p:blipFill>
        <p:spPr>
          <a:xfrm>
            <a:off x="4762325" y="3878925"/>
            <a:ext cx="4621044" cy="297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855128"/>
            <a:ext cx="6097884" cy="4513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5697" y="2381459"/>
            <a:ext cx="3152703" cy="39485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58673" y="5184949"/>
            <a:ext cx="2964263" cy="9545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0" y="5415590"/>
            <a:ext cx="914400" cy="9144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Wind and current interactions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“West Wall” hazards</a:t>
            </a:r>
          </a:p>
        </p:txBody>
      </p:sp>
    </p:spTree>
    <p:extLst>
      <p:ext uri="{BB962C8B-B14F-4D97-AF65-F5344CB8AC3E}">
        <p14:creationId xmlns:p14="http://schemas.microsoft.com/office/powerpoint/2010/main" val="2684385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2" descr="Loading Storm Graphics Loo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5325" y="874264"/>
            <a:ext cx="6393656" cy="5114926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pic>
      <p:sp>
        <p:nvSpPr>
          <p:cNvPr id="275" name="Google Shape;275;p22"/>
          <p:cNvSpPr txBox="1"/>
          <p:nvPr/>
        </p:nvSpPr>
        <p:spPr>
          <a:xfrm>
            <a:off x="7899543" y="1894019"/>
            <a:ext cx="115680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Ship location,</a:t>
            </a:r>
            <a:endParaRPr sz="1050" dirty="0">
              <a:solidFill>
                <a:schemeClr val="bg1"/>
              </a:solidFill>
            </a:endParaRPr>
          </a:p>
          <a:p>
            <a:pPr algn="ctr"/>
            <a:r>
              <a:rPr lang="en-US" sz="135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12’ sea and</a:t>
            </a:r>
            <a:endParaRPr sz="1050" dirty="0">
              <a:solidFill>
                <a:schemeClr val="bg1"/>
              </a:solidFill>
            </a:endParaRPr>
          </a:p>
          <a:p>
            <a:pPr algn="ctr"/>
            <a:r>
              <a:rPr lang="en-US" sz="135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64 </a:t>
            </a:r>
            <a:r>
              <a:rPr lang="en-US" sz="135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kt</a:t>
            </a:r>
            <a:r>
              <a:rPr lang="en-US" sz="135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wind</a:t>
            </a:r>
            <a:endParaRPr sz="1050" dirty="0">
              <a:solidFill>
                <a:schemeClr val="bg1"/>
              </a:solidFill>
            </a:endParaRPr>
          </a:p>
          <a:p>
            <a:pPr algn="ctr"/>
            <a:r>
              <a:rPr lang="en-US" sz="135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radii</a:t>
            </a:r>
            <a:endParaRPr sz="1050" dirty="0">
              <a:solidFill>
                <a:schemeClr val="bg1"/>
              </a:solidFill>
            </a:endParaRPr>
          </a:p>
          <a:p>
            <a:pPr algn="ctr"/>
            <a:r>
              <a:rPr lang="en-US" sz="135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approximated</a:t>
            </a:r>
            <a:endParaRPr sz="13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1345200" y="6086054"/>
            <a:ext cx="6423781" cy="7719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97203" y="2435123"/>
            <a:ext cx="6337060" cy="4299465"/>
            <a:chOff x="1497203" y="2435123"/>
            <a:chExt cx="6337060" cy="4299465"/>
          </a:xfrm>
        </p:grpSpPr>
        <p:grpSp>
          <p:nvGrpSpPr>
            <p:cNvPr id="276" name="Google Shape;276;p22"/>
            <p:cNvGrpSpPr/>
            <p:nvPr/>
          </p:nvGrpSpPr>
          <p:grpSpPr>
            <a:xfrm>
              <a:off x="3342497" y="3268577"/>
              <a:ext cx="2232953" cy="1207359"/>
              <a:chOff x="3585954" y="2765043"/>
              <a:chExt cx="3925001" cy="2122254"/>
            </a:xfrm>
          </p:grpSpPr>
          <p:sp>
            <p:nvSpPr>
              <p:cNvPr id="277" name="Google Shape;277;p22"/>
              <p:cNvSpPr/>
              <p:nvPr/>
            </p:nvSpPr>
            <p:spPr>
              <a:xfrm>
                <a:off x="4741947" y="2769092"/>
                <a:ext cx="2769008" cy="2118205"/>
              </a:xfrm>
              <a:custGeom>
                <a:avLst/>
                <a:gdLst/>
                <a:ahLst/>
                <a:cxnLst/>
                <a:rect l="l" t="t" r="r" b="b"/>
                <a:pathLst>
                  <a:path w="3083578" h="2358839" extrusionOk="0">
                    <a:moveTo>
                      <a:pt x="0" y="2355"/>
                    </a:moveTo>
                    <a:lnTo>
                      <a:pt x="2242801" y="2343152"/>
                    </a:lnTo>
                    <a:lnTo>
                      <a:pt x="3076351" y="2358839"/>
                    </a:lnTo>
                    <a:lnTo>
                      <a:pt x="3083578" y="17706"/>
                    </a:lnTo>
                    <a:lnTo>
                      <a:pt x="2276140" y="0"/>
                    </a:lnTo>
                    <a:lnTo>
                      <a:pt x="0" y="2355"/>
                    </a:lnTo>
                    <a:close/>
                  </a:path>
                </a:pathLst>
              </a:custGeom>
              <a:solidFill>
                <a:srgbClr val="292929">
                  <a:alpha val="20000"/>
                </a:srgbClr>
              </a:solidFill>
              <a:ln w="28575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78;p22"/>
              <p:cNvSpPr/>
              <p:nvPr/>
            </p:nvSpPr>
            <p:spPr>
              <a:xfrm>
                <a:off x="3585954" y="2765043"/>
                <a:ext cx="3178738" cy="2119351"/>
              </a:xfrm>
              <a:custGeom>
                <a:avLst/>
                <a:gdLst/>
                <a:ahLst/>
                <a:cxnLst/>
                <a:rect l="l" t="t" r="r" b="b"/>
                <a:pathLst>
                  <a:path w="3442973" h="2295525" extrusionOk="0">
                    <a:moveTo>
                      <a:pt x="1233173" y="0"/>
                    </a:moveTo>
                    <a:lnTo>
                      <a:pt x="585473" y="0"/>
                    </a:lnTo>
                    <a:cubicBezTo>
                      <a:pt x="468792" y="114300"/>
                      <a:pt x="603421" y="457901"/>
                      <a:pt x="506496" y="688460"/>
                    </a:cubicBezTo>
                    <a:cubicBezTo>
                      <a:pt x="409571" y="919019"/>
                      <a:pt x="85680" y="1210319"/>
                      <a:pt x="3924" y="1383356"/>
                    </a:cubicBezTo>
                    <a:cubicBezTo>
                      <a:pt x="5512" y="1430981"/>
                      <a:pt x="-1347" y="1724026"/>
                      <a:pt x="241" y="1771651"/>
                    </a:cubicBezTo>
                    <a:cubicBezTo>
                      <a:pt x="63741" y="1820863"/>
                      <a:pt x="245748" y="1873251"/>
                      <a:pt x="371160" y="1924051"/>
                    </a:cubicBezTo>
                    <a:cubicBezTo>
                      <a:pt x="522766" y="1989139"/>
                      <a:pt x="780735" y="2053432"/>
                      <a:pt x="895035" y="2100263"/>
                    </a:cubicBezTo>
                    <a:cubicBezTo>
                      <a:pt x="1009335" y="2147094"/>
                      <a:pt x="1001397" y="2173288"/>
                      <a:pt x="1056959" y="2205038"/>
                    </a:cubicBezTo>
                    <a:lnTo>
                      <a:pt x="1228410" y="2290763"/>
                    </a:lnTo>
                    <a:lnTo>
                      <a:pt x="3442973" y="2295525"/>
                    </a:lnTo>
                    <a:lnTo>
                      <a:pt x="1233173" y="0"/>
                    </a:lnTo>
                    <a:close/>
                  </a:path>
                </a:pathLst>
              </a:custGeom>
              <a:solidFill>
                <a:srgbClr val="292929">
                  <a:alpha val="24705"/>
                </a:srgbClr>
              </a:solidFill>
              <a:ln w="28575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9" name="Google Shape;279;p22"/>
            <p:cNvSpPr/>
            <p:nvPr/>
          </p:nvSpPr>
          <p:spPr>
            <a:xfrm>
              <a:off x="3997142" y="2435123"/>
              <a:ext cx="1579589" cy="848610"/>
            </a:xfrm>
            <a:custGeom>
              <a:avLst/>
              <a:gdLst/>
              <a:ahLst/>
              <a:cxnLst/>
              <a:rect l="l" t="t" r="r" b="b"/>
              <a:pathLst>
                <a:path w="2106118" h="1131480" extrusionOk="0">
                  <a:moveTo>
                    <a:pt x="4762" y="1131480"/>
                  </a:moveTo>
                  <a:cubicBezTo>
                    <a:pt x="3175" y="754320"/>
                    <a:pt x="1587" y="377160"/>
                    <a:pt x="0" y="0"/>
                  </a:cubicBezTo>
                  <a:lnTo>
                    <a:pt x="2100403" y="0"/>
                  </a:lnTo>
                  <a:cubicBezTo>
                    <a:pt x="2100403" y="402560"/>
                    <a:pt x="2106118" y="1127670"/>
                    <a:pt x="2106118" y="1127670"/>
                  </a:cubicBezTo>
                </a:path>
              </a:pathLst>
            </a:custGeom>
            <a:solidFill>
              <a:srgbClr val="292929">
                <a:alpha val="24705"/>
              </a:srgbClr>
            </a:solidFill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0" name="Google Shape;280;p22"/>
            <p:cNvCxnSpPr/>
            <p:nvPr/>
          </p:nvCxnSpPr>
          <p:spPr>
            <a:xfrm flipH="1">
              <a:off x="5717308" y="3624655"/>
              <a:ext cx="390347" cy="88518"/>
            </a:xfrm>
            <a:prstGeom prst="straightConnector1">
              <a:avLst/>
            </a:prstGeom>
            <a:noFill/>
            <a:ln w="222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81" name="Google Shape;281;p22"/>
            <p:cNvSpPr txBox="1"/>
            <p:nvPr/>
          </p:nvSpPr>
          <p:spPr>
            <a:xfrm>
              <a:off x="6178825" y="3358711"/>
              <a:ext cx="1655438" cy="900247"/>
            </a:xfrm>
            <a:prstGeom prst="rect">
              <a:avLst/>
            </a:prstGeom>
            <a:noFill/>
            <a:ln>
              <a:noFill/>
            </a:ln>
            <a:effectLst>
              <a:outerShdw dist="12700" dir="5400000" algn="ctr" rotWithShape="0">
                <a:schemeClr val="dk1"/>
              </a:outerShdw>
            </a:effectLst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r>
                <a:rPr lang="en-US" sz="135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Current </a:t>
              </a:r>
              <a:endParaRPr sz="1050" dirty="0">
                <a:solidFill>
                  <a:schemeClr val="tx1"/>
                </a:solidFill>
              </a:endParaRPr>
            </a:p>
            <a:p>
              <a:r>
                <a:rPr lang="en-US" sz="135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12-30’ seas and </a:t>
              </a:r>
              <a:endParaRPr sz="1050" dirty="0">
                <a:solidFill>
                  <a:schemeClr val="tx1"/>
                </a:solidFill>
              </a:endParaRPr>
            </a:p>
            <a:p>
              <a:r>
                <a:rPr lang="en-US" sz="135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64 </a:t>
              </a:r>
              <a:r>
                <a:rPr lang="en-US" sz="1350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kt</a:t>
              </a:r>
              <a:r>
                <a:rPr lang="en-US" sz="135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 winds at </a:t>
              </a:r>
              <a:endParaRPr sz="1050" dirty="0">
                <a:solidFill>
                  <a:schemeClr val="tx1"/>
                </a:solidFill>
              </a:endParaRPr>
            </a:p>
            <a:p>
              <a:r>
                <a:rPr lang="en-US" sz="135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Thu. Oct. 1, 2 am  </a:t>
              </a:r>
              <a:endParaRPr sz="13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22"/>
            <p:cNvSpPr txBox="1"/>
            <p:nvPr/>
          </p:nvSpPr>
          <p:spPr>
            <a:xfrm>
              <a:off x="6620284" y="2727880"/>
              <a:ext cx="840807" cy="692498"/>
            </a:xfrm>
            <a:prstGeom prst="rect">
              <a:avLst/>
            </a:prstGeom>
            <a:noFill/>
            <a:ln>
              <a:noFill/>
            </a:ln>
            <a:effectLst>
              <a:outerShdw blurRad="25400" dist="25400" dir="5400000" algn="ctr" rotWithShape="0">
                <a:schemeClr val="dk1"/>
              </a:outerShdw>
            </a:effectLst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r>
                <a:rPr lang="en-US" sz="135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Marine </a:t>
              </a:r>
              <a:endParaRPr sz="1050" dirty="0"/>
            </a:p>
            <a:p>
              <a:r>
                <a:rPr lang="en-US" sz="135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Hurricane</a:t>
              </a:r>
              <a:endParaRPr sz="1050" dirty="0"/>
            </a:p>
            <a:p>
              <a:r>
                <a:rPr lang="en-US" sz="135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Warning</a:t>
              </a:r>
              <a:endParaRPr sz="135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3" name="Google Shape;283;p22"/>
            <p:cNvCxnSpPr/>
            <p:nvPr/>
          </p:nvCxnSpPr>
          <p:spPr>
            <a:xfrm flipH="1">
              <a:off x="5603789" y="3002015"/>
              <a:ext cx="1016495" cy="224837"/>
            </a:xfrm>
            <a:prstGeom prst="straightConnector1">
              <a:avLst/>
            </a:prstGeom>
            <a:noFill/>
            <a:ln w="222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85" name="Google Shape;285;p22"/>
            <p:cNvSpPr txBox="1"/>
            <p:nvPr/>
          </p:nvSpPr>
          <p:spPr>
            <a:xfrm>
              <a:off x="2243041" y="4188754"/>
              <a:ext cx="1491872" cy="692498"/>
            </a:xfrm>
            <a:prstGeom prst="rect">
              <a:avLst/>
            </a:prstGeom>
            <a:solidFill>
              <a:srgbClr val="CC66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r>
                <a:rPr lang="en-US" sz="135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Ship location </a:t>
              </a:r>
              <a:endParaRPr sz="1050" dirty="0"/>
            </a:p>
            <a:p>
              <a:r>
                <a:rPr lang="en-US" sz="135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Thu. Oct 1, 356 am</a:t>
              </a:r>
              <a:endParaRPr sz="1050" dirty="0"/>
            </a:p>
            <a:p>
              <a:r>
                <a:rPr lang="en-US" sz="135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(per </a:t>
              </a:r>
              <a:r>
                <a:rPr lang="en-US" sz="1350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Reuters</a:t>
              </a:r>
              <a:r>
                <a:rPr lang="en-US" sz="135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2"/>
            <p:cNvSpPr/>
            <p:nvPr/>
          </p:nvSpPr>
          <p:spPr>
            <a:xfrm>
              <a:off x="1497203" y="6249840"/>
              <a:ext cx="6179737" cy="484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ctr"/>
              <a:r>
                <a:rPr lang="en-US" sz="1800" i="1" dirty="0">
                  <a:latin typeface="Calibri"/>
                  <a:ea typeface="Calibri"/>
                  <a:cs typeface="Calibri"/>
                  <a:sym typeface="Calibri"/>
                </a:rPr>
                <a:t>El Faro</a:t>
              </a:r>
              <a:r>
                <a:rPr lang="en-US" sz="1800" dirty="0">
                  <a:latin typeface="Calibri"/>
                  <a:ea typeface="Calibri"/>
                  <a:cs typeface="Calibri"/>
                  <a:sym typeface="Calibri"/>
                </a:rPr>
                <a:t> location and NHC forecasts and warnings in place</a:t>
              </a:r>
              <a:endParaRPr dirty="0"/>
            </a:p>
            <a:p>
              <a:pPr algn="ctr"/>
              <a:r>
                <a:rPr lang="en-US" sz="1800" dirty="0">
                  <a:latin typeface="Calibri"/>
                  <a:ea typeface="Calibri"/>
                  <a:cs typeface="Calibri"/>
                  <a:sym typeface="Calibri"/>
                </a:rPr>
                <a:t> at Thu. Oct. 1, 356 am, 3 hours before last communication</a:t>
              </a:r>
              <a:endParaRPr dirty="0"/>
            </a:p>
          </p:txBody>
        </p:sp>
        <p:sp>
          <p:nvSpPr>
            <p:cNvPr id="287" name="Google Shape;287;p22"/>
            <p:cNvSpPr/>
            <p:nvPr/>
          </p:nvSpPr>
          <p:spPr>
            <a:xfrm>
              <a:off x="4340133" y="3380597"/>
              <a:ext cx="1095007" cy="1318496"/>
            </a:xfrm>
            <a:custGeom>
              <a:avLst/>
              <a:gdLst/>
              <a:ahLst/>
              <a:cxnLst/>
              <a:rect l="l" t="t" r="r" b="b"/>
              <a:pathLst>
                <a:path w="1460009" h="1757995" extrusionOk="0">
                  <a:moveTo>
                    <a:pt x="1404505" y="169307"/>
                  </a:moveTo>
                  <a:cubicBezTo>
                    <a:pt x="1573574" y="416957"/>
                    <a:pt x="1321160" y="1449627"/>
                    <a:pt x="1118754" y="1664733"/>
                  </a:cubicBezTo>
                  <a:cubicBezTo>
                    <a:pt x="916348" y="1879839"/>
                    <a:pt x="351199" y="1685370"/>
                    <a:pt x="190068" y="1459945"/>
                  </a:cubicBezTo>
                  <a:cubicBezTo>
                    <a:pt x="28937" y="1234520"/>
                    <a:pt x="-98063" y="393938"/>
                    <a:pt x="104343" y="178832"/>
                  </a:cubicBezTo>
                  <a:cubicBezTo>
                    <a:pt x="306749" y="-36274"/>
                    <a:pt x="1235437" y="-78343"/>
                    <a:pt x="1404505" y="169307"/>
                  </a:cubicBezTo>
                  <a:close/>
                </a:path>
              </a:pathLst>
            </a:custGeom>
            <a:solidFill>
              <a:srgbClr val="C55A11">
                <a:alpha val="49803"/>
              </a:srgbClr>
            </a:solidFill>
            <a:ln w="12700" cap="flat" cmpd="sng">
              <a:solidFill>
                <a:srgbClr val="FFD9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9" name="Google Shape;289;p22"/>
            <p:cNvCxnSpPr/>
            <p:nvPr/>
          </p:nvCxnSpPr>
          <p:spPr>
            <a:xfrm flipH="1">
              <a:off x="5062412" y="3852090"/>
              <a:ext cx="1116414" cy="216318"/>
            </a:xfrm>
            <a:prstGeom prst="straightConnector1">
              <a:avLst/>
            </a:prstGeom>
            <a:noFill/>
            <a:ln w="222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90" name="Google Shape;290;p22"/>
            <p:cNvSpPr/>
            <p:nvPr/>
          </p:nvSpPr>
          <p:spPr>
            <a:xfrm rot="2700000">
              <a:off x="4747153" y="4011727"/>
              <a:ext cx="189128" cy="192244"/>
            </a:xfrm>
            <a:custGeom>
              <a:avLst/>
              <a:gdLst/>
              <a:ahLst/>
              <a:cxnLst/>
              <a:rect l="l" t="t" r="r" b="b"/>
              <a:pathLst>
                <a:path w="252171" h="256325" extrusionOk="0">
                  <a:moveTo>
                    <a:pt x="9" y="99386"/>
                  </a:moveTo>
                  <a:cubicBezTo>
                    <a:pt x="-1114" y="57078"/>
                    <a:pt x="93323" y="-9297"/>
                    <a:pt x="135350" y="1087"/>
                  </a:cubicBezTo>
                  <a:cubicBezTo>
                    <a:pt x="177377" y="11471"/>
                    <a:pt x="252171" y="107399"/>
                    <a:pt x="252171" y="161687"/>
                  </a:cubicBezTo>
                  <a:cubicBezTo>
                    <a:pt x="252171" y="215975"/>
                    <a:pt x="184113" y="265317"/>
                    <a:pt x="142086" y="254933"/>
                  </a:cubicBezTo>
                  <a:cubicBezTo>
                    <a:pt x="100059" y="244550"/>
                    <a:pt x="1132" y="141694"/>
                    <a:pt x="9" y="99386"/>
                  </a:cubicBezTo>
                  <a:close/>
                </a:path>
              </a:pathLst>
            </a:custGeom>
            <a:solidFill>
              <a:srgbClr val="FF0000">
                <a:alpha val="49803"/>
              </a:srgbClr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22"/>
            <p:cNvSpPr/>
            <p:nvPr/>
          </p:nvSpPr>
          <p:spPr>
            <a:xfrm rot="2700000">
              <a:off x="4747165" y="4011739"/>
              <a:ext cx="189128" cy="192244"/>
            </a:xfrm>
            <a:custGeom>
              <a:avLst/>
              <a:gdLst/>
              <a:ahLst/>
              <a:cxnLst/>
              <a:rect l="l" t="t" r="r" b="b"/>
              <a:pathLst>
                <a:path w="252171" h="256325" extrusionOk="0">
                  <a:moveTo>
                    <a:pt x="9" y="99386"/>
                  </a:moveTo>
                  <a:cubicBezTo>
                    <a:pt x="-1114" y="57078"/>
                    <a:pt x="93323" y="-9297"/>
                    <a:pt x="135350" y="1087"/>
                  </a:cubicBezTo>
                  <a:cubicBezTo>
                    <a:pt x="177377" y="11471"/>
                    <a:pt x="252171" y="107399"/>
                    <a:pt x="252171" y="161687"/>
                  </a:cubicBezTo>
                  <a:cubicBezTo>
                    <a:pt x="252171" y="215975"/>
                    <a:pt x="184113" y="265317"/>
                    <a:pt x="142086" y="254933"/>
                  </a:cubicBezTo>
                  <a:cubicBezTo>
                    <a:pt x="100059" y="244550"/>
                    <a:pt x="1132" y="141694"/>
                    <a:pt x="9" y="9938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2" name="Google Shape;292;p22"/>
            <p:cNvGrpSpPr/>
            <p:nvPr/>
          </p:nvGrpSpPr>
          <p:grpSpPr>
            <a:xfrm>
              <a:off x="4645123" y="4027151"/>
              <a:ext cx="144634" cy="144634"/>
              <a:chOff x="3345481" y="1542820"/>
              <a:chExt cx="192845" cy="192845"/>
            </a:xfrm>
          </p:grpSpPr>
          <p:sp>
            <p:nvSpPr>
              <p:cNvPr id="293" name="Google Shape;293;p22"/>
              <p:cNvSpPr/>
              <p:nvPr/>
            </p:nvSpPr>
            <p:spPr>
              <a:xfrm>
                <a:off x="3345481" y="1542820"/>
                <a:ext cx="192845" cy="192845"/>
              </a:xfrm>
              <a:prstGeom prst="donut">
                <a:avLst>
                  <a:gd name="adj" fmla="val 25000"/>
                </a:avLst>
              </a:prstGeom>
              <a:solidFill>
                <a:srgbClr val="CC66FF"/>
              </a:solidFill>
              <a:ln w="12700" cap="flat" cmpd="sng">
                <a:solidFill>
                  <a:srgbClr val="7030A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94" name="Google Shape;294;p22"/>
              <p:cNvCxnSpPr/>
              <p:nvPr/>
            </p:nvCxnSpPr>
            <p:spPr>
              <a:xfrm>
                <a:off x="3444292" y="1595197"/>
                <a:ext cx="0" cy="86285"/>
              </a:xfrm>
              <a:prstGeom prst="straightConnector1">
                <a:avLst/>
              </a:prstGeom>
              <a:noFill/>
              <a:ln w="9525" cap="flat" cmpd="sng">
                <a:solidFill>
                  <a:srgbClr val="7030A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5" name="Google Shape;295;p22"/>
              <p:cNvCxnSpPr/>
              <p:nvPr/>
            </p:nvCxnSpPr>
            <p:spPr>
              <a:xfrm>
                <a:off x="3444286" y="1597578"/>
                <a:ext cx="0" cy="86285"/>
              </a:xfrm>
              <a:prstGeom prst="straightConnector1">
                <a:avLst/>
              </a:prstGeom>
              <a:noFill/>
              <a:ln w="9525" cap="flat" cmpd="sng">
                <a:solidFill>
                  <a:srgbClr val="7030A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pic>
          <p:nvPicPr>
            <p:cNvPr id="296" name="Google Shape;296;p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6589124">
              <a:off x="4189508" y="3720367"/>
              <a:ext cx="342900" cy="104111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97" name="Google Shape;297;p22"/>
            <p:cNvCxnSpPr/>
            <p:nvPr/>
          </p:nvCxnSpPr>
          <p:spPr>
            <a:xfrm>
              <a:off x="4712082" y="4068219"/>
              <a:ext cx="0" cy="64714"/>
            </a:xfrm>
            <a:prstGeom prst="straightConnector1">
              <a:avLst/>
            </a:prstGeom>
            <a:solidFill>
              <a:srgbClr val="CC66FF"/>
            </a:solidFill>
            <a:ln w="9525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8" name="Google Shape;298;p22"/>
            <p:cNvCxnSpPr/>
            <p:nvPr/>
          </p:nvCxnSpPr>
          <p:spPr>
            <a:xfrm>
              <a:off x="4719215" y="4068207"/>
              <a:ext cx="0" cy="64714"/>
            </a:xfrm>
            <a:prstGeom prst="straightConnector1">
              <a:avLst/>
            </a:prstGeom>
            <a:solidFill>
              <a:srgbClr val="CC66FF"/>
            </a:solidFill>
            <a:ln w="9525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7" name="Google Shape;428;p43"/>
          <p:cNvSpPr txBox="1">
            <a:spLocks/>
          </p:cNvSpPr>
          <p:nvPr/>
        </p:nvSpPr>
        <p:spPr>
          <a:xfrm>
            <a:off x="685800" y="79093"/>
            <a:ext cx="84126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26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26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26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26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26" b="1">
                <a:solidFill>
                  <a:srgbClr val="FFFF00"/>
                </a:solidFill>
                <a:latin typeface="Arial" charset="0"/>
              </a:defRPr>
            </a:lvl5pPr>
            <a:lvl6pPr marL="439478" algn="l" rtl="0" fontAlgn="base">
              <a:spcBef>
                <a:spcPct val="0"/>
              </a:spcBef>
              <a:spcAft>
                <a:spcPct val="0"/>
              </a:spcAft>
              <a:defRPr sz="3526">
                <a:solidFill>
                  <a:srgbClr val="FFFF00"/>
                </a:solidFill>
                <a:latin typeface="Calibri" pitchFamily="34" charset="0"/>
              </a:defRPr>
            </a:lvl6pPr>
            <a:lvl7pPr marL="878957" algn="l" rtl="0" fontAlgn="base">
              <a:spcBef>
                <a:spcPct val="0"/>
              </a:spcBef>
              <a:spcAft>
                <a:spcPct val="0"/>
              </a:spcAft>
              <a:defRPr sz="3526">
                <a:solidFill>
                  <a:srgbClr val="FFFF00"/>
                </a:solidFill>
                <a:latin typeface="Calibri" pitchFamily="34" charset="0"/>
              </a:defRPr>
            </a:lvl7pPr>
            <a:lvl8pPr marL="1318430" algn="l" rtl="0" fontAlgn="base">
              <a:spcBef>
                <a:spcPct val="0"/>
              </a:spcBef>
              <a:spcAft>
                <a:spcPct val="0"/>
              </a:spcAft>
              <a:defRPr sz="3526">
                <a:solidFill>
                  <a:srgbClr val="FFFF00"/>
                </a:solidFill>
                <a:latin typeface="Calibri" pitchFamily="34" charset="0"/>
              </a:defRPr>
            </a:lvl8pPr>
            <a:lvl9pPr marL="1757907" algn="l" rtl="0" fontAlgn="base">
              <a:spcBef>
                <a:spcPct val="0"/>
              </a:spcBef>
              <a:spcAft>
                <a:spcPct val="0"/>
              </a:spcAft>
              <a:defRPr sz="3526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pPr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Cargo Ship El Faro</a:t>
            </a:r>
            <a:r>
              <a:rPr lang="en-US" sz="320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2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640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3"/>
          <p:cNvSpPr txBox="1">
            <a:spLocks noGrp="1"/>
          </p:cNvSpPr>
          <p:nvPr>
            <p:ph type="title"/>
          </p:nvPr>
        </p:nvSpPr>
        <p:spPr>
          <a:xfrm>
            <a:off x="492369" y="79093"/>
            <a:ext cx="8713177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200" dirty="0" smtClean="0"/>
              <a:t>NWS Progress on NTSB Recommendations</a:t>
            </a: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43"/>
          <p:cNvSpPr txBox="1"/>
          <p:nvPr/>
        </p:nvSpPr>
        <p:spPr>
          <a:xfrm>
            <a:off x="1524000" y="2893"/>
            <a:ext cx="7620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430" name="Google Shape;430;p43"/>
          <p:cNvPicPr preferRelativeResize="0"/>
          <p:nvPr/>
        </p:nvPicPr>
        <p:blipFill rotWithShape="1">
          <a:blip r:embed="rId3">
            <a:alphaModFix/>
          </a:blip>
          <a:srcRect l="162310" t="68470" r="-162310" b="-68470"/>
          <a:stretch/>
        </p:blipFill>
        <p:spPr>
          <a:xfrm>
            <a:off x="4762325" y="3878925"/>
            <a:ext cx="4621044" cy="297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6612" y="4127714"/>
            <a:ext cx="3917650" cy="213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2089" y="4088752"/>
            <a:ext cx="2953850" cy="22153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77008" y="958362"/>
            <a:ext cx="914400" cy="9144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endParaRPr lang="en-US" dirty="0" smtClean="0">
              <a:solidFill>
                <a:srgbClr val="00FFF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Google Shape;14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7244" y="761893"/>
            <a:ext cx="4063425" cy="10967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200025" dist="114300" dir="276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62262" y="1934868"/>
            <a:ext cx="8610916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42900">
              <a:lnSpc>
                <a:spcPct val="115000"/>
              </a:lnSpc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NHC will modify the  Forecast/Advisory product to indicate the time of the next intermediate public advisory (in addition to the next full advisory) when coastal watches/warnings are in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</a:t>
            </a:r>
          </a:p>
          <a:p>
            <a:pPr marL="457200" lvl="0" indent="-342900">
              <a:lnSpc>
                <a:spcPct val="115000"/>
              </a:lnSpc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NHC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set quantitative criteria for intensity change that will trigger the issuance of a Special Advisory</a:t>
            </a:r>
          </a:p>
          <a:p>
            <a:pPr marL="457200" indent="-342900">
              <a:lnSpc>
                <a:spcPct val="115000"/>
              </a:lnSpc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NWS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work with NTSB and other marine organizations to identify any new low bandwidth products to add to the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FTPmail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Service</a:t>
            </a:r>
          </a:p>
          <a:p>
            <a:pPr marL="457200" lvl="0" indent="-342900">
              <a:lnSpc>
                <a:spcPct val="115000"/>
              </a:lnSpc>
              <a:buClr>
                <a:schemeClr val="bg1"/>
              </a:buClr>
              <a:buSzPts val="1800"/>
              <a:buChar char="●"/>
            </a:pP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4117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3"/>
          <p:cNvSpPr txBox="1">
            <a:spLocks noGrp="1"/>
          </p:cNvSpPr>
          <p:nvPr>
            <p:ph type="title"/>
          </p:nvPr>
        </p:nvSpPr>
        <p:spPr>
          <a:xfrm>
            <a:off x="685800" y="79093"/>
            <a:ext cx="84126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200" dirty="0"/>
              <a:t>Challenges at Sea</a:t>
            </a: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43"/>
          <p:cNvSpPr txBox="1"/>
          <p:nvPr/>
        </p:nvSpPr>
        <p:spPr>
          <a:xfrm>
            <a:off x="1524000" y="2893"/>
            <a:ext cx="7620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430" name="Google Shape;430;p43"/>
          <p:cNvPicPr preferRelativeResize="0"/>
          <p:nvPr/>
        </p:nvPicPr>
        <p:blipFill rotWithShape="1">
          <a:blip r:embed="rId3">
            <a:alphaModFix/>
          </a:blip>
          <a:srcRect l="162310" t="68470" r="-162310" b="-68470"/>
          <a:stretch/>
        </p:blipFill>
        <p:spPr>
          <a:xfrm>
            <a:off x="4762325" y="3878925"/>
            <a:ext cx="4621044" cy="297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3"/>
          <p:cNvPicPr preferRelativeResize="0"/>
          <p:nvPr/>
        </p:nvPicPr>
        <p:blipFill rotWithShape="1">
          <a:blip r:embed="rId4">
            <a:alphaModFix/>
          </a:blip>
          <a:srcRect l="34853"/>
          <a:stretch/>
        </p:blipFill>
        <p:spPr>
          <a:xfrm>
            <a:off x="4790877" y="3428400"/>
            <a:ext cx="4350899" cy="297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3"/>
          <p:cNvPicPr preferRelativeResize="0"/>
          <p:nvPr/>
        </p:nvPicPr>
        <p:blipFill rotWithShape="1">
          <a:blip r:embed="rId5">
            <a:alphaModFix/>
          </a:blip>
          <a:srcRect l="8533" b="39"/>
          <a:stretch/>
        </p:blipFill>
        <p:spPr>
          <a:xfrm>
            <a:off x="457200" y="3428400"/>
            <a:ext cx="3886200" cy="297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3"/>
          <p:cNvPicPr preferRelativeResize="0"/>
          <p:nvPr/>
        </p:nvPicPr>
        <p:blipFill rotWithShape="1">
          <a:blip r:embed="rId6">
            <a:alphaModFix/>
          </a:blip>
          <a:srcRect r="12778"/>
          <a:stretch/>
        </p:blipFill>
        <p:spPr>
          <a:xfrm>
            <a:off x="388550" y="901562"/>
            <a:ext cx="5329225" cy="231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3"/>
          <p:cNvPicPr preferRelativeResize="0"/>
          <p:nvPr/>
        </p:nvPicPr>
        <p:blipFill rotWithShape="1">
          <a:blip r:embed="rId7">
            <a:alphaModFix/>
          </a:blip>
          <a:srcRect l="35337"/>
          <a:stretch/>
        </p:blipFill>
        <p:spPr>
          <a:xfrm>
            <a:off x="5717775" y="901575"/>
            <a:ext cx="3426225" cy="231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3"/>
          <p:cNvPicPr preferRelativeResize="0"/>
          <p:nvPr/>
        </p:nvPicPr>
        <p:blipFill rotWithShape="1">
          <a:blip r:embed="rId8">
            <a:alphaModFix/>
          </a:blip>
          <a:srcRect l="-5881" r="-50539"/>
          <a:stretch/>
        </p:blipFill>
        <p:spPr>
          <a:xfrm>
            <a:off x="3294054" y="3428399"/>
            <a:ext cx="4889247" cy="297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3"/>
          <p:cNvSpPr txBox="1">
            <a:spLocks noGrp="1"/>
          </p:cNvSpPr>
          <p:nvPr>
            <p:ph type="title"/>
          </p:nvPr>
        </p:nvSpPr>
        <p:spPr>
          <a:xfrm>
            <a:off x="685800" y="79093"/>
            <a:ext cx="84126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200" dirty="0" smtClean="0"/>
              <a:t>Receiving Weather Observations via AIS</a:t>
            </a: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43"/>
          <p:cNvSpPr txBox="1"/>
          <p:nvPr/>
        </p:nvSpPr>
        <p:spPr>
          <a:xfrm>
            <a:off x="1524000" y="2893"/>
            <a:ext cx="7620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430" name="Google Shape;430;p43"/>
          <p:cNvPicPr preferRelativeResize="0"/>
          <p:nvPr/>
        </p:nvPicPr>
        <p:blipFill rotWithShape="1">
          <a:blip r:embed="rId3">
            <a:alphaModFix/>
          </a:blip>
          <a:srcRect l="162310" t="68470" r="-162310" b="-68470"/>
          <a:stretch/>
        </p:blipFill>
        <p:spPr>
          <a:xfrm>
            <a:off x="4762325" y="3878925"/>
            <a:ext cx="4621044" cy="297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1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8260" y="3492920"/>
            <a:ext cx="1856642" cy="22017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24;p36"/>
          <p:cNvSpPr txBox="1"/>
          <p:nvPr/>
        </p:nvSpPr>
        <p:spPr>
          <a:xfrm>
            <a:off x="685800" y="842925"/>
            <a:ext cx="8297426" cy="23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</a:pPr>
            <a:r>
              <a:rPr lang="en" sz="2000" dirty="0">
                <a:solidFill>
                  <a:schemeClr val="bg1"/>
                </a:solidFill>
              </a:rPr>
              <a:t>NOAA, in partnership with US Army Corp and MARAD, are conducting a “proof-of-concept” project transmitting weather observations from ships using </a:t>
            </a:r>
            <a:r>
              <a:rPr lang="en" sz="2000" dirty="0" smtClean="0">
                <a:solidFill>
                  <a:schemeClr val="bg1"/>
                </a:solidFill>
              </a:rPr>
              <a:t>AIS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</a:pPr>
            <a:r>
              <a:rPr lang="en" sz="2000" dirty="0" smtClean="0">
                <a:solidFill>
                  <a:schemeClr val="bg1"/>
                </a:solidFill>
              </a:rPr>
              <a:t>The </a:t>
            </a:r>
            <a:r>
              <a:rPr lang="en" sz="2000" dirty="0">
                <a:solidFill>
                  <a:schemeClr val="bg1"/>
                </a:solidFill>
              </a:rPr>
              <a:t>potential increase in data would help improve weather forecasts in the open seas</a:t>
            </a:r>
            <a:endParaRPr sz="2000" dirty="0">
              <a:solidFill>
                <a:schemeClr val="bg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</a:pPr>
            <a:r>
              <a:rPr lang="en" sz="2000" dirty="0">
                <a:solidFill>
                  <a:schemeClr val="bg1"/>
                </a:solidFill>
              </a:rPr>
              <a:t>NOAA hopes to complete this project in </a:t>
            </a:r>
            <a:r>
              <a:rPr lang="en" sz="2000" dirty="0" smtClean="0">
                <a:solidFill>
                  <a:schemeClr val="bg1"/>
                </a:solidFill>
              </a:rPr>
              <a:t>2019</a:t>
            </a:r>
          </a:p>
        </p:txBody>
      </p:sp>
      <p:pic>
        <p:nvPicPr>
          <p:cNvPr id="8" name="Google Shape;22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771" y="3077982"/>
            <a:ext cx="5483888" cy="303160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200025" dist="114300" dir="312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3878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Shape 26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974850"/>
            <a:ext cx="3657600" cy="4802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Shape 264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1981200"/>
            <a:ext cx="3838575" cy="4795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Prototype ET Watch/Warning Results versus Existing Coastal Flood Products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172200"/>
            <a:ext cx="769938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0A95DC-3E27-4B9E-974F-3DEA570B7AE5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590B8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4590B8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3410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3"/>
          <p:cNvSpPr txBox="1"/>
          <p:nvPr/>
        </p:nvSpPr>
        <p:spPr>
          <a:xfrm>
            <a:off x="1524000" y="2893"/>
            <a:ext cx="7620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430" name="Google Shape;430;p43"/>
          <p:cNvPicPr preferRelativeResize="0"/>
          <p:nvPr/>
        </p:nvPicPr>
        <p:blipFill rotWithShape="1">
          <a:blip r:embed="rId3">
            <a:alphaModFix/>
          </a:blip>
          <a:srcRect l="162310" t="68470" r="-162310" b="-68470"/>
          <a:stretch/>
        </p:blipFill>
        <p:spPr>
          <a:xfrm>
            <a:off x="4762325" y="3878925"/>
            <a:ext cx="4621044" cy="297907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16;p54"/>
          <p:cNvSpPr txBox="1"/>
          <p:nvPr/>
        </p:nvSpPr>
        <p:spPr>
          <a:xfrm>
            <a:off x="3886200" y="3271838"/>
            <a:ext cx="4495725" cy="119295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/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We </a:t>
            </a: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WARN FOR A DANGEROUS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hazard that is imminent or occurring.  Significant threat to life and/or property. </a:t>
            </a:r>
            <a:endParaRPr sz="1050"/>
          </a:p>
        </p:txBody>
      </p:sp>
      <p:sp>
        <p:nvSpPr>
          <p:cNvPr id="10" name="Google Shape;317;p54"/>
          <p:cNvSpPr txBox="1"/>
          <p:nvPr/>
        </p:nvSpPr>
        <p:spPr>
          <a:xfrm>
            <a:off x="3886200" y="4629150"/>
            <a:ext cx="4533975" cy="11430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/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We 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ADVISE CAUTION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for less serious hazards that are also imminent or occurring - but could pose a threat to life and/or property if caution is not exercised. </a:t>
            </a:r>
            <a:endParaRPr sz="1050" dirty="0"/>
          </a:p>
        </p:txBody>
      </p:sp>
      <p:sp>
        <p:nvSpPr>
          <p:cNvPr id="11" name="Google Shape;318;p54"/>
          <p:cNvSpPr txBox="1">
            <a:spLocks noGrp="1"/>
          </p:cNvSpPr>
          <p:nvPr>
            <p:ph type="title" idx="4294967295"/>
          </p:nvPr>
        </p:nvSpPr>
        <p:spPr>
          <a:xfrm>
            <a:off x="239369" y="311856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99"/>
              </a:buClr>
              <a:buSzPts val="2900"/>
            </a:pPr>
            <a:r>
              <a:rPr lang="en-US" sz="2700" b="1" dirty="0"/>
              <a:t>The NWS Watch, Warning, Advisory (WWA) System </a:t>
            </a:r>
            <a:r>
              <a:rPr lang="en-US" sz="2700" b="1" u="sng" dirty="0"/>
              <a:t> </a:t>
            </a:r>
            <a:endParaRPr sz="2700" b="1" u="sng" dirty="0"/>
          </a:p>
          <a:p>
            <a:pPr algn="ctr">
              <a:buClr>
                <a:srgbClr val="000099"/>
              </a:buClr>
              <a:buSzPts val="2900"/>
            </a:pPr>
            <a:r>
              <a:rPr lang="en-US" sz="2250" b="1" u="sng" dirty="0"/>
              <a:t>Headline Term Definitions </a:t>
            </a:r>
            <a:endParaRPr sz="2250" b="1" u="sng" dirty="0"/>
          </a:p>
        </p:txBody>
      </p:sp>
      <p:sp>
        <p:nvSpPr>
          <p:cNvPr id="12" name="Google Shape;319;p54"/>
          <p:cNvSpPr txBox="1"/>
          <p:nvPr/>
        </p:nvSpPr>
        <p:spPr>
          <a:xfrm>
            <a:off x="3886200" y="2110979"/>
            <a:ext cx="4495725" cy="10215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/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We </a:t>
            </a: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FORECAST THE POTENTIAL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for a significant hazard. Timing and/or occurrence is still uncertain.</a:t>
            </a:r>
            <a:endParaRPr sz="1050"/>
          </a:p>
        </p:txBody>
      </p:sp>
      <p:sp>
        <p:nvSpPr>
          <p:cNvPr id="13" name="Google Shape;320;p54"/>
          <p:cNvSpPr txBox="1"/>
          <p:nvPr/>
        </p:nvSpPr>
        <p:spPr>
          <a:xfrm>
            <a:off x="545006" y="2135963"/>
            <a:ext cx="2646675" cy="857250"/>
          </a:xfrm>
          <a:prstGeom prst="rect">
            <a:avLst/>
          </a:prstGeom>
          <a:noFill/>
          <a:ln>
            <a:noFill/>
          </a:ln>
          <a:effectLst>
            <a:outerShdw blurRad="100013" dist="762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-US" sz="4875" b="1" dirty="0">
                <a:solidFill>
                  <a:schemeClr val="bg1"/>
                </a:solidFill>
              </a:rPr>
              <a:t>Watch</a:t>
            </a:r>
            <a:endParaRPr sz="4875" b="1" dirty="0">
              <a:solidFill>
                <a:schemeClr val="bg1"/>
              </a:solidFill>
            </a:endParaRPr>
          </a:p>
        </p:txBody>
      </p:sp>
      <p:sp>
        <p:nvSpPr>
          <p:cNvPr id="14" name="Google Shape;321;p54"/>
          <p:cNvSpPr txBox="1"/>
          <p:nvPr/>
        </p:nvSpPr>
        <p:spPr>
          <a:xfrm>
            <a:off x="545006" y="3439688"/>
            <a:ext cx="2646675" cy="857250"/>
          </a:xfrm>
          <a:prstGeom prst="rect">
            <a:avLst/>
          </a:prstGeom>
          <a:noFill/>
          <a:ln>
            <a:noFill/>
          </a:ln>
          <a:effectLst>
            <a:outerShdw blurRad="100013" dist="762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-US" sz="4875" b="1" dirty="0">
                <a:solidFill>
                  <a:schemeClr val="bg1"/>
                </a:solidFill>
              </a:rPr>
              <a:t>Warning</a:t>
            </a:r>
            <a:endParaRPr sz="4875" b="1" dirty="0">
              <a:solidFill>
                <a:schemeClr val="bg1"/>
              </a:solidFill>
            </a:endParaRPr>
          </a:p>
        </p:txBody>
      </p:sp>
      <p:sp>
        <p:nvSpPr>
          <p:cNvPr id="15" name="Google Shape;322;p54"/>
          <p:cNvSpPr txBox="1"/>
          <p:nvPr/>
        </p:nvSpPr>
        <p:spPr>
          <a:xfrm>
            <a:off x="546551" y="4772025"/>
            <a:ext cx="3005100" cy="857250"/>
          </a:xfrm>
          <a:prstGeom prst="rect">
            <a:avLst/>
          </a:prstGeom>
          <a:noFill/>
          <a:ln>
            <a:noFill/>
          </a:ln>
          <a:effectLst>
            <a:outerShdw blurRad="100013" dist="762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-US" sz="4875" b="1">
                <a:solidFill>
                  <a:schemeClr val="bg1"/>
                </a:solidFill>
              </a:rPr>
              <a:t>Advisory</a:t>
            </a:r>
            <a:endParaRPr sz="4875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15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3"/>
          <p:cNvSpPr txBox="1"/>
          <p:nvPr/>
        </p:nvSpPr>
        <p:spPr>
          <a:xfrm>
            <a:off x="1524000" y="2893"/>
            <a:ext cx="7620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430" name="Google Shape;430;p43"/>
          <p:cNvPicPr preferRelativeResize="0"/>
          <p:nvPr/>
        </p:nvPicPr>
        <p:blipFill rotWithShape="1">
          <a:blip r:embed="rId3">
            <a:alphaModFix/>
          </a:blip>
          <a:srcRect l="162310" t="68470" r="-162310" b="-68470"/>
          <a:stretch/>
        </p:blipFill>
        <p:spPr>
          <a:xfrm>
            <a:off x="4762325" y="3878925"/>
            <a:ext cx="4621044" cy="297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27;p55" descr="C:\Users\gregory.m.schoor\Downloads\WWA_Periodic_Table_July2017.png"/>
          <p:cNvPicPr preferRelativeResize="0"/>
          <p:nvPr/>
        </p:nvPicPr>
        <p:blipFill rotWithShape="1">
          <a:blip r:embed="rId4">
            <a:alphaModFix/>
          </a:blip>
          <a:srcRect t="11863"/>
          <a:stretch/>
        </p:blipFill>
        <p:spPr>
          <a:xfrm>
            <a:off x="506774" y="1942572"/>
            <a:ext cx="8511101" cy="38727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32;p55"/>
          <p:cNvSpPr txBox="1">
            <a:spLocks noGrp="1"/>
          </p:cNvSpPr>
          <p:nvPr>
            <p:ph type="title" idx="4294967295"/>
          </p:nvPr>
        </p:nvSpPr>
        <p:spPr>
          <a:xfrm>
            <a:off x="239369" y="609979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99"/>
              </a:buClr>
              <a:buSzPts val="2900"/>
            </a:pPr>
            <a:r>
              <a:rPr lang="en-US" sz="2700" b="1" dirty="0"/>
              <a:t>The NWS Watch, Warning, Advisory (WWA) System </a:t>
            </a:r>
            <a:r>
              <a:rPr lang="en-US" sz="2700" b="1" u="sng" dirty="0"/>
              <a:t> </a:t>
            </a:r>
            <a:endParaRPr sz="2700" b="1" u="sng" dirty="0"/>
          </a:p>
          <a:p>
            <a:pPr algn="ctr">
              <a:buClr>
                <a:srgbClr val="000099"/>
              </a:buClr>
              <a:buSzPts val="2900"/>
            </a:pPr>
            <a:r>
              <a:rPr lang="en-US" sz="2250" b="1" u="sng" dirty="0"/>
              <a:t>Product Types</a:t>
            </a:r>
            <a:endParaRPr sz="2250" b="1" u="sng" dirty="0"/>
          </a:p>
        </p:txBody>
      </p:sp>
    </p:spTree>
    <p:extLst>
      <p:ext uri="{BB962C8B-B14F-4D97-AF65-F5344CB8AC3E}">
        <p14:creationId xmlns:p14="http://schemas.microsoft.com/office/powerpoint/2010/main" val="2311287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3"/>
          <p:cNvSpPr txBox="1"/>
          <p:nvPr/>
        </p:nvSpPr>
        <p:spPr>
          <a:xfrm>
            <a:off x="1524000" y="2893"/>
            <a:ext cx="7620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430" name="Google Shape;430;p43"/>
          <p:cNvPicPr preferRelativeResize="0"/>
          <p:nvPr/>
        </p:nvPicPr>
        <p:blipFill rotWithShape="1">
          <a:blip r:embed="rId3">
            <a:alphaModFix/>
          </a:blip>
          <a:srcRect l="162310" t="68470" r="-162310" b="-68470"/>
          <a:stretch/>
        </p:blipFill>
        <p:spPr>
          <a:xfrm>
            <a:off x="4762325" y="3878925"/>
            <a:ext cx="4621044" cy="29790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66;p58"/>
          <p:cNvSpPr txBox="1">
            <a:spLocks noGrp="1"/>
          </p:cNvSpPr>
          <p:nvPr>
            <p:ph type="title" idx="4294967295"/>
          </p:nvPr>
        </p:nvSpPr>
        <p:spPr>
          <a:xfrm>
            <a:off x="597056" y="363450"/>
            <a:ext cx="7892775" cy="968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700" b="1" dirty="0"/>
              <a:t>Reduce Number of Products</a:t>
            </a:r>
            <a:endParaRPr sz="2700" b="1" dirty="0"/>
          </a:p>
          <a:p>
            <a:pPr algn="ctr"/>
            <a:r>
              <a:rPr lang="en-US" sz="1800" b="1" u="sng" dirty="0"/>
              <a:t>Marine Example</a:t>
            </a:r>
            <a:endParaRPr sz="1800" b="1" u="sng" dirty="0"/>
          </a:p>
        </p:txBody>
      </p:sp>
      <p:sp>
        <p:nvSpPr>
          <p:cNvPr id="5" name="Google Shape;367;p58"/>
          <p:cNvSpPr/>
          <p:nvPr/>
        </p:nvSpPr>
        <p:spPr>
          <a:xfrm>
            <a:off x="548344" y="1688644"/>
            <a:ext cx="7990200" cy="414585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/>
          </a:p>
        </p:txBody>
      </p:sp>
      <p:graphicFrame>
        <p:nvGraphicFramePr>
          <p:cNvPr id="6" name="Google Shape;368;p58"/>
          <p:cNvGraphicFramePr/>
          <p:nvPr/>
        </p:nvGraphicFramePr>
        <p:xfrm>
          <a:off x="806401" y="2426766"/>
          <a:ext cx="3256031" cy="12726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56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71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Small Craft Advisory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Small Craft Advisory for Hazardous Seas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1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Small Craft Advisory for Rough Bar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Small Craft Advisory for Winds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Google Shape;369;p58"/>
          <p:cNvGraphicFramePr/>
          <p:nvPr/>
        </p:nvGraphicFramePr>
        <p:xfrm>
          <a:off x="5828523" y="2797791"/>
          <a:ext cx="2296556" cy="26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719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Small Craft Advisory</a:t>
                      </a:r>
                      <a:endParaRPr sz="1400" b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oogle Shape;370;p58"/>
          <p:cNvGraphicFramePr/>
          <p:nvPr/>
        </p:nvGraphicFramePr>
        <p:xfrm>
          <a:off x="806401" y="4054831"/>
          <a:ext cx="3256031" cy="5296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56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71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Beach Hazards Statement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High Surf Advisory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Google Shape;371;p58"/>
          <p:cNvGraphicFramePr/>
          <p:nvPr/>
        </p:nvGraphicFramePr>
        <p:xfrm>
          <a:off x="5828523" y="4169396"/>
          <a:ext cx="2296556" cy="26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719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Surf Zone Advisory</a:t>
                      </a:r>
                      <a:endParaRPr sz="1400" b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oogle Shape;372;p58"/>
          <p:cNvGraphicFramePr/>
          <p:nvPr/>
        </p:nvGraphicFramePr>
        <p:xfrm>
          <a:off x="806401" y="4837041"/>
          <a:ext cx="3256031" cy="5296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56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71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Rip Current Statement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High Surf Warning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Google Shape;373;p58"/>
          <p:cNvGraphicFramePr/>
          <p:nvPr/>
        </p:nvGraphicFramePr>
        <p:xfrm>
          <a:off x="5828523" y="4969505"/>
          <a:ext cx="2296556" cy="26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719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Surf Zone Warning</a:t>
                      </a:r>
                      <a:endParaRPr sz="1400" b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oogle Shape;374;p58"/>
          <p:cNvGraphicFramePr/>
          <p:nvPr/>
        </p:nvGraphicFramePr>
        <p:xfrm>
          <a:off x="5828523" y="3482471"/>
          <a:ext cx="2296556" cy="4781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719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Surf Zone Watch (created)</a:t>
                      </a:r>
                      <a:endParaRPr sz="1400" b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Google Shape;376;p58"/>
          <p:cNvSpPr txBox="1"/>
          <p:nvPr/>
        </p:nvSpPr>
        <p:spPr>
          <a:xfrm>
            <a:off x="4062431" y="2727788"/>
            <a:ext cx="1694700" cy="28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-US" sz="1350" b="1" dirty="0">
                <a:solidFill>
                  <a:srgbClr val="073763"/>
                </a:solidFill>
              </a:rPr>
              <a:t>Consolidated to</a:t>
            </a:r>
            <a:endParaRPr sz="1350" b="1" dirty="0">
              <a:solidFill>
                <a:srgbClr val="073763"/>
              </a:solidFill>
            </a:endParaRPr>
          </a:p>
        </p:txBody>
      </p:sp>
      <p:sp>
        <p:nvSpPr>
          <p:cNvPr id="14" name="Google Shape;378;p58"/>
          <p:cNvSpPr txBox="1"/>
          <p:nvPr/>
        </p:nvSpPr>
        <p:spPr>
          <a:xfrm>
            <a:off x="4062431" y="4099388"/>
            <a:ext cx="1694700" cy="28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-US" sz="1350" b="1" dirty="0">
                <a:solidFill>
                  <a:srgbClr val="073763"/>
                </a:solidFill>
              </a:rPr>
              <a:t>Consolidated to</a:t>
            </a:r>
            <a:endParaRPr sz="1350" b="1" dirty="0">
              <a:solidFill>
                <a:srgbClr val="073763"/>
              </a:solidFill>
            </a:endParaRPr>
          </a:p>
        </p:txBody>
      </p:sp>
      <p:sp>
        <p:nvSpPr>
          <p:cNvPr id="15" name="Google Shape;380;p58"/>
          <p:cNvSpPr txBox="1"/>
          <p:nvPr/>
        </p:nvSpPr>
        <p:spPr>
          <a:xfrm>
            <a:off x="4062431" y="4899488"/>
            <a:ext cx="1694700" cy="28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-US" sz="1350" b="1" dirty="0">
                <a:solidFill>
                  <a:srgbClr val="073763"/>
                </a:solidFill>
              </a:rPr>
              <a:t>Consolidated to</a:t>
            </a:r>
            <a:endParaRPr sz="1350" b="1" dirty="0">
              <a:solidFill>
                <a:srgbClr val="073763"/>
              </a:solidFill>
            </a:endParaRPr>
          </a:p>
        </p:txBody>
      </p:sp>
      <p:sp>
        <p:nvSpPr>
          <p:cNvPr id="16" name="Google Shape;381;p58"/>
          <p:cNvSpPr txBox="1"/>
          <p:nvPr/>
        </p:nvSpPr>
        <p:spPr>
          <a:xfrm>
            <a:off x="1401900" y="1976906"/>
            <a:ext cx="1694700" cy="2895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/>
            <a:r>
              <a:rPr lang="en-US" sz="1350" b="1">
                <a:solidFill>
                  <a:srgbClr val="FFFFFF"/>
                </a:solidFill>
              </a:rPr>
              <a:t>Current Products</a:t>
            </a:r>
            <a:endParaRPr sz="1350" b="1">
              <a:solidFill>
                <a:srgbClr val="FFFFFF"/>
              </a:solidFill>
            </a:endParaRPr>
          </a:p>
        </p:txBody>
      </p:sp>
      <p:sp>
        <p:nvSpPr>
          <p:cNvPr id="17" name="Google Shape;382;p58"/>
          <p:cNvSpPr txBox="1"/>
          <p:nvPr/>
        </p:nvSpPr>
        <p:spPr>
          <a:xfrm>
            <a:off x="5939757" y="1976906"/>
            <a:ext cx="1694700" cy="2895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/>
            <a:r>
              <a:rPr lang="en-US" sz="1350" b="1">
                <a:solidFill>
                  <a:srgbClr val="FFFFFF"/>
                </a:solidFill>
              </a:rPr>
              <a:t>Future Products</a:t>
            </a:r>
            <a:endParaRPr sz="1350" b="1">
              <a:solidFill>
                <a:srgbClr val="FFFFFF"/>
              </a:solidFill>
            </a:endParaRPr>
          </a:p>
        </p:txBody>
      </p:sp>
      <p:cxnSp>
        <p:nvCxnSpPr>
          <p:cNvPr id="18" name="Google Shape;375;p58"/>
          <p:cNvCxnSpPr/>
          <p:nvPr/>
        </p:nvCxnSpPr>
        <p:spPr>
          <a:xfrm>
            <a:off x="5494546" y="2909250"/>
            <a:ext cx="24255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9" name="Google Shape;375;p58"/>
          <p:cNvCxnSpPr/>
          <p:nvPr/>
        </p:nvCxnSpPr>
        <p:spPr>
          <a:xfrm>
            <a:off x="5494546" y="4277501"/>
            <a:ext cx="24255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0" name="Google Shape;375;p58"/>
          <p:cNvCxnSpPr/>
          <p:nvPr/>
        </p:nvCxnSpPr>
        <p:spPr>
          <a:xfrm>
            <a:off x="5494546" y="5051223"/>
            <a:ext cx="24255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2654057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3"/>
          <p:cNvSpPr txBox="1"/>
          <p:nvPr/>
        </p:nvSpPr>
        <p:spPr>
          <a:xfrm>
            <a:off x="1524000" y="2893"/>
            <a:ext cx="7620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430" name="Google Shape;430;p43"/>
          <p:cNvPicPr preferRelativeResize="0"/>
          <p:nvPr/>
        </p:nvPicPr>
        <p:blipFill rotWithShape="1">
          <a:blip r:embed="rId3">
            <a:alphaModFix/>
          </a:blip>
          <a:srcRect l="162310" t="68470" r="-162310" b="-68470"/>
          <a:stretch/>
        </p:blipFill>
        <p:spPr>
          <a:xfrm>
            <a:off x="4762325" y="3878925"/>
            <a:ext cx="4621044" cy="29790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87;p59"/>
          <p:cNvSpPr txBox="1">
            <a:spLocks/>
          </p:cNvSpPr>
          <p:nvPr/>
        </p:nvSpPr>
        <p:spPr>
          <a:xfrm>
            <a:off x="217650" y="302832"/>
            <a:ext cx="8688825" cy="7854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1000" tIns="51000" rIns="51000" bIns="51000" rtlCol="0" anchor="ctr" anchorCtr="0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panose="020B0502020104020203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panose="020B0502020104020203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panose="020B0502020104020203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panose="020B0502020104020203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buClrTx/>
              <a:buSzPts val="4800"/>
              <a:buFontTx/>
            </a:pPr>
            <a:r>
              <a:rPr lang="en-US" sz="2700" b="1" u="sng" dirty="0" smtClean="0">
                <a:latin typeface="Arial"/>
                <a:ea typeface="Arial"/>
                <a:cs typeface="Arial"/>
                <a:sym typeface="Arial"/>
              </a:rPr>
              <a:t>Simplified Product Text</a:t>
            </a:r>
            <a:endParaRPr lang="en-US" sz="2700" b="1" u="sng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88;p59"/>
          <p:cNvSpPr txBox="1"/>
          <p:nvPr/>
        </p:nvSpPr>
        <p:spPr>
          <a:xfrm>
            <a:off x="2430862" y="1298007"/>
            <a:ext cx="4262400" cy="376425"/>
          </a:xfrm>
          <a:prstGeom prst="rect">
            <a:avLst/>
          </a:prstGeom>
          <a:solidFill>
            <a:srgbClr val="40315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/>
            <a:r>
              <a:rPr lang="en-US" sz="1800" b="1" dirty="0">
                <a:solidFill>
                  <a:srgbClr val="FFFFFF"/>
                </a:solidFill>
              </a:rPr>
              <a:t>“What, Where, When, Impacts” (3W)</a:t>
            </a:r>
            <a:endParaRPr sz="1800" b="1" dirty="0">
              <a:solidFill>
                <a:srgbClr val="FFFFFF"/>
              </a:solidFill>
            </a:endParaRPr>
          </a:p>
        </p:txBody>
      </p:sp>
      <p:sp>
        <p:nvSpPr>
          <p:cNvPr id="6" name="Google Shape;389;p59"/>
          <p:cNvSpPr txBox="1"/>
          <p:nvPr/>
        </p:nvSpPr>
        <p:spPr>
          <a:xfrm>
            <a:off x="1093066" y="1838980"/>
            <a:ext cx="6945615" cy="4416184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>
              <a:lnSpc>
                <a:spcPct val="115000"/>
              </a:lnSpc>
            </a:pPr>
            <a:r>
              <a:rPr lang="en-US" sz="1050" b="1" dirty="0">
                <a:latin typeface="Courier New"/>
                <a:ea typeface="Courier New"/>
                <a:cs typeface="Courier New"/>
                <a:sym typeface="Courier New"/>
              </a:rPr>
              <a:t>...SMALL CRAFT ADVISORY IN EFFECT FROM 6 PM THIS EVENING TO 3 AM PDT THURSDAY…</a:t>
            </a:r>
            <a:endParaRPr sz="105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defTabSz="685800">
              <a:lnSpc>
                <a:spcPct val="115000"/>
              </a:lnSpc>
            </a:pPr>
            <a:endParaRPr sz="105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defTabSz="685800">
              <a:lnSpc>
                <a:spcPct val="115000"/>
              </a:lnSpc>
            </a:pPr>
            <a:r>
              <a:rPr lang="en-US" sz="105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* WHAT</a:t>
            </a:r>
            <a:r>
              <a:rPr lang="en-US" sz="1050" b="1" dirty="0">
                <a:latin typeface="Courier New"/>
                <a:ea typeface="Courier New"/>
                <a:cs typeface="Courier New"/>
                <a:sym typeface="Courier New"/>
              </a:rPr>
              <a:t>...Sustained winds or frequent gusts will be 15 to 25 knots.</a:t>
            </a:r>
            <a:endParaRPr sz="105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defTabSz="685800">
              <a:lnSpc>
                <a:spcPct val="115000"/>
              </a:lnSpc>
              <a:spcBef>
                <a:spcPts val="750"/>
              </a:spcBef>
            </a:pPr>
            <a:r>
              <a:rPr lang="en-US" sz="105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* WHERE</a:t>
            </a:r>
            <a:r>
              <a:rPr lang="en-US" sz="1050" b="1" dirty="0">
                <a:latin typeface="Courier New"/>
                <a:ea typeface="Courier New"/>
                <a:cs typeface="Courier New"/>
                <a:sym typeface="Courier New"/>
              </a:rPr>
              <a:t>...Northern inland waters including the San Juan Islands</a:t>
            </a:r>
            <a:endParaRPr sz="105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defTabSz="685800">
              <a:lnSpc>
                <a:spcPct val="115000"/>
              </a:lnSpc>
              <a:spcBef>
                <a:spcPts val="750"/>
              </a:spcBef>
            </a:pPr>
            <a:r>
              <a:rPr lang="en-US" sz="105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* WHEN</a:t>
            </a:r>
            <a:r>
              <a:rPr lang="en-US" sz="1050" b="1" dirty="0">
                <a:latin typeface="Courier New"/>
                <a:ea typeface="Courier New"/>
                <a:cs typeface="Courier New"/>
                <a:sym typeface="Courier New"/>
              </a:rPr>
              <a:t>...6 pm Wednesday to 3 pm Thursday</a:t>
            </a:r>
            <a:endParaRPr sz="105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defTabSz="685800">
              <a:lnSpc>
                <a:spcPct val="115000"/>
              </a:lnSpc>
              <a:spcBef>
                <a:spcPts val="750"/>
              </a:spcBef>
            </a:pPr>
            <a:r>
              <a:rPr lang="en-US" sz="105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* IMPACTS</a:t>
            </a:r>
            <a:r>
              <a:rPr lang="en-US" sz="1050" b="1" dirty="0">
                <a:latin typeface="Courier New"/>
                <a:ea typeface="Courier New"/>
                <a:cs typeface="Courier New"/>
                <a:sym typeface="Courier New"/>
              </a:rPr>
              <a:t>...Wind and wave conditions are hazardous to small craft.</a:t>
            </a:r>
            <a:endParaRPr sz="105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defTabSz="685800">
              <a:lnSpc>
                <a:spcPct val="115000"/>
              </a:lnSpc>
              <a:spcBef>
                <a:spcPts val="750"/>
              </a:spcBef>
            </a:pPr>
            <a:endParaRPr sz="105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defTabSz="685800">
              <a:lnSpc>
                <a:spcPct val="115000"/>
              </a:lnSpc>
            </a:pPr>
            <a:r>
              <a:rPr lang="en-US" sz="1050" b="1" dirty="0">
                <a:latin typeface="Courier New"/>
                <a:ea typeface="Courier New"/>
                <a:cs typeface="Courier New"/>
                <a:sym typeface="Courier New"/>
              </a:rPr>
              <a:t>PRECAUTIONARY/PREPAREDNESS ACTIONS... </a:t>
            </a:r>
            <a:endParaRPr sz="105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defTabSz="685800">
              <a:lnSpc>
                <a:spcPct val="115000"/>
              </a:lnSpc>
            </a:pPr>
            <a:endParaRPr sz="105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defTabSz="685800">
              <a:lnSpc>
                <a:spcPct val="115000"/>
              </a:lnSpc>
            </a:pPr>
            <a:r>
              <a:rPr lang="en-US" sz="1050" b="1" dirty="0">
                <a:latin typeface="Courier New"/>
                <a:ea typeface="Courier New"/>
                <a:cs typeface="Courier New"/>
                <a:sym typeface="Courier New"/>
              </a:rPr>
              <a:t>Inexperienced mariners, especially those operating smaller vessels, should avoid navigating in hazardous conditions.</a:t>
            </a:r>
            <a:endParaRPr sz="1050" b="1" dirty="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964700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2"/>
          <p:cNvSpPr txBox="1">
            <a:spLocks noGrp="1"/>
          </p:cNvSpPr>
          <p:nvPr>
            <p:ph type="title"/>
          </p:nvPr>
        </p:nvSpPr>
        <p:spPr>
          <a:xfrm>
            <a:off x="605100" y="141049"/>
            <a:ext cx="7933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NWS Impact-Based Decision Support Services - Embracing Customer Service</a:t>
            </a:r>
            <a:endParaRPr sz="3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2" name="Google Shape;522;p52"/>
          <p:cNvPicPr preferRelativeResize="0"/>
          <p:nvPr/>
        </p:nvPicPr>
        <p:blipFill rotWithShape="1">
          <a:blip r:embed="rId3">
            <a:alphaModFix/>
          </a:blip>
          <a:srcRect l="6666" t="40000" r="6665" b="3333"/>
          <a:stretch/>
        </p:blipFill>
        <p:spPr>
          <a:xfrm>
            <a:off x="521447" y="1600200"/>
            <a:ext cx="8546353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" y="2667000"/>
            <a:ext cx="1365066" cy="1820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4604" y="3401008"/>
            <a:ext cx="1300288" cy="866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453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9"/>
          <p:cNvSpPr txBox="1">
            <a:spLocks noGrp="1"/>
          </p:cNvSpPr>
          <p:nvPr>
            <p:ph type="title"/>
          </p:nvPr>
        </p:nvSpPr>
        <p:spPr>
          <a:xfrm>
            <a:off x="605100" y="141049"/>
            <a:ext cx="7933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800" i="1" dirty="0" smtClean="0"/>
              <a:t>Questions?</a:t>
            </a:r>
            <a:r>
              <a:rPr lang="en-US" sz="4800" b="1" i="1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4800" b="1" i="1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800" i="1" dirty="0"/>
              <a:t/>
            </a:r>
            <a:br>
              <a:rPr lang="en-US" sz="4800" i="1" dirty="0"/>
            </a:br>
            <a:r>
              <a:rPr lang="en-US" sz="4800" i="1" dirty="0" smtClean="0">
                <a:solidFill>
                  <a:schemeClr val="bg1"/>
                </a:solidFill>
              </a:rPr>
              <a:t>Allison.Allen@noaa.gov</a:t>
            </a:r>
            <a:endParaRPr sz="4000" b="1" i="1" u="none" strike="noStrike" cap="none" dirty="0">
              <a:solidFill>
                <a:schemeClr val="lt1"/>
              </a:solidFill>
              <a:sym typeface="Arial"/>
            </a:endParaRPr>
          </a:p>
        </p:txBody>
      </p:sp>
      <p:pic>
        <p:nvPicPr>
          <p:cNvPr id="6" name="Google Shape;19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2190" y="3231521"/>
            <a:ext cx="2431036" cy="2697007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200025" dist="114300" dir="294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" name="Google Shape;13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582" y="3056067"/>
            <a:ext cx="5658169" cy="305333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39344" y="4606780"/>
            <a:ext cx="2590800" cy="226128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8"/>
          <p:cNvSpPr txBox="1">
            <a:spLocks noGrp="1"/>
          </p:cNvSpPr>
          <p:nvPr>
            <p:ph type="body" idx="1"/>
          </p:nvPr>
        </p:nvSpPr>
        <p:spPr>
          <a:xfrm>
            <a:off x="334962" y="1644650"/>
            <a:ext cx="4237036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165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Trebuchet MS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 climate, water, weather forecasts and warnings to protect</a:t>
            </a:r>
            <a:r>
              <a:rPr lang="en-US" sz="2400" b="0" i="0" u="none" strike="noStrike" cap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 life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</a:t>
            </a: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property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enhance the economy</a:t>
            </a:r>
            <a:endParaRPr/>
          </a:p>
          <a:p>
            <a:pPr marL="342900" marR="0" lvl="0" indent="-165100" algn="l" rtl="0">
              <a:lnSpc>
                <a:spcPct val="80000"/>
              </a:lnSpc>
              <a:spcBef>
                <a:spcPts val="284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Trebuchet MS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76 billion observations</a:t>
            </a:r>
            <a:endParaRPr/>
          </a:p>
          <a:p>
            <a:pPr marL="342900" marR="0" lvl="0" indent="-165100" algn="l" rtl="0">
              <a:lnSpc>
                <a:spcPct val="80000"/>
              </a:lnSpc>
              <a:spcBef>
                <a:spcPts val="284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Trebuchet MS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1.5 million forecasts</a:t>
            </a:r>
            <a:endParaRPr/>
          </a:p>
          <a:p>
            <a:pPr marL="342900" marR="0" lvl="0" indent="-165100" algn="l" rtl="0">
              <a:lnSpc>
                <a:spcPct val="80000"/>
              </a:lnSpc>
              <a:spcBef>
                <a:spcPts val="284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Trebuchet MS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50,000 warnings</a:t>
            </a:r>
            <a:endParaRPr/>
          </a:p>
        </p:txBody>
      </p:sp>
      <p:pic>
        <p:nvPicPr>
          <p:cNvPr id="187" name="Google Shape;187;p28"/>
          <p:cNvPicPr preferRelativeResize="0"/>
          <p:nvPr/>
        </p:nvPicPr>
        <p:blipFill rotWithShape="1">
          <a:blip r:embed="rId4">
            <a:alphaModFix/>
          </a:blip>
          <a:srcRect t="18018" b="2621"/>
          <a:stretch/>
        </p:blipFill>
        <p:spPr>
          <a:xfrm>
            <a:off x="3124200" y="5243512"/>
            <a:ext cx="2895514" cy="1537672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88" name="Google Shape;188;p28"/>
          <p:cNvSpPr/>
          <p:nvPr/>
        </p:nvSpPr>
        <p:spPr>
          <a:xfrm>
            <a:off x="4724400" y="1447800"/>
            <a:ext cx="3375000" cy="3159000"/>
          </a:xfrm>
          <a:prstGeom prst="rect">
            <a:avLst/>
          </a:prstGeom>
          <a:gradFill>
            <a:gsLst>
              <a:gs pos="0">
                <a:srgbClr val="0047B3"/>
              </a:gs>
              <a:gs pos="50000">
                <a:srgbClr val="0066FF"/>
              </a:gs>
              <a:gs pos="100000">
                <a:srgbClr val="0047B3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75"/>
              <a:buFont typeface="Arial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 Typical Year Brings: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6075" marR="0" lvl="1" indent="-2317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99CC00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600" b="1" i="1" u="none" strike="noStrike" kern="0" cap="none" spc="0" normalizeH="0" baseline="0" noProof="0">
                <a:ln>
                  <a:noFill/>
                </a:ln>
                <a:solidFill>
                  <a:srgbClr val="FFFF9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 Atlantic Hurricanes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6075" marR="0" lvl="1" indent="-2317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99CC00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600" b="1" i="1" u="none" strike="noStrike" kern="0" cap="none" spc="0" normalizeH="0" baseline="0" noProof="0">
                <a:ln>
                  <a:noFill/>
                </a:ln>
                <a:solidFill>
                  <a:srgbClr val="FFFF9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1,270 Tornadoes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6075" marR="0" lvl="1" indent="-2317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99CC00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600" b="1" i="1" u="none" strike="noStrike" kern="0" cap="none" spc="0" normalizeH="0" baseline="0" noProof="0">
                <a:ln>
                  <a:noFill/>
                </a:ln>
                <a:solidFill>
                  <a:srgbClr val="FFFF9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5,000 Floods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6075" marR="0" lvl="1" indent="-2317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99CC00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600" b="1" i="1" u="none" strike="noStrike" kern="0" cap="none" spc="0" normalizeH="0" baseline="0" noProof="0">
                <a:ln>
                  <a:noFill/>
                </a:ln>
                <a:solidFill>
                  <a:srgbClr val="FFFF9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10,000 Violent Thunderstorms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6075" marR="0" lvl="1" indent="-2317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99CC00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600" b="1" i="1" u="none" strike="noStrike" kern="0" cap="none" spc="0" normalizeH="0" baseline="0" noProof="0">
                <a:ln>
                  <a:noFill/>
                </a:ln>
                <a:solidFill>
                  <a:srgbClr val="FFFF9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Severe Winter Storms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6075" marR="0" lvl="1" indent="-2317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99CC00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600" b="1" i="1" u="none" strike="noStrike" kern="0" cap="none" spc="0" normalizeH="0" baseline="0" noProof="0">
                <a:ln>
                  <a:noFill/>
                </a:ln>
                <a:solidFill>
                  <a:srgbClr val="FFFF9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Drought and Large Wildfires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6075" marR="0" lvl="1" indent="-2317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99CC00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600" b="1" i="1" u="none" strike="noStrike" kern="0" cap="none" spc="0" normalizeH="0" baseline="0" noProof="0">
                <a:ln>
                  <a:noFill/>
                </a:ln>
                <a:solidFill>
                  <a:srgbClr val="FFFF9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Excessive Heat Episodes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6075" marR="0" lvl="1" indent="-2317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99CC00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600" b="1" i="1" u="none" strike="noStrike" kern="0" cap="none" spc="0" normalizeH="0" baseline="0" noProof="0">
                <a:ln>
                  <a:noFill/>
                </a:ln>
                <a:solidFill>
                  <a:srgbClr val="FFFF9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600 Deaths; 5,000 Injuries; </a:t>
            </a:r>
            <a:br>
              <a:rPr kumimoji="0" lang="en-US" sz="1600" b="1" i="1" u="none" strike="noStrike" kern="0" cap="none" spc="0" normalizeH="0" baseline="0" noProof="0">
                <a:ln>
                  <a:noFill/>
                </a:ln>
                <a:solidFill>
                  <a:srgbClr val="FFFF9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600" b="1" i="1" u="none" strike="noStrike" kern="0" cap="none" spc="0" normalizeH="0" baseline="0" noProof="0">
                <a:ln>
                  <a:noFill/>
                </a:ln>
                <a:solidFill>
                  <a:srgbClr val="FFFF9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$14 Billion in Losses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189;p28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rebuchet MS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 Year in Weather</a:t>
            </a:r>
            <a:endParaRPr sz="36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8352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400800" cy="7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</a:rPr>
              <a:t>NWS National Service Programs</a:t>
            </a:r>
            <a:endParaRPr sz="2400" b="1">
              <a:solidFill>
                <a:srgbClr val="FFFFFF"/>
              </a:solidFill>
            </a:endParaRPr>
          </a:p>
        </p:txBody>
      </p:sp>
      <p:pic>
        <p:nvPicPr>
          <p:cNvPr id="204" name="Google Shape;204;p30"/>
          <p:cNvPicPr preferRelativeResize="0"/>
          <p:nvPr/>
        </p:nvPicPr>
        <p:blipFill rotWithShape="1">
          <a:blip r:embed="rId3">
            <a:alphaModFix/>
          </a:blip>
          <a:srcRect l="-5245" t="1053" r="-4717" b="-5350"/>
          <a:stretch/>
        </p:blipFill>
        <p:spPr>
          <a:xfrm>
            <a:off x="367025" y="1447800"/>
            <a:ext cx="8294600" cy="520222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0"/>
          <p:cNvSpPr/>
          <p:nvPr/>
        </p:nvSpPr>
        <p:spPr>
          <a:xfrm>
            <a:off x="1174450" y="3650950"/>
            <a:ext cx="2631900" cy="324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206;p30"/>
          <p:cNvSpPr txBox="1">
            <a:spLocks noGrp="1"/>
          </p:cNvSpPr>
          <p:nvPr>
            <p:ph type="sldNum" idx="12"/>
          </p:nvPr>
        </p:nvSpPr>
        <p:spPr>
          <a:xfrm>
            <a:off x="7848600" y="6467475"/>
            <a:ext cx="10668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tabLst/>
              <a:defRPr/>
            </a:pPr>
            <a:fld id="{00000000-1234-1234-1234-123412341234}" type="slidenum"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6C9BC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C9BC6"/>
                </a:buClr>
                <a:buSzPts val="400"/>
                <a:buFont typeface="Trebuchet MS"/>
                <a:buNone/>
                <a:tabLst/>
                <a:defRPr/>
              </a:pPr>
              <a:t>4</a:t>
            </a:fld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6C9BC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of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6C9BC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30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6C9BC6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18734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6"/>
          <p:cNvSpPr txBox="1">
            <a:spLocks noGrp="1"/>
          </p:cNvSpPr>
          <p:nvPr>
            <p:ph type="title"/>
          </p:nvPr>
        </p:nvSpPr>
        <p:spPr>
          <a:xfrm>
            <a:off x="685800" y="79093"/>
            <a:ext cx="84126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200" dirty="0" smtClean="0"/>
              <a:t>NWS Weather Forecast Offices</a:t>
            </a:r>
            <a:endParaRPr sz="3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46"/>
          <p:cNvSpPr txBox="1"/>
          <p:nvPr/>
        </p:nvSpPr>
        <p:spPr>
          <a:xfrm>
            <a:off x="1524000" y="2893"/>
            <a:ext cx="7620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grpSp>
        <p:nvGrpSpPr>
          <p:cNvPr id="7" name="Google Shape;487;p77"/>
          <p:cNvGrpSpPr/>
          <p:nvPr/>
        </p:nvGrpSpPr>
        <p:grpSpPr>
          <a:xfrm>
            <a:off x="852435" y="833175"/>
            <a:ext cx="7856113" cy="5334000"/>
            <a:chOff x="762000" y="1295400"/>
            <a:chExt cx="7856113" cy="5334000"/>
          </a:xfrm>
        </p:grpSpPr>
        <p:pic>
          <p:nvPicPr>
            <p:cNvPr id="8" name="Google Shape;488;p77" descr="http://www.nws.noaa.gov/om/marine/marine_offices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2000" y="1295400"/>
              <a:ext cx="7856113" cy="533400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pic>
          <p:nvPicPr>
            <p:cNvPr id="9" name="Google Shape;489;p7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77200" y="5257800"/>
              <a:ext cx="514350" cy="5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490;p7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03763" y="3581400"/>
              <a:ext cx="514350" cy="5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491;p7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76817" y="4876800"/>
              <a:ext cx="514350" cy="6074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Google Shape;492;p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53896" y="1002702"/>
            <a:ext cx="190500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493;p77"/>
          <p:cNvSpPr txBox="1"/>
          <p:nvPr/>
        </p:nvSpPr>
        <p:spPr>
          <a:xfrm>
            <a:off x="3944396" y="926502"/>
            <a:ext cx="33608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Provides Marine &amp; Land Forecasts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494;p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53896" y="1299623"/>
            <a:ext cx="200025" cy="21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495;p77"/>
          <p:cNvSpPr txBox="1"/>
          <p:nvPr/>
        </p:nvSpPr>
        <p:spPr>
          <a:xfrm>
            <a:off x="3944396" y="1231302"/>
            <a:ext cx="24727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Provides Land Forecasts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6512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>
            <a:spLocks noGrp="1"/>
          </p:cNvSpPr>
          <p:nvPr>
            <p:ph type="title"/>
          </p:nvPr>
        </p:nvSpPr>
        <p:spPr>
          <a:xfrm>
            <a:off x="1371600" y="457200"/>
            <a:ext cx="6400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</a:rPr>
              <a:t>Coastal and Offshore areas</a:t>
            </a:r>
            <a:endParaRPr sz="3000" b="1" i="0" u="none" strike="noStrike" cap="none">
              <a:solidFill>
                <a:schemeClr val="lt1"/>
              </a:solidFill>
            </a:endParaRPr>
          </a:p>
        </p:txBody>
      </p:sp>
      <p:sp>
        <p:nvSpPr>
          <p:cNvPr id="234" name="Google Shape;234;p33"/>
          <p:cNvSpPr txBox="1">
            <a:spLocks noGrp="1"/>
          </p:cNvSpPr>
          <p:nvPr>
            <p:ph type="body" idx="1"/>
          </p:nvPr>
        </p:nvSpPr>
        <p:spPr>
          <a:xfrm>
            <a:off x="76200" y="1447800"/>
            <a:ext cx="8991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33"/>
          <p:cNvSpPr txBox="1">
            <a:spLocks noGrp="1"/>
          </p:cNvSpPr>
          <p:nvPr>
            <p:ph type="sldNum" idx="12"/>
          </p:nvPr>
        </p:nvSpPr>
        <p:spPr>
          <a:xfrm>
            <a:off x="7848600" y="6467475"/>
            <a:ext cx="1066799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tabLst/>
              <a:defRPr/>
            </a:pPr>
            <a:fld id="{00000000-1234-1234-1234-123412341234}" type="slidenum"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6C9BC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C9BC6"/>
                </a:buClr>
                <a:buSzPts val="400"/>
                <a:buFont typeface="Trebuchet MS"/>
                <a:buNone/>
                <a:tabLst/>
                <a:defRPr/>
              </a:pPr>
              <a:t>6</a:t>
            </a:fld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6C9BC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of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6C9BC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30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6C9BC6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36" name="Google Shape;23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1219200"/>
            <a:ext cx="8407451" cy="52731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169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4"/>
          <p:cNvPicPr preferRelativeResize="0"/>
          <p:nvPr/>
        </p:nvPicPr>
        <p:blipFill rotWithShape="1">
          <a:blip r:embed="rId3">
            <a:alphaModFix/>
          </a:blip>
          <a:srcRect l="8644" t="22083" r="43490" b="34282"/>
          <a:stretch/>
        </p:blipFill>
        <p:spPr>
          <a:xfrm>
            <a:off x="228600" y="2057401"/>
            <a:ext cx="8612689" cy="444753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4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2016 Global Ship Tracks</a:t>
            </a:r>
            <a:b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(NWS High Seas Marine Zones)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4"/>
          <p:cNvSpPr txBox="1"/>
          <p:nvPr/>
        </p:nvSpPr>
        <p:spPr>
          <a:xfrm>
            <a:off x="138447" y="1595735"/>
            <a:ext cx="826091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Shipping lanes in green: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4"/>
          <p:cNvSpPr txBox="1"/>
          <p:nvPr/>
        </p:nvSpPr>
        <p:spPr>
          <a:xfrm>
            <a:off x="228600" y="6477000"/>
            <a:ext cx="324960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Source of 2013 total ship tracks and background: marinetraffic.com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5" name="Google Shape;245;p34"/>
          <p:cNvCxnSpPr/>
          <p:nvPr/>
        </p:nvCxnSpPr>
        <p:spPr>
          <a:xfrm>
            <a:off x="6339240" y="2809107"/>
            <a:ext cx="268835" cy="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6" name="Google Shape;246;p34"/>
          <p:cNvSpPr/>
          <p:nvPr/>
        </p:nvSpPr>
        <p:spPr>
          <a:xfrm>
            <a:off x="6473505" y="2789590"/>
            <a:ext cx="749050" cy="269567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0"/>
                </a:moveTo>
                <a:cubicBezTo>
                  <a:pt x="119643" y="39232"/>
                  <a:pt x="119286" y="75582"/>
                  <a:pt x="118930" y="114814"/>
                </a:cubicBezTo>
                <a:lnTo>
                  <a:pt x="19564" y="114993"/>
                </a:lnTo>
                <a:lnTo>
                  <a:pt x="0" y="120000"/>
                </a:lnTo>
              </a:path>
            </a:pathLst>
          </a:custGeom>
          <a:noFill/>
          <a:ln w="444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7" name="Google Shape;247;p34"/>
          <p:cNvCxnSpPr/>
          <p:nvPr/>
        </p:nvCxnSpPr>
        <p:spPr>
          <a:xfrm rot="10800000" flipH="1">
            <a:off x="4495800" y="5791200"/>
            <a:ext cx="1246192" cy="10984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8" name="Google Shape;248;p34"/>
          <p:cNvCxnSpPr/>
          <p:nvPr/>
        </p:nvCxnSpPr>
        <p:spPr>
          <a:xfrm rot="10800000">
            <a:off x="1752601" y="5638800"/>
            <a:ext cx="2743199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9" name="Google Shape;249;p34"/>
          <p:cNvCxnSpPr/>
          <p:nvPr/>
        </p:nvCxnSpPr>
        <p:spPr>
          <a:xfrm>
            <a:off x="1752600" y="4648200"/>
            <a:ext cx="2743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0" name="Google Shape;250;p34"/>
          <p:cNvCxnSpPr/>
          <p:nvPr/>
        </p:nvCxnSpPr>
        <p:spPr>
          <a:xfrm flipH="1">
            <a:off x="1752600" y="2789590"/>
            <a:ext cx="990600" cy="109661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1" name="Google Shape;251;p34"/>
          <p:cNvCxnSpPr/>
          <p:nvPr/>
        </p:nvCxnSpPr>
        <p:spPr>
          <a:xfrm>
            <a:off x="1752600" y="3886200"/>
            <a:ext cx="0" cy="262318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2" name="Google Shape;252;p34"/>
          <p:cNvCxnSpPr/>
          <p:nvPr/>
        </p:nvCxnSpPr>
        <p:spPr>
          <a:xfrm>
            <a:off x="5791200" y="4572000"/>
            <a:ext cx="1431355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3" name="Google Shape;253;p34"/>
          <p:cNvCxnSpPr/>
          <p:nvPr/>
        </p:nvCxnSpPr>
        <p:spPr>
          <a:xfrm>
            <a:off x="4495800" y="6324600"/>
            <a:ext cx="1143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4" name="Google Shape;254;p34"/>
          <p:cNvCxnSpPr/>
          <p:nvPr/>
        </p:nvCxnSpPr>
        <p:spPr>
          <a:xfrm>
            <a:off x="4495800" y="5638800"/>
            <a:ext cx="0" cy="87058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5" name="Google Shape;255;p34"/>
          <p:cNvCxnSpPr/>
          <p:nvPr/>
        </p:nvCxnSpPr>
        <p:spPr>
          <a:xfrm>
            <a:off x="3733800" y="4674467"/>
            <a:ext cx="0" cy="964333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6" name="Google Shape;256;p34"/>
          <p:cNvSpPr txBox="1"/>
          <p:nvPr/>
        </p:nvSpPr>
        <p:spPr>
          <a:xfrm>
            <a:off x="2590800" y="3959423"/>
            <a:ext cx="574196" cy="30777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OPC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4"/>
          <p:cNvSpPr txBox="1"/>
          <p:nvPr/>
        </p:nvSpPr>
        <p:spPr>
          <a:xfrm>
            <a:off x="2133600" y="5486400"/>
            <a:ext cx="1426994" cy="30777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E0E3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WFO Honolulu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4"/>
          <p:cNvSpPr txBox="1"/>
          <p:nvPr/>
        </p:nvSpPr>
        <p:spPr>
          <a:xfrm>
            <a:off x="4724400" y="5638800"/>
            <a:ext cx="1088247" cy="30777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626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72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26267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NHC TAFB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26267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4"/>
          <p:cNvSpPr txBox="1"/>
          <p:nvPr/>
        </p:nvSpPr>
        <p:spPr>
          <a:xfrm>
            <a:off x="5943600" y="5178623"/>
            <a:ext cx="1088247" cy="30777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626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72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26267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NHC TAFB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26267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4"/>
          <p:cNvSpPr txBox="1"/>
          <p:nvPr/>
        </p:nvSpPr>
        <p:spPr>
          <a:xfrm>
            <a:off x="6436204" y="3962400"/>
            <a:ext cx="574196" cy="30777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OPC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4"/>
          <p:cNvSpPr txBox="1">
            <a:spLocks noGrp="1"/>
          </p:cNvSpPr>
          <p:nvPr>
            <p:ph type="sldNum" idx="12"/>
          </p:nvPr>
        </p:nvSpPr>
        <p:spPr>
          <a:xfrm>
            <a:off x="7848600" y="6467475"/>
            <a:ext cx="10668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tabLst/>
              <a:defRPr/>
            </a:pPr>
            <a:fld id="{00000000-1234-1234-1234-123412341234}" type="slidenum"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6C9BC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C9BC6"/>
                </a:buClr>
                <a:buSzPts val="400"/>
                <a:buFont typeface="Trebuchet MS"/>
                <a:buNone/>
                <a:tabLst/>
                <a:defRPr/>
              </a:pPr>
              <a:t>7</a:t>
            </a:fld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6C9BC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of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6C9BC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30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6C9BC6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69093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5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400800" cy="7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FFFF"/>
                </a:solidFill>
              </a:rPr>
              <a:t>NWS Marine Products</a:t>
            </a:r>
            <a:endParaRPr sz="3000" b="1">
              <a:solidFill>
                <a:srgbClr val="FFFFFF"/>
              </a:solidFill>
            </a:endParaRPr>
          </a:p>
        </p:txBody>
      </p:sp>
      <p:sp>
        <p:nvSpPr>
          <p:cNvPr id="268" name="Google Shape;268;p35"/>
          <p:cNvSpPr txBox="1">
            <a:spLocks noGrp="1"/>
          </p:cNvSpPr>
          <p:nvPr>
            <p:ph type="body" idx="1"/>
          </p:nvPr>
        </p:nvSpPr>
        <p:spPr>
          <a:xfrm>
            <a:off x="0" y="1295400"/>
            <a:ext cx="8991600" cy="48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b="1">
                <a:solidFill>
                  <a:schemeClr val="dk1"/>
                </a:solidFill>
              </a:rPr>
              <a:t>Marine Text Forecasts and Products</a:t>
            </a:r>
            <a:endParaRPr sz="2600" b="1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b="1">
                <a:solidFill>
                  <a:schemeClr val="dk1"/>
                </a:solidFill>
              </a:rPr>
              <a:t>Marine Graphic Forecasts and Products</a:t>
            </a:r>
            <a:endParaRPr sz="2600" b="1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b="1">
                <a:solidFill>
                  <a:schemeClr val="dk1"/>
                </a:solidFill>
              </a:rPr>
              <a:t>Satellite and RADAR Imagery</a:t>
            </a:r>
            <a:endParaRPr sz="2600" b="1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b="1">
                <a:solidFill>
                  <a:schemeClr val="dk1"/>
                </a:solidFill>
              </a:rPr>
              <a:t>Ice Analysis, Forecasts and Iceberg Reports</a:t>
            </a:r>
            <a:endParaRPr sz="2600" b="1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b="1">
                <a:solidFill>
                  <a:schemeClr val="dk1"/>
                </a:solidFill>
              </a:rPr>
              <a:t>Computer Generated Model Guidance</a:t>
            </a:r>
            <a:endParaRPr sz="2600" b="1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b="1">
                <a:solidFill>
                  <a:schemeClr val="dk1"/>
                </a:solidFill>
              </a:rPr>
              <a:t>Foreign Marine Forecasts</a:t>
            </a:r>
            <a:endParaRPr sz="2600" b="1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b="1">
                <a:solidFill>
                  <a:schemeClr val="dk1"/>
                </a:solidFill>
              </a:rPr>
              <a:t>Marine Climatological Information</a:t>
            </a:r>
            <a:endParaRPr sz="2600" b="1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b="1">
                <a:solidFill>
                  <a:schemeClr val="dk1"/>
                </a:solidFill>
              </a:rPr>
              <a:t>NWS Products Available Via E-MAIL (FTPMAIL)</a:t>
            </a:r>
            <a:endParaRPr sz="2600" b="1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b="1">
                <a:solidFill>
                  <a:schemeClr val="dk1"/>
                </a:solidFill>
              </a:rPr>
              <a:t>Watches, Warnings and Advisories Using RSS and XML/CAP Based Formats</a:t>
            </a:r>
            <a:endParaRPr sz="2600" b="1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b="1">
                <a:solidFill>
                  <a:schemeClr val="dk1"/>
                </a:solidFill>
              </a:rPr>
              <a:t>NOAA Weather Radio</a:t>
            </a:r>
            <a:endParaRPr sz="2600" b="1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b="1">
                <a:solidFill>
                  <a:schemeClr val="dk1"/>
                </a:solidFill>
              </a:rPr>
              <a:t>USCG HF RADIOFAX</a:t>
            </a:r>
            <a:endParaRPr sz="2600" b="1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b="1">
                <a:solidFill>
                  <a:schemeClr val="dk1"/>
                </a:solidFill>
              </a:rPr>
              <a:t>NAVTEX</a:t>
            </a:r>
            <a:endParaRPr sz="2600" b="1">
              <a:solidFill>
                <a:schemeClr val="dk1"/>
              </a:solidFill>
            </a:endParaRPr>
          </a:p>
        </p:txBody>
      </p:sp>
      <p:sp>
        <p:nvSpPr>
          <p:cNvPr id="269" name="Google Shape;269;p35"/>
          <p:cNvSpPr txBox="1">
            <a:spLocks noGrp="1"/>
          </p:cNvSpPr>
          <p:nvPr>
            <p:ph type="sldNum" idx="12"/>
          </p:nvPr>
        </p:nvSpPr>
        <p:spPr>
          <a:xfrm>
            <a:off x="7848600" y="6467475"/>
            <a:ext cx="1066800" cy="324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tabLst/>
              <a:defRPr/>
            </a:pPr>
            <a:fld id="{00000000-1234-1234-1234-123412341234}" type="slidenum"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6C9BC6"/>
                </a:solidFill>
                <a:effectLst/>
                <a:uLnTx/>
                <a:uFillTx/>
                <a:latin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C9BC6"/>
                </a:buClr>
                <a:buSzPts val="400"/>
                <a:buFont typeface="Trebuchet MS"/>
                <a:buNone/>
                <a:tabLst/>
                <a:defRPr/>
              </a:pPr>
              <a:t>8</a:t>
            </a:fld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6C9BC6"/>
                </a:solidFill>
                <a:effectLst/>
                <a:uLnTx/>
                <a:uFillTx/>
                <a:latin typeface="Trebuchet MS"/>
                <a:sym typeface="Trebuchet MS"/>
              </a:rPr>
              <a:t> of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6C9BC6"/>
                </a:solidFill>
                <a:effectLst/>
                <a:uLnTx/>
                <a:uFillTx/>
                <a:latin typeface="Trebuchet MS"/>
                <a:sym typeface="Trebuchet MS"/>
              </a:rPr>
              <a:t>30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6C9BC6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pic>
        <p:nvPicPr>
          <p:cNvPr id="270" name="Google Shape;27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8575" y="5073375"/>
            <a:ext cx="2820026" cy="16935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389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6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400800" cy="7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FFFF"/>
                </a:solidFill>
              </a:rPr>
              <a:t>NWS Marine Website</a:t>
            </a:r>
            <a:endParaRPr sz="3000" b="1">
              <a:solidFill>
                <a:srgbClr val="FFFFFF"/>
              </a:solidFill>
            </a:endParaRPr>
          </a:p>
        </p:txBody>
      </p:sp>
      <p:sp>
        <p:nvSpPr>
          <p:cNvPr id="277" name="Google Shape;277;p36"/>
          <p:cNvSpPr txBox="1">
            <a:spLocks noGrp="1"/>
          </p:cNvSpPr>
          <p:nvPr>
            <p:ph type="sldNum" idx="12"/>
          </p:nvPr>
        </p:nvSpPr>
        <p:spPr>
          <a:xfrm>
            <a:off x="7848600" y="6467475"/>
            <a:ext cx="1066800" cy="324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tabLst/>
              <a:defRPr/>
            </a:pPr>
            <a:fld id="{00000000-1234-1234-1234-123412341234}" type="slidenum"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6C9BC6"/>
                </a:solidFill>
                <a:effectLst/>
                <a:uLnTx/>
                <a:uFillTx/>
                <a:latin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C9BC6"/>
                </a:buClr>
                <a:buSzPts val="400"/>
                <a:buFont typeface="Trebuchet MS"/>
                <a:buNone/>
                <a:tabLst/>
                <a:defRPr/>
              </a:pPr>
              <a:t>9</a:t>
            </a:fld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6C9BC6"/>
                </a:solidFill>
                <a:effectLst/>
                <a:uLnTx/>
                <a:uFillTx/>
                <a:latin typeface="Trebuchet MS"/>
                <a:sym typeface="Trebuchet MS"/>
              </a:rPr>
              <a:t> of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6C9BC6"/>
                </a:solidFill>
                <a:effectLst/>
                <a:uLnTx/>
                <a:uFillTx/>
                <a:latin typeface="Trebuchet MS"/>
                <a:sym typeface="Trebuchet MS"/>
              </a:rPr>
              <a:t>30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6C9BC6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pic>
        <p:nvPicPr>
          <p:cNvPr id="278" name="Google Shape;27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300" y="1456050"/>
            <a:ext cx="7999650" cy="47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6"/>
          <p:cNvSpPr txBox="1"/>
          <p:nvPr/>
        </p:nvSpPr>
        <p:spPr>
          <a:xfrm>
            <a:off x="3155250" y="6208375"/>
            <a:ext cx="51786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http://weather.gov/marine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0311254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1. Title Slide">
  <a:themeElements>
    <a:clrScheme name="PTT 1">
      <a:dk1>
        <a:srgbClr val="0B4596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070C0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. Title Slide">
  <a:themeElements>
    <a:clrScheme name="PTT 1">
      <a:dk1>
        <a:srgbClr val="0B4596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070C0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Teamwork presentatio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NWSOC 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txDef>
      <a:spPr>
        <a:noFill/>
      </a:spPr>
      <a:bodyPr wrap="none" rtlCol="0">
        <a:normAutofit/>
      </a:bodyPr>
      <a:lstStyle>
        <a:defPPr>
          <a:defRPr dirty="0" smtClean="0">
            <a:solidFill>
              <a:srgbClr val="00FFFE"/>
            </a:solidFill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NOAA_DOC 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6.xml><?xml version="1.0" encoding="utf-8"?>
<a:theme xmlns:a="http://schemas.openxmlformats.org/drawingml/2006/main" name="14_NOAA_DOC 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968</Words>
  <Application>Microsoft Office PowerPoint</Application>
  <PresentationFormat>On-screen Show (4:3)</PresentationFormat>
  <Paragraphs>217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Gill Sans MT</vt:lpstr>
      <vt:lpstr>Courier New</vt:lpstr>
      <vt:lpstr>맑은 고딕</vt:lpstr>
      <vt:lpstr>Franklin Gothic</vt:lpstr>
      <vt:lpstr>Wingdings 2</vt:lpstr>
      <vt:lpstr>Wingdings</vt:lpstr>
      <vt:lpstr>Wingdings 3</vt:lpstr>
      <vt:lpstr>Arial Narrow</vt:lpstr>
      <vt:lpstr>Allerta</vt:lpstr>
      <vt:lpstr>Arial Black</vt:lpstr>
      <vt:lpstr>Times New Roman</vt:lpstr>
      <vt:lpstr>Calibri Light</vt:lpstr>
      <vt:lpstr>Arial</vt:lpstr>
      <vt:lpstr>Constantia</vt:lpstr>
      <vt:lpstr>Trebuchet MS</vt:lpstr>
      <vt:lpstr>Calibri</vt:lpstr>
      <vt:lpstr>1. Title Slide</vt:lpstr>
      <vt:lpstr>1. Title Slide</vt:lpstr>
      <vt:lpstr>6_Teamwork presentation</vt:lpstr>
      <vt:lpstr>NOAA_DOC template</vt:lpstr>
      <vt:lpstr>Dividend</vt:lpstr>
      <vt:lpstr>14_NOAA_DOC template</vt:lpstr>
      <vt:lpstr>PowerPoint Presentation</vt:lpstr>
      <vt:lpstr>Challenges at Sea </vt:lpstr>
      <vt:lpstr>A Year in Weather</vt:lpstr>
      <vt:lpstr>NWS National Service Programs</vt:lpstr>
      <vt:lpstr>NWS Weather Forecast Offices</vt:lpstr>
      <vt:lpstr>Coastal and Offshore areas</vt:lpstr>
      <vt:lpstr>2016 Global Ship Tracks (NWS High Seas Marine Zones)</vt:lpstr>
      <vt:lpstr>NWS Marine Products</vt:lpstr>
      <vt:lpstr>NWS Marine Website</vt:lpstr>
      <vt:lpstr>NWS Marine Service Program Team</vt:lpstr>
      <vt:lpstr>The National Digital Forecast Database is expanding over the Ocean area</vt:lpstr>
      <vt:lpstr>NWS Role In Precision Navigation </vt:lpstr>
      <vt:lpstr>Hurricane Florence – Extreme Weather Avoidance</vt:lpstr>
      <vt:lpstr>S-412 Weather Overlay Goal</vt:lpstr>
      <vt:lpstr>S-412 Weather Overlay: Motivation and Approach</vt:lpstr>
      <vt:lpstr>PowerPoint Presentation</vt:lpstr>
      <vt:lpstr>Wave Model Improvements: Gulf Stream </vt:lpstr>
      <vt:lpstr>PowerPoint Presentation</vt:lpstr>
      <vt:lpstr>NWS Progress on NTSB Recommendations </vt:lpstr>
      <vt:lpstr>Receiving Weather Observations via AIS </vt:lpstr>
      <vt:lpstr>Prototype ET Watch/Warning Results versus Existing Coastal Flood Products</vt:lpstr>
      <vt:lpstr>The NWS Watch, Warning, Advisory (WWA) System   Headline Term Definitions </vt:lpstr>
      <vt:lpstr>The NWS Watch, Warning, Advisory (WWA) System   Product Types</vt:lpstr>
      <vt:lpstr>Reduce Number of Products Marine Example</vt:lpstr>
      <vt:lpstr>PowerPoint Presentation</vt:lpstr>
      <vt:lpstr>NWS Impact-Based Decision Support Services - Embracing Customer Service</vt:lpstr>
      <vt:lpstr>Questions?  Allison.Allen@noaa.gov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Allison Allen</dc:creator>
  <cp:lastModifiedBy>Lynne Mersfelder</cp:lastModifiedBy>
  <cp:revision>19</cp:revision>
  <dcterms:modified xsi:type="dcterms:W3CDTF">2019-03-07T20:55:11Z</dcterms:modified>
</cp:coreProperties>
</file>