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7" r:id="rId2"/>
    <p:sldId id="260" r:id="rId3"/>
    <p:sldId id="329" r:id="rId4"/>
    <p:sldId id="304" r:id="rId5"/>
    <p:sldId id="306" r:id="rId6"/>
    <p:sldId id="307" r:id="rId7"/>
    <p:sldId id="308" r:id="rId8"/>
    <p:sldId id="309" r:id="rId9"/>
    <p:sldId id="310" r:id="rId10"/>
    <p:sldId id="298" r:id="rId11"/>
    <p:sldId id="299" r:id="rId12"/>
    <p:sldId id="311" r:id="rId13"/>
    <p:sldId id="300" r:id="rId14"/>
    <p:sldId id="301" r:id="rId15"/>
    <p:sldId id="328" r:id="rId16"/>
    <p:sldId id="324" r:id="rId17"/>
    <p:sldId id="325" r:id="rId18"/>
    <p:sldId id="326" r:id="rId19"/>
    <p:sldId id="327" r:id="rId20"/>
    <p:sldId id="315" r:id="rId21"/>
    <p:sldId id="316" r:id="rId22"/>
    <p:sldId id="318" r:id="rId23"/>
    <p:sldId id="319" r:id="rId24"/>
    <p:sldId id="320" r:id="rId25"/>
    <p:sldId id="302" r:id="rId26"/>
    <p:sldId id="296" r:id="rId2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65726" autoAdjust="0"/>
  </p:normalViewPr>
  <p:slideViewPr>
    <p:cSldViewPr>
      <p:cViewPr varScale="1">
        <p:scale>
          <a:sx n="61" d="100"/>
          <a:sy n="61" d="100"/>
        </p:scale>
        <p:origin x="600" y="7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p:scale>
          <a:sx n="120" d="100"/>
          <a:sy n="120" d="100"/>
        </p:scale>
        <p:origin x="-3042" y="13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82687E-6AB4-4AA1-B3B3-B204CE9A27A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52A94F3E-B344-434C-B7BA-D791381711E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146E4B11-5DD7-4D99-89D0-F3870529C017}" type="datetimeFigureOut">
              <a:rPr lang="en-US"/>
              <a:pPr>
                <a:defRPr/>
              </a:pPr>
              <a:t>3/13/2019</a:t>
            </a:fld>
            <a:endParaRPr lang="en-US"/>
          </a:p>
        </p:txBody>
      </p:sp>
      <p:sp>
        <p:nvSpPr>
          <p:cNvPr id="4" name="Slide Image Placeholder 3">
            <a:extLst>
              <a:ext uri="{FF2B5EF4-FFF2-40B4-BE49-F238E27FC236}">
                <a16:creationId xmlns:a16="http://schemas.microsoft.com/office/drawing/2014/main" id="{449B4B97-8E1D-4208-8B74-5F2B575921CB}"/>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32AE15BA-41B0-42A2-96AE-CAF937625C9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D165797-FCB6-4587-A06A-4E55C20850E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F937DDB4-613A-42D2-B6E2-2C336EFD8E7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F6815507-79B3-46D4-813E-BF6F9585C33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nauticalcharts.noaa.gov/charts/noaa-raster-charts.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884F95C2-DC36-4173-8871-4F859BE1B2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38B412A5-F5FA-4E2F-96E1-79066384A7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46E28C7C-5676-44A2-86E8-6A6E5BF99A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63C2AD5-FCA8-4718-A312-C9D4912EC2ED}" type="slidenum">
              <a:rPr lang="en-US" altLang="en-US" smtClean="0">
                <a:solidFill>
                  <a:srgbClr val="000000"/>
                </a:solidFill>
                <a:latin typeface="Arial" panose="020B0604020202020204" pitchFamily="34" charset="0"/>
              </a:rPr>
              <a:pPr>
                <a:spcBef>
                  <a:spcPct val="0"/>
                </a:spcBef>
              </a:pPr>
              <a:t>1</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We recently announced plans to change the U.S. Army Corps of Engineers (USACE) maintained channel depth values on </a:t>
            </a:r>
            <a:r>
              <a:rPr lang="en-US" sz="1200" b="0" i="0" u="none" strike="noStrike" kern="1200" dirty="0">
                <a:solidFill>
                  <a:schemeClr val="tx1"/>
                </a:solidFill>
                <a:effectLst/>
                <a:latin typeface="+mn-lt"/>
                <a:ea typeface="+mn-ea"/>
                <a:cs typeface="+mn-cs"/>
                <a:hlinkClick r:id="rId3"/>
              </a:rPr>
              <a:t>raster nautical chart products</a:t>
            </a:r>
            <a:r>
              <a:rPr lang="en-US" sz="1200" b="0" i="0" kern="1200" dirty="0">
                <a:solidFill>
                  <a:schemeClr val="tx1"/>
                </a:solidFill>
                <a:effectLst/>
                <a:latin typeface="+mn-lt"/>
                <a:ea typeface="+mn-ea"/>
                <a:cs typeface="+mn-cs"/>
              </a:rPr>
              <a:t>, which include paper nautical charts and the corresponding digital raster navigational charts (NOAA RNC®).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Minimum depths (also called controlling depths) are collected during periodic USACE sonar surveys of channels.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 the past, these depths were provided on raster charts, but controlling depths will now be replaced with the original channel design dredging depths used by the USACE (called project depths).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Standardizing depth presentation on these products will improve data consistency and overall safety. Implementation begins in early 2019.</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NOAA’s suite of electronic navigational charts (NOAA ENC®) are not affected by these changes. Mariners are encouraged to use NOAA ENCs for critical safety information as these products are typically updated up to one month ahead of raster products.</a:t>
            </a:r>
            <a:endParaRPr lang="en-US" sz="1200" b="0" i="0" kern="1200" dirty="0">
              <a:solidFill>
                <a:schemeClr val="tx1"/>
              </a:solidFill>
              <a:effectLst/>
              <a:latin typeface="+mn-lt"/>
              <a:ea typeface="+mn-ea"/>
              <a:cs typeface="+mn-cs"/>
            </a:endParaRPr>
          </a:p>
          <a:p>
            <a:endParaRPr lang="en-US" dirty="0"/>
          </a:p>
          <a:p>
            <a:r>
              <a:rPr lang="en-US" dirty="0"/>
              <a:t>Blog: https://www.nauticalcharts.noaa.gov/updates/?p=171708</a:t>
            </a:r>
          </a:p>
        </p:txBody>
      </p:sp>
      <p:sp>
        <p:nvSpPr>
          <p:cNvPr id="4" name="Slide Number Placeholder 3"/>
          <p:cNvSpPr>
            <a:spLocks noGrp="1"/>
          </p:cNvSpPr>
          <p:nvPr>
            <p:ph type="sldNum" sz="quarter" idx="10"/>
          </p:nvPr>
        </p:nvSpPr>
        <p:spPr/>
        <p:txBody>
          <a:bodyPr/>
          <a:lstStyle/>
          <a:p>
            <a:pPr>
              <a:defRPr/>
            </a:pPr>
            <a:fld id="{F6815507-79B3-46D4-813E-BF6F9585C333}" type="slidenum">
              <a:rPr lang="en-US" altLang="en-US" smtClean="0"/>
              <a:pPr>
                <a:defRPr/>
              </a:pPr>
              <a:t>13</a:t>
            </a:fld>
            <a:endParaRPr lang="en-US" altLang="en-US"/>
          </a:p>
        </p:txBody>
      </p:sp>
    </p:spTree>
    <p:extLst>
      <p:ext uri="{BB962C8B-B14F-4D97-AF65-F5344CB8AC3E}">
        <p14:creationId xmlns:p14="http://schemas.microsoft.com/office/powerpoint/2010/main" val="2282695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solidFill>
                  <a:schemeClr val="tx1">
                    <a:lumMod val="85000"/>
                    <a:lumOff val="15000"/>
                  </a:schemeClr>
                </a:solidFill>
              </a:rPr>
              <a:t>Depths in meters:</a:t>
            </a:r>
          </a:p>
          <a:p>
            <a:pPr marL="171450" indent="-171450">
              <a:buFont typeface="Arial" panose="020B0604020202020204" pitchFamily="34" charset="0"/>
              <a:buChar char="•"/>
            </a:pPr>
            <a:r>
              <a:rPr lang="en-US" sz="1200" dirty="0">
                <a:solidFill>
                  <a:schemeClr val="tx1">
                    <a:lumMod val="85000"/>
                    <a:lumOff val="15000"/>
                  </a:schemeClr>
                </a:solidFill>
              </a:rPr>
              <a:t>Decimeters precision to 21m</a:t>
            </a:r>
          </a:p>
          <a:p>
            <a:pPr marL="171450" indent="-171450">
              <a:buFont typeface="Arial" panose="020B0604020202020204" pitchFamily="34" charset="0"/>
              <a:buChar char="•"/>
            </a:pPr>
            <a:r>
              <a:rPr lang="en-US" sz="1200" dirty="0">
                <a:solidFill>
                  <a:schemeClr val="tx1">
                    <a:lumMod val="85000"/>
                    <a:lumOff val="15000"/>
                  </a:schemeClr>
                </a:solidFill>
              </a:rPr>
              <a:t>Half-meter precision 21m to 31m</a:t>
            </a:r>
          </a:p>
          <a:p>
            <a:pPr marL="171450" indent="-171450">
              <a:buFont typeface="Arial" panose="020B0604020202020204" pitchFamily="34" charset="0"/>
              <a:buChar char="•"/>
            </a:pPr>
            <a:r>
              <a:rPr lang="en-US" sz="1200" dirty="0">
                <a:solidFill>
                  <a:schemeClr val="tx1">
                    <a:lumMod val="85000"/>
                    <a:lumOff val="15000"/>
                  </a:schemeClr>
                </a:solidFill>
              </a:rPr>
              <a:t>Whole-meter precision 31m and deeper</a:t>
            </a:r>
          </a:p>
          <a:p>
            <a:pPr marL="171450" indent="-171450">
              <a:buFont typeface="Arial" panose="020B0604020202020204" pitchFamily="34" charset="0"/>
              <a:buChar char="•"/>
            </a:pPr>
            <a:r>
              <a:rPr lang="en-US" sz="1200" dirty="0">
                <a:solidFill>
                  <a:schemeClr val="tx1">
                    <a:lumMod val="85000"/>
                    <a:lumOff val="15000"/>
                  </a:schemeClr>
                </a:solidFill>
              </a:rPr>
              <a:t>Whole-meter contours at 5m, 10m, 20m, and 30m</a:t>
            </a:r>
          </a:p>
          <a:p>
            <a:pPr marL="171450" indent="-171450">
              <a:buFont typeface="Arial" panose="020B0604020202020204" pitchFamily="34" charset="0"/>
              <a:buChar char="•"/>
            </a:pPr>
            <a:endParaRPr lang="pt-BR" sz="1200" dirty="0">
              <a:solidFill>
                <a:schemeClr val="tx1">
                  <a:lumMod val="85000"/>
                  <a:lumOff val="15000"/>
                </a:schemeClr>
              </a:solidFill>
            </a:endParaRPr>
          </a:p>
          <a:p>
            <a:pPr marL="171450" indent="-171450">
              <a:buFont typeface="Arial" panose="020B0604020202020204" pitchFamily="34" charset="0"/>
              <a:buChar char="•"/>
            </a:pPr>
            <a:endParaRPr lang="pt-BR" sz="1200" dirty="0">
              <a:solidFill>
                <a:schemeClr val="tx1">
                  <a:lumMod val="85000"/>
                  <a:lumOff val="15000"/>
                </a:schemeClr>
              </a:solidFill>
            </a:endParaRPr>
          </a:p>
          <a:p>
            <a:pPr marL="171450" indent="-171450">
              <a:buFont typeface="Arial" panose="020B0604020202020204" pitchFamily="34" charset="0"/>
              <a:buChar char="•"/>
            </a:pPr>
            <a:endParaRPr lang="pt-BR" sz="1200" dirty="0">
              <a:solidFill>
                <a:schemeClr val="tx1">
                  <a:lumMod val="85000"/>
                  <a:lumOff val="15000"/>
                </a:schemeClr>
              </a:solidFill>
            </a:endParaRPr>
          </a:p>
          <a:p>
            <a:pPr marL="171450" indent="-171450">
              <a:buFont typeface="Arial" panose="020B0604020202020204" pitchFamily="34" charset="0"/>
              <a:buChar char="•"/>
            </a:pPr>
            <a:r>
              <a:rPr lang="pt-BR" sz="1200" dirty="0">
                <a:solidFill>
                  <a:schemeClr val="tx1">
                    <a:lumMod val="85000"/>
                    <a:lumOff val="15000"/>
                  </a:schemeClr>
                </a:solidFill>
              </a:rPr>
              <a:t>8 NOS Hydro Surveys – Aug 2016</a:t>
            </a:r>
            <a:endParaRPr lang="en-US" sz="1200" dirty="0">
              <a:solidFill>
                <a:schemeClr val="tx1">
                  <a:lumMod val="85000"/>
                  <a:lumOff val="15000"/>
                </a:schemeClr>
              </a:solidFill>
            </a:endParaRPr>
          </a:p>
          <a:p>
            <a:pPr marL="171450" indent="-171450">
              <a:buFont typeface="Arial" panose="020B0604020202020204" pitchFamily="34" charset="0"/>
              <a:buChar char="•"/>
            </a:pPr>
            <a:r>
              <a:rPr lang="en-US" sz="1200" dirty="0">
                <a:solidFill>
                  <a:srgbClr val="000000"/>
                </a:solidFill>
              </a:rPr>
              <a:t>Covered Approximately 570 Square Nautical Miles of seafloor</a:t>
            </a:r>
          </a:p>
          <a:p>
            <a:pPr marL="171450" indent="-171450">
              <a:buFont typeface="Arial" panose="020B0604020202020204" pitchFamily="34" charset="0"/>
              <a:buChar char="•"/>
            </a:pPr>
            <a:r>
              <a:rPr lang="en-US" sz="1200" dirty="0">
                <a:solidFill>
                  <a:srgbClr val="000000"/>
                </a:solidFill>
              </a:rPr>
              <a:t>In this project area, deep-draft traffic is operating in relative shoals that have not been surveyed in over 100 years. </a:t>
            </a:r>
          </a:p>
          <a:p>
            <a:pPr marL="171450" indent="-171450">
              <a:buFont typeface="Arial" panose="020B0604020202020204" pitchFamily="34" charset="0"/>
              <a:buChar char="•"/>
            </a:pPr>
            <a:r>
              <a:rPr lang="en-US" sz="1200" dirty="0">
                <a:solidFill>
                  <a:srgbClr val="000000"/>
                </a:solidFill>
              </a:rPr>
              <a:t>The 600' chemical tanker (Champion Ebony) grounded on an uncharted shoal in this survey area on June 24th, 2016, just days before survey operations were scheduled to commence. </a:t>
            </a:r>
          </a:p>
          <a:p>
            <a:pPr marL="171450" indent="-171450">
              <a:buFont typeface="Arial" panose="020B0604020202020204" pitchFamily="34" charset="0"/>
              <a:buChar char="•"/>
            </a:pPr>
            <a:r>
              <a:rPr lang="en-US" sz="1200" dirty="0">
                <a:solidFill>
                  <a:srgbClr val="000000"/>
                </a:solidFill>
              </a:rPr>
              <a:t>Fortunately, no discharge occurred, but the incident emphasized the need for chart updates in the area.</a:t>
            </a:r>
          </a:p>
          <a:p>
            <a:endParaRPr lang="en-US" dirty="0"/>
          </a:p>
        </p:txBody>
      </p:sp>
      <p:sp>
        <p:nvSpPr>
          <p:cNvPr id="4" name="Slide Number Placeholder 3"/>
          <p:cNvSpPr>
            <a:spLocks noGrp="1"/>
          </p:cNvSpPr>
          <p:nvPr>
            <p:ph type="sldNum" sz="quarter" idx="10"/>
          </p:nvPr>
        </p:nvSpPr>
        <p:spPr/>
        <p:txBody>
          <a:bodyPr/>
          <a:lstStyle/>
          <a:p>
            <a:pPr>
              <a:defRPr/>
            </a:pPr>
            <a:fld id="{F6815507-79B3-46D4-813E-BF6F9585C333}" type="slidenum">
              <a:rPr lang="en-US" altLang="en-US" smtClean="0"/>
              <a:pPr>
                <a:defRPr/>
              </a:pPr>
              <a:t>14</a:t>
            </a:fld>
            <a:endParaRPr lang="en-US" altLang="en-US"/>
          </a:p>
        </p:txBody>
      </p:sp>
    </p:spTree>
    <p:extLst>
      <p:ext uri="{BB962C8B-B14F-4D97-AF65-F5344CB8AC3E}">
        <p14:creationId xmlns:p14="http://schemas.microsoft.com/office/powerpoint/2010/main" val="220522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solidFill>
                  <a:srgbClr val="000000"/>
                </a:solidFill>
              </a:rPr>
              <a:t>The 600' chemical tanker (Champion Ebony) grounded on an uncharted shoal in this survey area on June 24th, 2016, just days before survey operations were scheduled to commence. </a:t>
            </a:r>
          </a:p>
          <a:p>
            <a:pPr marL="171450" indent="-171450">
              <a:buFont typeface="Arial" panose="020B0604020202020204" pitchFamily="34" charset="0"/>
              <a:buChar char="•"/>
            </a:pPr>
            <a:r>
              <a:rPr lang="en-US" sz="1200" dirty="0">
                <a:solidFill>
                  <a:srgbClr val="000000"/>
                </a:solidFill>
              </a:rPr>
              <a:t>Fortunately, no discharge occurred, but the incident emphasized the need for chart updates in the area.</a:t>
            </a:r>
          </a:p>
          <a:p>
            <a:endParaRPr lang="en-US" dirty="0"/>
          </a:p>
        </p:txBody>
      </p:sp>
      <p:sp>
        <p:nvSpPr>
          <p:cNvPr id="4" name="Slide Number Placeholder 3"/>
          <p:cNvSpPr>
            <a:spLocks noGrp="1"/>
          </p:cNvSpPr>
          <p:nvPr>
            <p:ph type="sldNum" sz="quarter" idx="10"/>
          </p:nvPr>
        </p:nvSpPr>
        <p:spPr/>
        <p:txBody>
          <a:bodyPr/>
          <a:lstStyle/>
          <a:p>
            <a:pPr>
              <a:defRPr/>
            </a:pPr>
            <a:fld id="{F6815507-79B3-46D4-813E-BF6F9585C333}" type="slidenum">
              <a:rPr lang="en-US" altLang="en-US" smtClean="0"/>
              <a:pPr>
                <a:defRPr/>
              </a:pPr>
              <a:t>16</a:t>
            </a:fld>
            <a:endParaRPr lang="en-US" altLang="en-US"/>
          </a:p>
        </p:txBody>
      </p:sp>
    </p:spTree>
    <p:extLst>
      <p:ext uri="{BB962C8B-B14F-4D97-AF65-F5344CB8AC3E}">
        <p14:creationId xmlns:p14="http://schemas.microsoft.com/office/powerpoint/2010/main" val="4002352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a:t>
            </a:r>
            <a:r>
              <a:rPr lang="en-US" baseline="0" dirty="0"/>
              <a:t> viewer (aka ENC online). Safety contours/tints and even units can be customized by user. Soundings are only shown at the “compilation scale”, so not at zoom level greater than 1:80,000</a:t>
            </a:r>
            <a:endParaRPr lang="en-US" dirty="0"/>
          </a:p>
        </p:txBody>
      </p:sp>
      <p:sp>
        <p:nvSpPr>
          <p:cNvPr id="4" name="Slide Number Placeholder 3"/>
          <p:cNvSpPr>
            <a:spLocks noGrp="1"/>
          </p:cNvSpPr>
          <p:nvPr>
            <p:ph type="sldNum" sz="quarter" idx="10"/>
          </p:nvPr>
        </p:nvSpPr>
        <p:spPr/>
        <p:txBody>
          <a:bodyPr/>
          <a:lstStyle/>
          <a:p>
            <a:fld id="{09924A60-88F2-45C5-96D7-6D1A68A45D26}" type="slidenum">
              <a:rPr lang="en-US" smtClean="0"/>
              <a:t>17</a:t>
            </a:fld>
            <a:endParaRPr lang="en-US"/>
          </a:p>
        </p:txBody>
      </p:sp>
    </p:spTree>
    <p:extLst>
      <p:ext uri="{BB962C8B-B14F-4D97-AF65-F5344CB8AC3E}">
        <p14:creationId xmlns:p14="http://schemas.microsoft.com/office/powerpoint/2010/main" val="1540256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 Viewer.</a:t>
            </a:r>
            <a:r>
              <a:rPr lang="en-US" baseline="0" dirty="0"/>
              <a:t> </a:t>
            </a:r>
            <a:r>
              <a:rPr lang="en-US" dirty="0"/>
              <a:t>To</a:t>
            </a:r>
            <a:r>
              <a:rPr lang="en-US" baseline="0" dirty="0"/>
              <a:t> see soundings, you must zoom in to 1:80,000 or larger</a:t>
            </a:r>
            <a:endParaRPr lang="en-US" dirty="0"/>
          </a:p>
        </p:txBody>
      </p:sp>
      <p:sp>
        <p:nvSpPr>
          <p:cNvPr id="4" name="Slide Number Placeholder 3"/>
          <p:cNvSpPr>
            <a:spLocks noGrp="1"/>
          </p:cNvSpPr>
          <p:nvPr>
            <p:ph type="sldNum" sz="quarter" idx="10"/>
          </p:nvPr>
        </p:nvSpPr>
        <p:spPr/>
        <p:txBody>
          <a:bodyPr/>
          <a:lstStyle/>
          <a:p>
            <a:fld id="{09924A60-88F2-45C5-96D7-6D1A68A45D26}" type="slidenum">
              <a:rPr lang="en-US" smtClean="0"/>
              <a:t>18</a:t>
            </a:fld>
            <a:endParaRPr lang="en-US"/>
          </a:p>
        </p:txBody>
      </p:sp>
    </p:spTree>
    <p:extLst>
      <p:ext uri="{BB962C8B-B14F-4D97-AF65-F5344CB8AC3E}">
        <p14:creationId xmlns:p14="http://schemas.microsoft.com/office/powerpoint/2010/main" val="322244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F6815507-79B3-46D4-813E-BF6F9585C333}" type="slidenum">
              <a:rPr lang="en-US" altLang="en-US" smtClean="0"/>
              <a:pPr>
                <a:defRPr/>
              </a:pPr>
              <a:t>20</a:t>
            </a:fld>
            <a:endParaRPr lang="en-US" altLang="en-US"/>
          </a:p>
        </p:txBody>
      </p:sp>
    </p:spTree>
    <p:extLst>
      <p:ext uri="{BB962C8B-B14F-4D97-AF65-F5344CB8AC3E}">
        <p14:creationId xmlns:p14="http://schemas.microsoft.com/office/powerpoint/2010/main" val="2933234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Two example</a:t>
            </a:r>
            <a:r>
              <a:rPr lang="en-US" baseline="0" dirty="0"/>
              <a:t> areas highlighted</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F6815507-79B3-46D4-813E-BF6F9585C333}" type="slidenum">
              <a:rPr lang="en-US" altLang="en-US" smtClean="0"/>
              <a:pPr>
                <a:defRPr/>
              </a:pPr>
              <a:t>21</a:t>
            </a:fld>
            <a:endParaRPr lang="en-US" altLang="en-US"/>
          </a:p>
        </p:txBody>
      </p:sp>
    </p:spTree>
    <p:extLst>
      <p:ext uri="{BB962C8B-B14F-4D97-AF65-F5344CB8AC3E}">
        <p14:creationId xmlns:p14="http://schemas.microsoft.com/office/powerpoint/2010/main" val="3474645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Raster</a:t>
            </a:r>
            <a:r>
              <a:rPr lang="en-US" baseline="0" dirty="0"/>
              <a:t> chart overlaid with extent of BAG data (red). Showing a large holiday in BAG data. Most holidays are near shore and in shallow/shoal areas.</a:t>
            </a:r>
            <a:endParaRPr lang="en-US" dirty="0"/>
          </a:p>
        </p:txBody>
      </p:sp>
      <p:sp>
        <p:nvSpPr>
          <p:cNvPr id="4" name="Slide Number Placeholder 3"/>
          <p:cNvSpPr>
            <a:spLocks noGrp="1"/>
          </p:cNvSpPr>
          <p:nvPr>
            <p:ph type="sldNum" sz="quarter" idx="10"/>
          </p:nvPr>
        </p:nvSpPr>
        <p:spPr/>
        <p:txBody>
          <a:bodyPr/>
          <a:lstStyle/>
          <a:p>
            <a:fld id="{9E1C23BA-33F5-4C83-B673-40AAD4D6CB4A}" type="slidenum">
              <a:rPr lang="en-US" smtClean="0"/>
              <a:t>22</a:t>
            </a:fld>
            <a:endParaRPr lang="en-US"/>
          </a:p>
        </p:txBody>
      </p:sp>
    </p:spTree>
    <p:extLst>
      <p:ext uri="{BB962C8B-B14F-4D97-AF65-F5344CB8AC3E}">
        <p14:creationId xmlns:p14="http://schemas.microsoft.com/office/powerpoint/2010/main" val="1792275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t>
            </a:r>
            <a:r>
              <a:rPr lang="en-US" baseline="0" dirty="0"/>
              <a:t> 1: Only BAG data applied; l</a:t>
            </a:r>
            <a:r>
              <a:rPr lang="en-US" dirty="0"/>
              <a:t>eave data holidays as ‘</a:t>
            </a:r>
            <a:r>
              <a:rPr lang="en-US" dirty="0" err="1"/>
              <a:t>unsurveyed</a:t>
            </a:r>
            <a:r>
              <a:rPr lang="en-US" dirty="0"/>
              <a:t>’ (blank). This is the more time</a:t>
            </a:r>
            <a:r>
              <a:rPr lang="en-US" baseline="0" dirty="0"/>
              <a:t> efficient option.</a:t>
            </a:r>
            <a:endParaRPr lang="en-US" dirty="0"/>
          </a:p>
        </p:txBody>
      </p:sp>
      <p:sp>
        <p:nvSpPr>
          <p:cNvPr id="4" name="Slide Number Placeholder 3"/>
          <p:cNvSpPr>
            <a:spLocks noGrp="1"/>
          </p:cNvSpPr>
          <p:nvPr>
            <p:ph type="sldNum" sz="quarter" idx="10"/>
          </p:nvPr>
        </p:nvSpPr>
        <p:spPr/>
        <p:txBody>
          <a:bodyPr/>
          <a:lstStyle/>
          <a:p>
            <a:fld id="{9E1C23BA-33F5-4C83-B673-40AAD4D6CB4A}" type="slidenum">
              <a:rPr lang="en-US" smtClean="0"/>
              <a:t>23</a:t>
            </a:fld>
            <a:endParaRPr lang="en-US"/>
          </a:p>
        </p:txBody>
      </p:sp>
    </p:spTree>
    <p:extLst>
      <p:ext uri="{BB962C8B-B14F-4D97-AF65-F5344CB8AC3E}">
        <p14:creationId xmlns:p14="http://schemas.microsoft.com/office/powerpoint/2010/main" val="3848360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a:t>
            </a:r>
            <a:r>
              <a:rPr lang="en-US" baseline="0" dirty="0"/>
              <a:t> 2: Populate </a:t>
            </a:r>
            <a:r>
              <a:rPr lang="en-US" dirty="0"/>
              <a:t>data holidays with current chart data (time consuming</a:t>
            </a:r>
            <a:r>
              <a:rPr lang="en-US" baseline="0" dirty="0"/>
              <a:t> and guesswork); combine BAG data and current chart data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-Convert soundings</a:t>
            </a:r>
            <a:r>
              <a:rPr lang="en-US" baseline="0" dirty="0"/>
              <a:t> to meters (easy)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-Convert depth contours to new metric contour intervals (educated guesswork). Sometimes there are </a:t>
            </a:r>
            <a:r>
              <a:rPr lang="en-US" baseline="0" dirty="0" err="1"/>
              <a:t>tracklines</a:t>
            </a:r>
            <a:r>
              <a:rPr lang="en-US" baseline="0" dirty="0"/>
              <a:t> through the holidays to help confirm.</a:t>
            </a:r>
            <a:endParaRPr lang="en-US" dirty="0"/>
          </a:p>
        </p:txBody>
      </p:sp>
      <p:sp>
        <p:nvSpPr>
          <p:cNvPr id="4" name="Slide Number Placeholder 3"/>
          <p:cNvSpPr>
            <a:spLocks noGrp="1"/>
          </p:cNvSpPr>
          <p:nvPr>
            <p:ph type="sldNum" sz="quarter" idx="10"/>
          </p:nvPr>
        </p:nvSpPr>
        <p:spPr/>
        <p:txBody>
          <a:bodyPr/>
          <a:lstStyle/>
          <a:p>
            <a:fld id="{9E1C23BA-33F5-4C83-B673-40AAD4D6CB4A}" type="slidenum">
              <a:rPr lang="en-US" smtClean="0"/>
              <a:t>24</a:t>
            </a:fld>
            <a:endParaRPr lang="en-US"/>
          </a:p>
        </p:txBody>
      </p:sp>
    </p:spTree>
    <p:extLst>
      <p:ext uri="{BB962C8B-B14F-4D97-AF65-F5344CB8AC3E}">
        <p14:creationId xmlns:p14="http://schemas.microsoft.com/office/powerpoint/2010/main" val="270474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FFF5C7D6-D15A-4D30-9CB9-7B12341FF1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AFCA2CCE-610E-4276-8BF6-18DD0921D9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172" name="Slide Number Placeholder 3">
            <a:extLst>
              <a:ext uri="{FF2B5EF4-FFF2-40B4-BE49-F238E27FC236}">
                <a16:creationId xmlns:a16="http://schemas.microsoft.com/office/drawing/2014/main" id="{B390C51B-D31E-41FB-949F-5BA7A6C1CB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95C133-0105-47F3-9121-FC84D45C4CCF}" type="slidenum">
              <a:rPr lang="en-US" altLang="en-US" smtClean="0"/>
              <a:pPr>
                <a:spcBef>
                  <a:spcPct val="0"/>
                </a:spcBef>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884F95C2-DC36-4173-8871-4F859BE1B2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38B412A5-F5FA-4E2F-96E1-79066384A7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46E28C7C-5676-44A2-86E8-6A6E5BF99A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63C2AD5-FCA8-4718-A312-C9D4912EC2ED}" type="slidenum">
              <a:rPr lang="en-US" altLang="en-US" smtClean="0">
                <a:solidFill>
                  <a:srgbClr val="000000"/>
                </a:solidFill>
                <a:latin typeface="Arial" panose="020B0604020202020204" pitchFamily="34" charset="0"/>
              </a:rPr>
              <a:pPr>
                <a:spcBef>
                  <a:spcPct val="0"/>
                </a:spcBef>
              </a:pPr>
              <a:t>26</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073033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FFF5C7D6-D15A-4D30-9CB9-7B12341FF1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AFCA2CCE-610E-4276-8BF6-18DD0921D9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kern="1200" dirty="0">
                <a:solidFill>
                  <a:schemeClr val="tx1"/>
                </a:solidFill>
                <a:effectLst/>
                <a:latin typeface="+mn-lt"/>
                <a:ea typeface="+mn-ea"/>
                <a:cs typeface="+mn-cs"/>
              </a:rPr>
              <a:t>Survey areas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addressed areas of poor hydro health, a number of discrepancies, and were supported by the navigation managers. </a:t>
            </a:r>
            <a:endParaRPr lang="en-US" altLang="en-US" dirty="0"/>
          </a:p>
        </p:txBody>
      </p:sp>
      <p:sp>
        <p:nvSpPr>
          <p:cNvPr id="7172" name="Slide Number Placeholder 3">
            <a:extLst>
              <a:ext uri="{FF2B5EF4-FFF2-40B4-BE49-F238E27FC236}">
                <a16:creationId xmlns:a16="http://schemas.microsoft.com/office/drawing/2014/main" id="{B390C51B-D31E-41FB-949F-5BA7A6C1CB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95C133-0105-47F3-9121-FC84D45C4CCF}" type="slidenum">
              <a:rPr lang="en-US" altLang="en-US" smtClean="0"/>
              <a:pPr>
                <a:spcBef>
                  <a:spcPct val="0"/>
                </a:spcBef>
              </a:pPr>
              <a:t>3</a:t>
            </a:fld>
            <a:endParaRPr lang="en-US" altLang="en-US"/>
          </a:p>
        </p:txBody>
      </p:sp>
    </p:spTree>
    <p:extLst>
      <p:ext uri="{BB962C8B-B14F-4D97-AF65-F5344CB8AC3E}">
        <p14:creationId xmlns:p14="http://schemas.microsoft.com/office/powerpoint/2010/main" val="3986274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FFF5C7D6-D15A-4D30-9CB9-7B12341FF1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AFCA2CCE-610E-4276-8BF6-18DD0921D9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data acquired will also support a wide range of marine habitat research projects through the National Centers for Coastal Ocean Science (NCCOS) and Office of National Marine Sanctuaries (NMS).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Most of the sanctuary has not been surveyed since although thousands of boaters visit the Florida Keys to fish and dive every year.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first national marine sanctuary was established in 1975. Since then, the National Marine Sanctuary System has grown to include 13 sanctuaries and two marine national monuments. In 1990,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Florida Keys National Marine Sanctuary became the ninth sanctuary to join the system, in response to concerns about the decline of the reef ecosystem in the area.</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Today, the sanctuary protects more than 2,900 square nautical miles of Florida Keys coastal and ocean waters. </a:t>
            </a:r>
          </a:p>
          <a:p>
            <a:endParaRPr lang="en-US" altLang="en-US" dirty="0"/>
          </a:p>
        </p:txBody>
      </p:sp>
      <p:sp>
        <p:nvSpPr>
          <p:cNvPr id="7172" name="Slide Number Placeholder 3">
            <a:extLst>
              <a:ext uri="{FF2B5EF4-FFF2-40B4-BE49-F238E27FC236}">
                <a16:creationId xmlns:a16="http://schemas.microsoft.com/office/drawing/2014/main" id="{B390C51B-D31E-41FB-949F-5BA7A6C1CB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95C133-0105-47F3-9121-FC84D45C4CCF}" type="slidenum">
              <a:rPr lang="en-US" altLang="en-US" smtClean="0"/>
              <a:pPr>
                <a:spcBef>
                  <a:spcPct val="0"/>
                </a:spcBef>
              </a:pPr>
              <a:t>4</a:t>
            </a:fld>
            <a:endParaRPr lang="en-US" altLang="en-US"/>
          </a:p>
        </p:txBody>
      </p:sp>
    </p:spTree>
    <p:extLst>
      <p:ext uri="{BB962C8B-B14F-4D97-AF65-F5344CB8AC3E}">
        <p14:creationId xmlns:p14="http://schemas.microsoft.com/office/powerpoint/2010/main" val="356820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FFF5C7D6-D15A-4D30-9CB9-7B12341FF1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AFCA2CCE-610E-4276-8BF6-18DD0921D9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This project is located in the vicinity of Port Lavaca, which includes the Matagorda Bay Shipping Channel. Port Lavaca is a major seaport that allows shipping to support the fishing, manufacturing, agriculture, tourism, as well as the fishing industries in the state of Texas.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As a leader in the shrimp processing industry, Port Lavaca allows million tons of seafood to be shipping through its port yearly.</a:t>
            </a:r>
            <a:endParaRPr lang="en-US" sz="1200" b="0" i="0" kern="1200" baseline="300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Port Lavaca also supports shipping for Matagorda Bay, which houses several large manufacturing plants and a nuclear station.</a:t>
            </a:r>
            <a:endParaRPr lang="en-US" sz="1200" b="0" i="0" kern="1200" baseline="300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U.S. Army Corps of Engineers maintains the Matagorda Bay Shipping Channel which is dredged and there are future plans to expand this dredged channel to 44 ft. in depth and 400 ft. wide.</a:t>
            </a:r>
            <a:endParaRPr lang="en-US" sz="1200" b="0" i="0" kern="1200" baseline="300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survey area is 417 SNM that covers the approaches to the shipping channel in an effort to cover all shipping traffic into the Matagorda Shipping Channel. Recent hurricane activity in 2017 has made previous bathymetry in the area unreliable. This survey will allow shipping activities to continue into the Port of Lavaca.</a:t>
            </a:r>
          </a:p>
          <a:p>
            <a:r>
              <a:rPr lang="en-US" dirty="0"/>
              <a:t/>
            </a:r>
            <a:br>
              <a:rPr lang="en-US" dirty="0"/>
            </a:br>
            <a:endParaRPr lang="en-US" altLang="en-US" dirty="0"/>
          </a:p>
        </p:txBody>
      </p:sp>
      <p:sp>
        <p:nvSpPr>
          <p:cNvPr id="7172" name="Slide Number Placeholder 3">
            <a:extLst>
              <a:ext uri="{FF2B5EF4-FFF2-40B4-BE49-F238E27FC236}">
                <a16:creationId xmlns:a16="http://schemas.microsoft.com/office/drawing/2014/main" id="{B390C51B-D31E-41FB-949F-5BA7A6C1CB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95C133-0105-47F3-9121-FC84D45C4CCF}" type="slidenum">
              <a:rPr lang="en-US" altLang="en-US" smtClean="0"/>
              <a:pPr>
                <a:spcBef>
                  <a:spcPct val="0"/>
                </a:spcBef>
              </a:pPr>
              <a:t>5</a:t>
            </a:fld>
            <a:endParaRPr lang="en-US" altLang="en-US"/>
          </a:p>
        </p:txBody>
      </p:sp>
    </p:spTree>
    <p:extLst>
      <p:ext uri="{BB962C8B-B14F-4D97-AF65-F5344CB8AC3E}">
        <p14:creationId xmlns:p14="http://schemas.microsoft.com/office/powerpoint/2010/main" val="2685166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FFF5C7D6-D15A-4D30-9CB9-7B12341FF1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AFCA2CCE-610E-4276-8BF6-18DD0921D9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purpose of this project is to provide contemporary surveys to support an increase in vessel traffic into Tampa Bay.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With the exception of the main channel, survey vintage in the area is largely late nineteenth and early twentieth century, and is not full bottom coverage. This lack of modern data is of particular concern off the coast of the second fastest growing state (at a rate of about 1,000 people today) in the US.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With the drastic population rise has come a corresponding demand for fuels and other resources. About 26 million gallons of motor fuels are consumed every day in Florida by its residents.</a:t>
            </a:r>
            <a:r>
              <a:rPr lang="en-US" sz="1200" b="0" i="0" kern="1200" baseline="300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Ports of Tampa Bay are responsible for the supply of over 41% of fuel brought into the state each day and Port Tampa hosts giant fuel terminals that continuously receive shipments from large deep draft vessels.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 combination with the commercial traffic is a growing sport fishing and recreational boating contingent that serve to create a very complicated maritime traffic picture in the Approaches to Tampa Bay Survey area.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Tampa Bay is of crucial economic importance to the region, but is susceptible to strong storm events during hurricane season.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During the 2016-2017 alone, the region was impacted by four storm events that caused sand movement and shoaling in this heavily traveled area. It is of utmost importance to get accurate depths in such a dynamic area.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Finally, sand resources and movement in the area are of research importance to those doing habitat and conversation work, as well as managers engaged in beach nourishment activities. Bathymetric data is of high importance to those communities as well.</a:t>
            </a:r>
            <a:endParaRPr lang="en-US" altLang="en-US" dirty="0"/>
          </a:p>
        </p:txBody>
      </p:sp>
      <p:sp>
        <p:nvSpPr>
          <p:cNvPr id="7172" name="Slide Number Placeholder 3">
            <a:extLst>
              <a:ext uri="{FF2B5EF4-FFF2-40B4-BE49-F238E27FC236}">
                <a16:creationId xmlns:a16="http://schemas.microsoft.com/office/drawing/2014/main" id="{B390C51B-D31E-41FB-949F-5BA7A6C1CB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95C133-0105-47F3-9121-FC84D45C4CCF}" type="slidenum">
              <a:rPr lang="en-US" altLang="en-US" smtClean="0"/>
              <a:pPr>
                <a:spcBef>
                  <a:spcPct val="0"/>
                </a:spcBef>
              </a:pPr>
              <a:t>6</a:t>
            </a:fld>
            <a:endParaRPr lang="en-US" altLang="en-US"/>
          </a:p>
        </p:txBody>
      </p:sp>
    </p:spTree>
    <p:extLst>
      <p:ext uri="{BB962C8B-B14F-4D97-AF65-F5344CB8AC3E}">
        <p14:creationId xmlns:p14="http://schemas.microsoft.com/office/powerpoint/2010/main" val="688135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FFF5C7D6-D15A-4D30-9CB9-7B12341FF1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AFCA2CCE-610E-4276-8BF6-18DD0921D9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This project is located in Corpus Christi Bay, including the Corpus Christi Shipping Channel and offshore approaches.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U.S. Army Corps of Engineers maintains the channel which is dredged through the bay to the jetties of Port Aransas.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Corpus Christi Port primarily supports deep-draft vessels for export of petroleum and energy related products. In addition, the port supports seafood, industrial and agricultural industries in the state of Texas.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Metals, stone products, glass, chemicals, and gypsum products are produced near Corpus Christi Bay.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Six oil refineries and 1,500 wells are located near the bay as well as a large supply of natural gas.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Channel also serves as a conduit for commercial ship traffic between Houston terminuses and the Gulf.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This survey will identify hazards and changes in bathymetry, providing contemporary data to update National Ocean Service (NOS) nautical charting products.</a:t>
            </a:r>
            <a:endParaRPr lang="en-US" altLang="en-US" dirty="0"/>
          </a:p>
        </p:txBody>
      </p:sp>
      <p:sp>
        <p:nvSpPr>
          <p:cNvPr id="7172" name="Slide Number Placeholder 3">
            <a:extLst>
              <a:ext uri="{FF2B5EF4-FFF2-40B4-BE49-F238E27FC236}">
                <a16:creationId xmlns:a16="http://schemas.microsoft.com/office/drawing/2014/main" id="{B390C51B-D31E-41FB-949F-5BA7A6C1CB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95C133-0105-47F3-9121-FC84D45C4CCF}" type="slidenum">
              <a:rPr lang="en-US" altLang="en-US" smtClean="0"/>
              <a:pPr>
                <a:spcBef>
                  <a:spcPct val="0"/>
                </a:spcBef>
              </a:pPr>
              <a:t>7</a:t>
            </a:fld>
            <a:endParaRPr lang="en-US" altLang="en-US"/>
          </a:p>
        </p:txBody>
      </p:sp>
    </p:spTree>
    <p:extLst>
      <p:ext uri="{BB962C8B-B14F-4D97-AF65-F5344CB8AC3E}">
        <p14:creationId xmlns:p14="http://schemas.microsoft.com/office/powerpoint/2010/main" val="1178404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FFF5C7D6-D15A-4D30-9CB9-7B12341FF1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AFCA2CCE-610E-4276-8BF6-18DD0921D9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Port Arthur, located on the Gulf Intra-coastal Waterway in Texas, is home a large refinery network.</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Port of Port Arthur hosts the Motiva refinery, the largest oil refinery in the United States.2 Traffic flow through the Port is heavy and in 2010, an oil spill occurred from an oil tanker and barge collision spilling 450,000 gallons of oil into the Sabine/Neches waterway.</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This busy seaport has also been hit by several hurricanes. On August 29, 2017, Hurricane Harvey hit Port Arthur bringing upwards of 40 inches of rainfall and widespread flooding to the area.</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This Hurricane had the potential to change the seafloor of the Port which sees over 35 million tons of vessel traffic.</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To continue to promote safe passage of traffic through the Port, this project will survey 286 square nautical miles (SNM) of seafloor in Port Arthur.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survey will address concerns of migrating shoals and exposed hazard by updating bathymetry and positions of hazards and reducing the risk to navigation.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Survey data from this project is intended to supersede all prior survey data in the common area and will provide contemporary data to update National Ocean Service (NOS) nautical charting products. </a:t>
            </a:r>
            <a:endParaRPr lang="en-US" altLang="en-US" dirty="0"/>
          </a:p>
        </p:txBody>
      </p:sp>
      <p:sp>
        <p:nvSpPr>
          <p:cNvPr id="7172" name="Slide Number Placeholder 3">
            <a:extLst>
              <a:ext uri="{FF2B5EF4-FFF2-40B4-BE49-F238E27FC236}">
                <a16:creationId xmlns:a16="http://schemas.microsoft.com/office/drawing/2014/main" id="{B390C51B-D31E-41FB-949F-5BA7A6C1CB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95C133-0105-47F3-9121-FC84D45C4CCF}" type="slidenum">
              <a:rPr lang="en-US" altLang="en-US" smtClean="0"/>
              <a:pPr>
                <a:spcBef>
                  <a:spcPct val="0"/>
                </a:spcBef>
              </a:pPr>
              <a:t>8</a:t>
            </a:fld>
            <a:endParaRPr lang="en-US" altLang="en-US"/>
          </a:p>
        </p:txBody>
      </p:sp>
    </p:spTree>
    <p:extLst>
      <p:ext uri="{BB962C8B-B14F-4D97-AF65-F5344CB8AC3E}">
        <p14:creationId xmlns:p14="http://schemas.microsoft.com/office/powerpoint/2010/main" val="280723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FFF5C7D6-D15A-4D30-9CB9-7B12341FF1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AFCA2CCE-610E-4276-8BF6-18DD0921D9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economy for the 3.3 million Americans in the territory of Puerto Rico is largely ocean dependent.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Approximately 7% of the jobs in Puerto Rico are directly involved in ocean related services accounting for over $920 million in wages.</a:t>
            </a:r>
            <a:r>
              <a:rPr lang="en-US" sz="1200" b="0" i="0" kern="1200" baseline="30000" dirty="0">
                <a:solidFill>
                  <a:schemeClr val="tx1"/>
                </a:solidFill>
                <a:effectLst/>
                <a:latin typeface="+mn-lt"/>
                <a:ea typeface="+mn-ea"/>
                <a:cs typeface="+mn-cs"/>
              </a:rPr>
              <a:t>1</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island also imports 85% of its foodstuffs and virtually all of its energy products.</a:t>
            </a:r>
            <a:r>
              <a:rPr lang="en-US" sz="1200" b="0" i="0" kern="1200" baseline="30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Currently, only a small percentage of its coasts and critical harbors have been surveyed with modern, high-resolution sounding or hydrographic LiDAR devices.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 2017 the island was damaged by two major hurricanes; in response, the NOAA ship Thomas Jefferson conducted emergency </a:t>
            </a:r>
            <a:r>
              <a:rPr lang="en-US" sz="1200" b="0" i="0" kern="1200" dirty="0" err="1">
                <a:solidFill>
                  <a:schemeClr val="tx1"/>
                </a:solidFill>
                <a:effectLst/>
                <a:latin typeface="+mn-lt"/>
                <a:ea typeface="+mn-ea"/>
                <a:cs typeface="+mn-cs"/>
              </a:rPr>
              <a:t>sidescan</a:t>
            </a:r>
            <a:r>
              <a:rPr lang="en-US" sz="1200" b="0" i="0" kern="1200" dirty="0">
                <a:solidFill>
                  <a:schemeClr val="tx1"/>
                </a:solidFill>
                <a:effectLst/>
                <a:latin typeface="+mn-lt"/>
                <a:ea typeface="+mn-ea"/>
                <a:cs typeface="+mn-cs"/>
              </a:rPr>
              <a:t> and </a:t>
            </a:r>
            <a:r>
              <a:rPr lang="en-US" sz="1200" b="0" i="0" kern="1200" dirty="0" err="1">
                <a:solidFill>
                  <a:schemeClr val="tx1"/>
                </a:solidFill>
                <a:effectLst/>
                <a:latin typeface="+mn-lt"/>
                <a:ea typeface="+mn-ea"/>
                <a:cs typeface="+mn-cs"/>
              </a:rPr>
              <a:t>multibeam</a:t>
            </a:r>
            <a:r>
              <a:rPr lang="en-US" sz="1200" b="0" i="0" kern="1200" dirty="0">
                <a:solidFill>
                  <a:schemeClr val="tx1"/>
                </a:solidFill>
                <a:effectLst/>
                <a:latin typeface="+mn-lt"/>
                <a:ea typeface="+mn-ea"/>
                <a:cs typeface="+mn-cs"/>
              </a:rPr>
              <a:t> surveys of seven port facilities to locate storm related obstructions and damage to the channels.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 follow up to some of these ports and pilot areas, combined with a survey of the surrounding coastline, is necessary to verify that dangerous obstructions have been removed prior to updating nautical charts.</a:t>
            </a:r>
            <a:endParaRPr lang="en-US" altLang="en-US" dirty="0"/>
          </a:p>
        </p:txBody>
      </p:sp>
      <p:sp>
        <p:nvSpPr>
          <p:cNvPr id="7172" name="Slide Number Placeholder 3">
            <a:extLst>
              <a:ext uri="{FF2B5EF4-FFF2-40B4-BE49-F238E27FC236}">
                <a16:creationId xmlns:a16="http://schemas.microsoft.com/office/drawing/2014/main" id="{B390C51B-D31E-41FB-949F-5BA7A6C1CB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95C133-0105-47F3-9121-FC84D45C4CCF}" type="slidenum">
              <a:rPr lang="en-US" altLang="en-US" smtClean="0"/>
              <a:pPr>
                <a:spcBef>
                  <a:spcPct val="0"/>
                </a:spcBef>
              </a:pPr>
              <a:t>9</a:t>
            </a:fld>
            <a:endParaRPr lang="en-US" altLang="en-US"/>
          </a:p>
        </p:txBody>
      </p:sp>
    </p:spTree>
    <p:extLst>
      <p:ext uri="{BB962C8B-B14F-4D97-AF65-F5344CB8AC3E}">
        <p14:creationId xmlns:p14="http://schemas.microsoft.com/office/powerpoint/2010/main" val="3867105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46E72D82-257F-481F-B847-B804B7A5538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A1501C9-4474-4B75-9422-E1D159A7C8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278911D-92F3-485C-ACD4-24ED643CEDC9}"/>
              </a:ext>
            </a:extLst>
          </p:cNvPr>
          <p:cNvSpPr>
            <a:spLocks noGrp="1" noChangeArrowheads="1"/>
          </p:cNvSpPr>
          <p:nvPr>
            <p:ph type="sldNum" sz="quarter" idx="12"/>
          </p:nvPr>
        </p:nvSpPr>
        <p:spPr>
          <a:ln/>
        </p:spPr>
        <p:txBody>
          <a:bodyPr/>
          <a:lstStyle>
            <a:lvl1pPr>
              <a:defRPr/>
            </a:lvl1pPr>
          </a:lstStyle>
          <a:p>
            <a:pPr>
              <a:defRPr/>
            </a:pPr>
            <a:fld id="{A54511CA-D4EF-4964-A403-B842DAA63CB0}" type="slidenum">
              <a:rPr lang="en-US" altLang="en-US"/>
              <a:pPr>
                <a:defRPr/>
              </a:pPr>
              <a:t>‹#›</a:t>
            </a:fld>
            <a:endParaRPr lang="en-US" altLang="en-US"/>
          </a:p>
        </p:txBody>
      </p:sp>
    </p:spTree>
    <p:extLst>
      <p:ext uri="{BB962C8B-B14F-4D97-AF65-F5344CB8AC3E}">
        <p14:creationId xmlns:p14="http://schemas.microsoft.com/office/powerpoint/2010/main" val="839093465"/>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7A39D4F-BB32-4226-AF64-BFCCF81136B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2921619-BD37-48E0-9B16-94F4DDFE7A7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C518779-D853-42BD-A57C-06CC4E07A2B3}"/>
              </a:ext>
            </a:extLst>
          </p:cNvPr>
          <p:cNvSpPr>
            <a:spLocks noGrp="1" noChangeArrowheads="1"/>
          </p:cNvSpPr>
          <p:nvPr>
            <p:ph type="sldNum" sz="quarter" idx="12"/>
          </p:nvPr>
        </p:nvSpPr>
        <p:spPr>
          <a:ln/>
        </p:spPr>
        <p:txBody>
          <a:bodyPr/>
          <a:lstStyle>
            <a:lvl1pPr>
              <a:defRPr/>
            </a:lvl1pPr>
          </a:lstStyle>
          <a:p>
            <a:pPr>
              <a:defRPr/>
            </a:pPr>
            <a:fld id="{2FAA740F-9812-474E-A765-743867AE2B9F}" type="slidenum">
              <a:rPr lang="en-US" altLang="en-US"/>
              <a:pPr>
                <a:defRPr/>
              </a:pPr>
              <a:t>‹#›</a:t>
            </a:fld>
            <a:endParaRPr lang="en-US" altLang="en-US"/>
          </a:p>
        </p:txBody>
      </p:sp>
    </p:spTree>
    <p:extLst>
      <p:ext uri="{BB962C8B-B14F-4D97-AF65-F5344CB8AC3E}">
        <p14:creationId xmlns:p14="http://schemas.microsoft.com/office/powerpoint/2010/main" val="1533062558"/>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556FB59-6E17-42B1-BF95-4B06FD06F2A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2AD5D8B-7447-4B8F-8269-939039D4CC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587ED84-F35C-41C0-ACD9-3BBCE2834A5B}"/>
              </a:ext>
            </a:extLst>
          </p:cNvPr>
          <p:cNvSpPr>
            <a:spLocks noGrp="1" noChangeArrowheads="1"/>
          </p:cNvSpPr>
          <p:nvPr>
            <p:ph type="sldNum" sz="quarter" idx="12"/>
          </p:nvPr>
        </p:nvSpPr>
        <p:spPr>
          <a:ln/>
        </p:spPr>
        <p:txBody>
          <a:bodyPr/>
          <a:lstStyle>
            <a:lvl1pPr>
              <a:defRPr/>
            </a:lvl1pPr>
          </a:lstStyle>
          <a:p>
            <a:pPr>
              <a:defRPr/>
            </a:pPr>
            <a:fld id="{7B8A855B-3F38-417E-9FA2-5B45C60D840D}" type="slidenum">
              <a:rPr lang="en-US" altLang="en-US"/>
              <a:pPr>
                <a:defRPr/>
              </a:pPr>
              <a:t>‹#›</a:t>
            </a:fld>
            <a:endParaRPr lang="en-US" altLang="en-US"/>
          </a:p>
        </p:txBody>
      </p:sp>
    </p:spTree>
    <p:extLst>
      <p:ext uri="{BB962C8B-B14F-4D97-AF65-F5344CB8AC3E}">
        <p14:creationId xmlns:p14="http://schemas.microsoft.com/office/powerpoint/2010/main" val="57653723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457200" y="1371600"/>
            <a:ext cx="8229600" cy="4754563"/>
          </a:xfrm>
        </p:spPr>
        <p:txBody>
          <a:bodyPr/>
          <a:lstStyle>
            <a:lvl1pPr>
              <a:defRPr sz="2800"/>
            </a:lvl1pPr>
            <a:lvl2pPr>
              <a:defRPr sz="2400"/>
            </a:lvl2pPr>
            <a:lvl3pPr>
              <a:defRPr sz="20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9679171"/>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1B1A657-43F0-4584-AD0D-837BDEA8CE7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9C08D45-A5DE-40D9-B911-2493772E245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FAE2A12-097A-469D-B7EF-37B844630141}"/>
              </a:ext>
            </a:extLst>
          </p:cNvPr>
          <p:cNvSpPr>
            <a:spLocks noGrp="1" noChangeArrowheads="1"/>
          </p:cNvSpPr>
          <p:nvPr>
            <p:ph type="sldNum" sz="quarter" idx="12"/>
          </p:nvPr>
        </p:nvSpPr>
        <p:spPr>
          <a:ln/>
        </p:spPr>
        <p:txBody>
          <a:bodyPr/>
          <a:lstStyle>
            <a:lvl1pPr>
              <a:defRPr/>
            </a:lvl1pPr>
          </a:lstStyle>
          <a:p>
            <a:pPr>
              <a:defRPr/>
            </a:pPr>
            <a:fld id="{2FCEB420-7D2B-47E8-9A35-E4B2244F8043}" type="slidenum">
              <a:rPr lang="en-US" altLang="en-US"/>
              <a:pPr>
                <a:defRPr/>
              </a:pPr>
              <a:t>‹#›</a:t>
            </a:fld>
            <a:endParaRPr lang="en-US" altLang="en-US"/>
          </a:p>
        </p:txBody>
      </p:sp>
    </p:spTree>
    <p:extLst>
      <p:ext uri="{BB962C8B-B14F-4D97-AF65-F5344CB8AC3E}">
        <p14:creationId xmlns:p14="http://schemas.microsoft.com/office/powerpoint/2010/main" val="4269075467"/>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E7A1ECB-E66C-4A65-A11D-963914612E4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DCCEB01-D773-4979-AEA4-6B560B54DA7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F2AAFE1-17FE-46E6-AD4C-9530183AC87B}"/>
              </a:ext>
            </a:extLst>
          </p:cNvPr>
          <p:cNvSpPr>
            <a:spLocks noGrp="1" noChangeArrowheads="1"/>
          </p:cNvSpPr>
          <p:nvPr>
            <p:ph type="sldNum" sz="quarter" idx="12"/>
          </p:nvPr>
        </p:nvSpPr>
        <p:spPr>
          <a:ln/>
        </p:spPr>
        <p:txBody>
          <a:bodyPr/>
          <a:lstStyle>
            <a:lvl1pPr>
              <a:defRPr/>
            </a:lvl1pPr>
          </a:lstStyle>
          <a:p>
            <a:pPr>
              <a:defRPr/>
            </a:pPr>
            <a:fld id="{78134AE4-7FEF-4E86-9E58-990693D2DE13}" type="slidenum">
              <a:rPr lang="en-US" altLang="en-US"/>
              <a:pPr>
                <a:defRPr/>
              </a:pPr>
              <a:t>‹#›</a:t>
            </a:fld>
            <a:endParaRPr lang="en-US" altLang="en-US"/>
          </a:p>
        </p:txBody>
      </p:sp>
    </p:spTree>
    <p:extLst>
      <p:ext uri="{BB962C8B-B14F-4D97-AF65-F5344CB8AC3E}">
        <p14:creationId xmlns:p14="http://schemas.microsoft.com/office/powerpoint/2010/main" val="2312759019"/>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3E27EBB-8989-4D18-9B91-4F2F20FFED1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14AD377-6C81-4E36-B25D-D5977AE716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329A5B6-060C-4AC9-96D6-B4D3A1D2A69E}"/>
              </a:ext>
            </a:extLst>
          </p:cNvPr>
          <p:cNvSpPr>
            <a:spLocks noGrp="1" noChangeArrowheads="1"/>
          </p:cNvSpPr>
          <p:nvPr>
            <p:ph type="sldNum" sz="quarter" idx="12"/>
          </p:nvPr>
        </p:nvSpPr>
        <p:spPr>
          <a:ln/>
        </p:spPr>
        <p:txBody>
          <a:bodyPr/>
          <a:lstStyle>
            <a:lvl1pPr>
              <a:defRPr/>
            </a:lvl1pPr>
          </a:lstStyle>
          <a:p>
            <a:pPr>
              <a:defRPr/>
            </a:pPr>
            <a:fld id="{EACF2286-3B92-4E64-AE6F-E7F61F7EA285}" type="slidenum">
              <a:rPr lang="en-US" altLang="en-US"/>
              <a:pPr>
                <a:defRPr/>
              </a:pPr>
              <a:t>‹#›</a:t>
            </a:fld>
            <a:endParaRPr lang="en-US" altLang="en-US"/>
          </a:p>
        </p:txBody>
      </p:sp>
    </p:spTree>
    <p:extLst>
      <p:ext uri="{BB962C8B-B14F-4D97-AF65-F5344CB8AC3E}">
        <p14:creationId xmlns:p14="http://schemas.microsoft.com/office/powerpoint/2010/main" val="3056833949"/>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BD70162-5524-4C67-BF07-E425DA0B59F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D8A838E-C576-40F3-A308-483644C297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6F2BA53-5EAC-41F7-8D47-4A7805C7DA02}"/>
              </a:ext>
            </a:extLst>
          </p:cNvPr>
          <p:cNvSpPr>
            <a:spLocks noGrp="1" noChangeArrowheads="1"/>
          </p:cNvSpPr>
          <p:nvPr>
            <p:ph type="sldNum" sz="quarter" idx="12"/>
          </p:nvPr>
        </p:nvSpPr>
        <p:spPr>
          <a:ln/>
        </p:spPr>
        <p:txBody>
          <a:bodyPr/>
          <a:lstStyle>
            <a:lvl1pPr>
              <a:defRPr/>
            </a:lvl1pPr>
          </a:lstStyle>
          <a:p>
            <a:pPr>
              <a:defRPr/>
            </a:pPr>
            <a:fld id="{A9A89087-93E1-477F-AF71-AC81B9D41E0C}" type="slidenum">
              <a:rPr lang="en-US" altLang="en-US"/>
              <a:pPr>
                <a:defRPr/>
              </a:pPr>
              <a:t>‹#›</a:t>
            </a:fld>
            <a:endParaRPr lang="en-US" altLang="en-US"/>
          </a:p>
        </p:txBody>
      </p:sp>
    </p:spTree>
    <p:extLst>
      <p:ext uri="{BB962C8B-B14F-4D97-AF65-F5344CB8AC3E}">
        <p14:creationId xmlns:p14="http://schemas.microsoft.com/office/powerpoint/2010/main" val="96122837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8CB0DB7-0A93-4772-8504-DB275B20550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E371096-058B-4958-9EB3-9DE01ADF74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3CE025B-4ECD-4840-9857-184C1C093EAD}"/>
              </a:ext>
            </a:extLst>
          </p:cNvPr>
          <p:cNvSpPr>
            <a:spLocks noGrp="1" noChangeArrowheads="1"/>
          </p:cNvSpPr>
          <p:nvPr>
            <p:ph type="sldNum" sz="quarter" idx="12"/>
          </p:nvPr>
        </p:nvSpPr>
        <p:spPr>
          <a:ln/>
        </p:spPr>
        <p:txBody>
          <a:bodyPr/>
          <a:lstStyle>
            <a:lvl1pPr>
              <a:defRPr/>
            </a:lvl1pPr>
          </a:lstStyle>
          <a:p>
            <a:pPr>
              <a:defRPr/>
            </a:pPr>
            <a:fld id="{7D8689C6-14E1-4758-B0F8-EA89995BF174}" type="slidenum">
              <a:rPr lang="en-US" altLang="en-US"/>
              <a:pPr>
                <a:defRPr/>
              </a:pPr>
              <a:t>‹#›</a:t>
            </a:fld>
            <a:endParaRPr lang="en-US" altLang="en-US"/>
          </a:p>
        </p:txBody>
      </p:sp>
    </p:spTree>
    <p:extLst>
      <p:ext uri="{BB962C8B-B14F-4D97-AF65-F5344CB8AC3E}">
        <p14:creationId xmlns:p14="http://schemas.microsoft.com/office/powerpoint/2010/main" val="1583231990"/>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8412EDE-189E-4666-806A-7BEE6CD72FC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C14796A-D45D-4B86-81D8-B2134C4896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49B4B1C-7BA9-4727-8256-50C14BF65D99}"/>
              </a:ext>
            </a:extLst>
          </p:cNvPr>
          <p:cNvSpPr>
            <a:spLocks noGrp="1" noChangeArrowheads="1"/>
          </p:cNvSpPr>
          <p:nvPr>
            <p:ph type="sldNum" sz="quarter" idx="12"/>
          </p:nvPr>
        </p:nvSpPr>
        <p:spPr>
          <a:ln/>
        </p:spPr>
        <p:txBody>
          <a:bodyPr/>
          <a:lstStyle>
            <a:lvl1pPr>
              <a:defRPr/>
            </a:lvl1pPr>
          </a:lstStyle>
          <a:p>
            <a:pPr>
              <a:defRPr/>
            </a:pPr>
            <a:fld id="{1BE40A97-1FCF-4D37-A9BC-9233077B1D2F}" type="slidenum">
              <a:rPr lang="en-US" altLang="en-US"/>
              <a:pPr>
                <a:defRPr/>
              </a:pPr>
              <a:t>‹#›</a:t>
            </a:fld>
            <a:endParaRPr lang="en-US" altLang="en-US"/>
          </a:p>
        </p:txBody>
      </p:sp>
    </p:spTree>
    <p:extLst>
      <p:ext uri="{BB962C8B-B14F-4D97-AF65-F5344CB8AC3E}">
        <p14:creationId xmlns:p14="http://schemas.microsoft.com/office/powerpoint/2010/main" val="2533123602"/>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4EA5CFC-C968-4D39-A15D-23EB528C485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45ACCE2-D181-479E-BAFB-A94A4EC5C7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BFED593-F67E-44CB-B815-86C184DC6815}"/>
              </a:ext>
            </a:extLst>
          </p:cNvPr>
          <p:cNvSpPr>
            <a:spLocks noGrp="1" noChangeArrowheads="1"/>
          </p:cNvSpPr>
          <p:nvPr>
            <p:ph type="sldNum" sz="quarter" idx="12"/>
          </p:nvPr>
        </p:nvSpPr>
        <p:spPr>
          <a:ln/>
        </p:spPr>
        <p:txBody>
          <a:bodyPr/>
          <a:lstStyle>
            <a:lvl1pPr>
              <a:defRPr/>
            </a:lvl1pPr>
          </a:lstStyle>
          <a:p>
            <a:pPr>
              <a:defRPr/>
            </a:pPr>
            <a:fld id="{BC52F177-14A0-438D-97D8-43F5F99872F3}" type="slidenum">
              <a:rPr lang="en-US" altLang="en-US"/>
              <a:pPr>
                <a:defRPr/>
              </a:pPr>
              <a:t>‹#›</a:t>
            </a:fld>
            <a:endParaRPr lang="en-US" altLang="en-US"/>
          </a:p>
        </p:txBody>
      </p:sp>
    </p:spTree>
    <p:extLst>
      <p:ext uri="{BB962C8B-B14F-4D97-AF65-F5344CB8AC3E}">
        <p14:creationId xmlns:p14="http://schemas.microsoft.com/office/powerpoint/2010/main" val="4242750227"/>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BD78559-027D-416C-85AE-F6D8369C5766}"/>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23E91A4-5D4E-4061-8453-CF55612A43E1}"/>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1748" name="Rectangle 4">
            <a:extLst>
              <a:ext uri="{FF2B5EF4-FFF2-40B4-BE49-F238E27FC236}">
                <a16:creationId xmlns:a16="http://schemas.microsoft.com/office/drawing/2014/main" id="{794E90BB-A454-4513-990C-9CE3EA652C3E}"/>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b="0">
                <a:solidFill>
                  <a:srgbClr val="000000"/>
                </a:solidFill>
                <a:latin typeface="+mn-lt"/>
                <a:cs typeface="+mn-cs"/>
              </a:defRPr>
            </a:lvl1pPr>
          </a:lstStyle>
          <a:p>
            <a:pPr>
              <a:defRPr/>
            </a:pPr>
            <a:endParaRPr lang="en-US"/>
          </a:p>
        </p:txBody>
      </p:sp>
      <p:sp>
        <p:nvSpPr>
          <p:cNvPr id="31749" name="Rectangle 5">
            <a:extLst>
              <a:ext uri="{FF2B5EF4-FFF2-40B4-BE49-F238E27FC236}">
                <a16:creationId xmlns:a16="http://schemas.microsoft.com/office/drawing/2014/main" id="{A926DF08-594D-4A2F-A00F-AF238427D369}"/>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b="0">
                <a:solidFill>
                  <a:srgbClr val="000000"/>
                </a:solidFill>
                <a:latin typeface="+mn-lt"/>
                <a:cs typeface="+mn-cs"/>
              </a:defRPr>
            </a:lvl1pPr>
          </a:lstStyle>
          <a:p>
            <a:pPr>
              <a:defRPr/>
            </a:pPr>
            <a:endParaRPr lang="en-US"/>
          </a:p>
        </p:txBody>
      </p:sp>
      <p:sp>
        <p:nvSpPr>
          <p:cNvPr id="31750" name="Rectangle 6">
            <a:extLst>
              <a:ext uri="{FF2B5EF4-FFF2-40B4-BE49-F238E27FC236}">
                <a16:creationId xmlns:a16="http://schemas.microsoft.com/office/drawing/2014/main" id="{CFF092B0-C0A5-4746-A064-01E566018415}"/>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09081CD2-CBDE-4FEE-9915-54BF6E667DAA}" type="slidenum">
              <a:rPr lang="en-US" altLang="en-US"/>
              <a:pPr>
                <a:defRPr/>
              </a:pPr>
              <a:t>‹#›</a:t>
            </a:fld>
            <a:endParaRPr lang="en-US" altLang="en-US"/>
          </a:p>
        </p:txBody>
      </p:sp>
      <p:pic>
        <p:nvPicPr>
          <p:cNvPr id="1031" name="Picture 7" descr="Plain bg">
            <a:extLst>
              <a:ext uri="{FF2B5EF4-FFF2-40B4-BE49-F238E27FC236}">
                <a16:creationId xmlns:a16="http://schemas.microsoft.com/office/drawing/2014/main" id="{217AD50C-68F2-4753-AC55-77CB7A0D37A1}"/>
              </a:ext>
            </a:extLst>
          </p:cNvPr>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3" r:id="rId1"/>
    <p:sldLayoutId id="214748392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transition spd="med">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a:extLst>
              <a:ext uri="{FF2B5EF4-FFF2-40B4-BE49-F238E27FC236}">
                <a16:creationId xmlns:a16="http://schemas.microsoft.com/office/drawing/2014/main" id="{89A7EB11-4A9F-42E2-9560-EE2C0BEFF251}"/>
              </a:ext>
            </a:extLst>
          </p:cNvPr>
          <p:cNvSpPr>
            <a:spLocks noGrp="1"/>
          </p:cNvSpPr>
          <p:nvPr>
            <p:ph type="title"/>
          </p:nvPr>
        </p:nvSpPr>
        <p:spPr>
          <a:xfrm>
            <a:off x="1749425" y="3186112"/>
            <a:ext cx="7165975" cy="852487"/>
          </a:xfrm>
        </p:spPr>
        <p:txBody>
          <a:bodyPr/>
          <a:lstStyle/>
          <a:p>
            <a:pPr algn="r"/>
            <a:r>
              <a:rPr lang="en-US" altLang="en-US" b="1" dirty="0">
                <a:solidFill>
                  <a:schemeClr val="tx1">
                    <a:lumMod val="85000"/>
                    <a:lumOff val="15000"/>
                  </a:schemeClr>
                </a:solidFill>
              </a:rPr>
              <a:t>Office of Coast Survey</a:t>
            </a:r>
            <a:br>
              <a:rPr lang="en-US" altLang="en-US" b="1" dirty="0">
                <a:solidFill>
                  <a:schemeClr val="tx1">
                    <a:lumMod val="85000"/>
                    <a:lumOff val="15000"/>
                  </a:schemeClr>
                </a:solidFill>
              </a:rPr>
            </a:br>
            <a:r>
              <a:rPr lang="en-US" altLang="en-US" sz="900" b="1" dirty="0">
                <a:solidFill>
                  <a:schemeClr val="tx1">
                    <a:lumMod val="85000"/>
                    <a:lumOff val="15000"/>
                  </a:schemeClr>
                </a:solidFill>
              </a:rPr>
              <a:t> </a:t>
            </a:r>
            <a:r>
              <a:rPr lang="en-US" altLang="en-US" b="1" dirty="0">
                <a:solidFill>
                  <a:schemeClr val="tx1">
                    <a:lumMod val="85000"/>
                    <a:lumOff val="15000"/>
                  </a:schemeClr>
                </a:solidFill>
              </a:rPr>
              <a:t/>
            </a:r>
            <a:br>
              <a:rPr lang="en-US" altLang="en-US" b="1" dirty="0">
                <a:solidFill>
                  <a:schemeClr val="tx1">
                    <a:lumMod val="85000"/>
                    <a:lumOff val="15000"/>
                  </a:schemeClr>
                </a:solidFill>
              </a:rPr>
            </a:br>
            <a:endParaRPr lang="en-US" altLang="en-US" sz="2000" i="1" dirty="0">
              <a:solidFill>
                <a:schemeClr val="tx1">
                  <a:lumMod val="85000"/>
                  <a:lumOff val="15000"/>
                </a:schemeClr>
              </a:solidFill>
            </a:endParaRPr>
          </a:p>
        </p:txBody>
      </p:sp>
      <p:sp>
        <p:nvSpPr>
          <p:cNvPr id="4100" name="TextBox 1">
            <a:extLst>
              <a:ext uri="{FF2B5EF4-FFF2-40B4-BE49-F238E27FC236}">
                <a16:creationId xmlns:a16="http://schemas.microsoft.com/office/drawing/2014/main" id="{D7210637-C590-44F5-82EB-7667D72EC57C}"/>
              </a:ext>
            </a:extLst>
          </p:cNvPr>
          <p:cNvSpPr txBox="1">
            <a:spLocks noChangeArrowheads="1"/>
          </p:cNvSpPr>
          <p:nvPr/>
        </p:nvSpPr>
        <p:spPr bwMode="auto">
          <a:xfrm>
            <a:off x="4168775" y="4694238"/>
            <a:ext cx="4746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400" b="1">
                <a:solidFill>
                  <a:schemeClr val="tx1">
                    <a:lumMod val="85000"/>
                    <a:lumOff val="15000"/>
                  </a:schemeClr>
                </a:solidFill>
              </a:rPr>
              <a:t>Rear Admiral Shepard Smith</a:t>
            </a:r>
            <a:endParaRPr lang="en-US" altLang="en-US" sz="1800" b="1">
              <a:solidFill>
                <a:schemeClr val="tx1">
                  <a:lumMod val="85000"/>
                  <a:lumOff val="15000"/>
                </a:schemeClr>
              </a:solidFill>
            </a:endParaRPr>
          </a:p>
        </p:txBody>
      </p:sp>
      <p:sp>
        <p:nvSpPr>
          <p:cNvPr id="4101" name="TextBox 2">
            <a:extLst>
              <a:ext uri="{FF2B5EF4-FFF2-40B4-BE49-F238E27FC236}">
                <a16:creationId xmlns:a16="http://schemas.microsoft.com/office/drawing/2014/main" id="{39C73F65-A420-4656-A4D3-0F1BA60EA8F2}"/>
              </a:ext>
            </a:extLst>
          </p:cNvPr>
          <p:cNvSpPr txBox="1">
            <a:spLocks noChangeArrowheads="1"/>
          </p:cNvSpPr>
          <p:nvPr/>
        </p:nvSpPr>
        <p:spPr bwMode="auto">
          <a:xfrm>
            <a:off x="5943600" y="5334000"/>
            <a:ext cx="297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b="1" dirty="0">
                <a:solidFill>
                  <a:schemeClr val="tx1">
                    <a:lumMod val="85000"/>
                    <a:lumOff val="15000"/>
                  </a:schemeClr>
                </a:solidFill>
              </a:rPr>
              <a:t>March 5, 2018</a:t>
            </a:r>
          </a:p>
        </p:txBody>
      </p:sp>
      <p:pic>
        <p:nvPicPr>
          <p:cNvPr id="10246" name="Picture 6" descr="Image result for washington dc .gov"/>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0595" y="-76200"/>
            <a:ext cx="9164595" cy="26710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96CB0B-18F4-4038-829F-A4E95652E124}"/>
              </a:ext>
            </a:extLst>
          </p:cNvPr>
          <p:cNvSpPr>
            <a:spLocks noGrp="1"/>
          </p:cNvSpPr>
          <p:nvPr>
            <p:ph idx="1"/>
          </p:nvPr>
        </p:nvSpPr>
        <p:spPr>
          <a:xfrm>
            <a:off x="628650" y="1524000"/>
            <a:ext cx="7886700" cy="3263504"/>
          </a:xfrm>
        </p:spPr>
        <p:txBody>
          <a:bodyPr/>
          <a:lstStyle/>
          <a:p>
            <a:r>
              <a:rPr lang="en-US" sz="2400" dirty="0">
                <a:solidFill>
                  <a:srgbClr val="000000"/>
                </a:solidFill>
              </a:rPr>
              <a:t>Coast Survey provided ENC danger to navigation updates during the shutdown</a:t>
            </a:r>
          </a:p>
          <a:p>
            <a:r>
              <a:rPr lang="en-US" sz="2400" dirty="0">
                <a:solidFill>
                  <a:srgbClr val="000000"/>
                </a:solidFill>
              </a:rPr>
              <a:t>All raster updates were suspended</a:t>
            </a:r>
          </a:p>
          <a:p>
            <a:r>
              <a:rPr lang="en-US" sz="2400" dirty="0">
                <a:solidFill>
                  <a:srgbClr val="000000"/>
                </a:solidFill>
              </a:rPr>
              <a:t>MCD applies approximately 20,000 changes to charts per year</a:t>
            </a:r>
          </a:p>
          <a:p>
            <a:r>
              <a:rPr lang="en-US" sz="2400" dirty="0">
                <a:solidFill>
                  <a:srgbClr val="000000"/>
                </a:solidFill>
              </a:rPr>
              <a:t>As a result of the shutdown the chart application backlog has increased ~150%</a:t>
            </a:r>
          </a:p>
        </p:txBody>
      </p:sp>
      <p:sp>
        <p:nvSpPr>
          <p:cNvPr id="4" name="TextBox 3">
            <a:extLst>
              <a:ext uri="{FF2B5EF4-FFF2-40B4-BE49-F238E27FC236}">
                <a16:creationId xmlns:a16="http://schemas.microsoft.com/office/drawing/2014/main" id="{7502119E-0F25-44DA-A829-B5C01F35E939}"/>
              </a:ext>
            </a:extLst>
          </p:cNvPr>
          <p:cNvSpPr txBox="1"/>
          <p:nvPr/>
        </p:nvSpPr>
        <p:spPr>
          <a:xfrm>
            <a:off x="236538" y="228600"/>
            <a:ext cx="8670925" cy="584200"/>
          </a:xfrm>
          <a:prstGeom prst="rect">
            <a:avLst/>
          </a:prstGeom>
          <a:noFill/>
        </p:spPr>
        <p:txBody>
          <a:bodyPr>
            <a:spAutoFit/>
          </a:bodyPr>
          <a:lstStyle/>
          <a:p>
            <a:pPr defTabSz="457200" eaLnBrk="1" fontAlgn="auto" hangingPunct="1">
              <a:spcBef>
                <a:spcPts val="0"/>
              </a:spcBef>
              <a:spcAft>
                <a:spcPts val="0"/>
              </a:spcAft>
              <a:defRPr/>
            </a:pPr>
            <a:r>
              <a:rPr lang="en-US" sz="3200" b="1" dirty="0">
                <a:latin typeface="Calibri" panose="020F0502020204030204"/>
                <a:cs typeface="+mn-cs"/>
              </a:rPr>
              <a:t>Shutdown Impacts</a:t>
            </a:r>
          </a:p>
        </p:txBody>
      </p:sp>
      <p:sp>
        <p:nvSpPr>
          <p:cNvPr id="5" name="Rectangle 4">
            <a:extLst>
              <a:ext uri="{FF2B5EF4-FFF2-40B4-BE49-F238E27FC236}">
                <a16:creationId xmlns:a16="http://schemas.microsoft.com/office/drawing/2014/main" id="{30D74A2A-9273-47DE-A9B9-1696555B8D5E}"/>
              </a:ext>
            </a:extLst>
          </p:cNvPr>
          <p:cNvSpPr>
            <a:spLocks noChangeArrowheads="1"/>
          </p:cNvSpPr>
          <p:nvPr/>
        </p:nvSpPr>
        <p:spPr bwMode="auto">
          <a:xfrm>
            <a:off x="0" y="984250"/>
            <a:ext cx="9144000" cy="4603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400" b="1">
              <a:latin typeface="Verdana" panose="020B0604030504040204" pitchFamily="34" charset="0"/>
            </a:endParaRPr>
          </a:p>
        </p:txBody>
      </p:sp>
    </p:spTree>
    <p:extLst>
      <p:ext uri="{BB962C8B-B14F-4D97-AF65-F5344CB8AC3E}">
        <p14:creationId xmlns:p14="http://schemas.microsoft.com/office/powerpoint/2010/main" val="2567457688"/>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875" y="1047750"/>
            <a:ext cx="8096250" cy="4762500"/>
          </a:xfrm>
          <a:prstGeom prst="rect">
            <a:avLst/>
          </a:prstGeom>
        </p:spPr>
      </p:pic>
    </p:spTree>
    <p:extLst>
      <p:ext uri="{BB962C8B-B14F-4D97-AF65-F5344CB8AC3E}">
        <p14:creationId xmlns:p14="http://schemas.microsoft.com/office/powerpoint/2010/main" val="478589996"/>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502119E-0F25-44DA-A829-B5C01F35E939}"/>
              </a:ext>
            </a:extLst>
          </p:cNvPr>
          <p:cNvSpPr txBox="1"/>
          <p:nvPr/>
        </p:nvSpPr>
        <p:spPr>
          <a:xfrm>
            <a:off x="236538" y="228600"/>
            <a:ext cx="8670925" cy="584200"/>
          </a:xfrm>
          <a:prstGeom prst="rect">
            <a:avLst/>
          </a:prstGeom>
          <a:noFill/>
        </p:spPr>
        <p:txBody>
          <a:bodyPr>
            <a:spAutoFit/>
          </a:bodyPr>
          <a:lstStyle/>
          <a:p>
            <a:pPr defTabSz="457200" eaLnBrk="1" fontAlgn="auto" hangingPunct="1">
              <a:spcBef>
                <a:spcPts val="0"/>
              </a:spcBef>
              <a:spcAft>
                <a:spcPts val="0"/>
              </a:spcAft>
              <a:defRPr/>
            </a:pPr>
            <a:r>
              <a:rPr lang="en-US" sz="3200" b="1" dirty="0">
                <a:latin typeface="Calibri" panose="020F0502020204030204"/>
                <a:cs typeface="+mn-cs"/>
              </a:rPr>
              <a:t>Project Depths</a:t>
            </a:r>
          </a:p>
        </p:txBody>
      </p:sp>
      <p:sp>
        <p:nvSpPr>
          <p:cNvPr id="8" name="Rectangle 7">
            <a:extLst>
              <a:ext uri="{FF2B5EF4-FFF2-40B4-BE49-F238E27FC236}">
                <a16:creationId xmlns:a16="http://schemas.microsoft.com/office/drawing/2014/main" id="{30D74A2A-9273-47DE-A9B9-1696555B8D5E}"/>
              </a:ext>
            </a:extLst>
          </p:cNvPr>
          <p:cNvSpPr>
            <a:spLocks noChangeArrowheads="1"/>
          </p:cNvSpPr>
          <p:nvPr/>
        </p:nvSpPr>
        <p:spPr bwMode="auto">
          <a:xfrm>
            <a:off x="0" y="984250"/>
            <a:ext cx="9144000" cy="4603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400" b="1">
              <a:latin typeface="Verdana" panose="020B060403050404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17295"/>
            <a:ext cx="9144000" cy="2423410"/>
          </a:xfrm>
          <a:prstGeom prst="rect">
            <a:avLst/>
          </a:prstGeom>
        </p:spPr>
      </p:pic>
    </p:spTree>
    <p:extLst>
      <p:ext uri="{BB962C8B-B14F-4D97-AF65-F5344CB8AC3E}">
        <p14:creationId xmlns:p14="http://schemas.microsoft.com/office/powerpoint/2010/main" val="199675014"/>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502119E-0F25-44DA-A829-B5C01F35E939}"/>
              </a:ext>
            </a:extLst>
          </p:cNvPr>
          <p:cNvSpPr txBox="1"/>
          <p:nvPr/>
        </p:nvSpPr>
        <p:spPr>
          <a:xfrm>
            <a:off x="236538" y="228600"/>
            <a:ext cx="8670925" cy="584200"/>
          </a:xfrm>
          <a:prstGeom prst="rect">
            <a:avLst/>
          </a:prstGeom>
          <a:noFill/>
        </p:spPr>
        <p:txBody>
          <a:bodyPr>
            <a:spAutoFit/>
          </a:bodyPr>
          <a:lstStyle/>
          <a:p>
            <a:pPr defTabSz="457200" eaLnBrk="1" fontAlgn="auto" hangingPunct="1">
              <a:spcBef>
                <a:spcPts val="0"/>
              </a:spcBef>
              <a:spcAft>
                <a:spcPts val="0"/>
              </a:spcAft>
              <a:defRPr/>
            </a:pPr>
            <a:r>
              <a:rPr lang="en-US" sz="3200" b="1" dirty="0">
                <a:latin typeface="Calibri" panose="020F0502020204030204"/>
                <a:cs typeface="+mn-cs"/>
              </a:rPr>
              <a:t>Project Depths</a:t>
            </a:r>
          </a:p>
        </p:txBody>
      </p:sp>
      <p:sp>
        <p:nvSpPr>
          <p:cNvPr id="8" name="Rectangle 7">
            <a:extLst>
              <a:ext uri="{FF2B5EF4-FFF2-40B4-BE49-F238E27FC236}">
                <a16:creationId xmlns:a16="http://schemas.microsoft.com/office/drawing/2014/main" id="{30D74A2A-9273-47DE-A9B9-1696555B8D5E}"/>
              </a:ext>
            </a:extLst>
          </p:cNvPr>
          <p:cNvSpPr>
            <a:spLocks noChangeArrowheads="1"/>
          </p:cNvSpPr>
          <p:nvPr/>
        </p:nvSpPr>
        <p:spPr bwMode="auto">
          <a:xfrm>
            <a:off x="0" y="984250"/>
            <a:ext cx="9144000" cy="4603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400" b="1">
              <a:latin typeface="Verdana" panose="020B0604030504040204" pitchFamily="34" charset="0"/>
            </a:endParaRPr>
          </a:p>
        </p:txBody>
      </p:sp>
      <p:pic>
        <p:nvPicPr>
          <p:cNvPr id="2" name="Picture 1"/>
          <p:cNvPicPr>
            <a:picLocks noChangeAspect="1"/>
          </p:cNvPicPr>
          <p:nvPr/>
        </p:nvPicPr>
        <p:blipFill>
          <a:blip r:embed="rId3"/>
          <a:stretch>
            <a:fillRect/>
          </a:stretch>
        </p:blipFill>
        <p:spPr>
          <a:xfrm>
            <a:off x="717768" y="1201738"/>
            <a:ext cx="7708463" cy="4894262"/>
          </a:xfrm>
          <a:prstGeom prst="rect">
            <a:avLst/>
          </a:prstGeom>
        </p:spPr>
      </p:pic>
    </p:spTree>
    <p:extLst>
      <p:ext uri="{BB962C8B-B14F-4D97-AF65-F5344CB8AC3E}">
        <p14:creationId xmlns:p14="http://schemas.microsoft.com/office/powerpoint/2010/main" val="961317150"/>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02119E-0F25-44DA-A829-B5C01F35E939}"/>
              </a:ext>
            </a:extLst>
          </p:cNvPr>
          <p:cNvSpPr txBox="1"/>
          <p:nvPr/>
        </p:nvSpPr>
        <p:spPr>
          <a:xfrm>
            <a:off x="236538" y="228600"/>
            <a:ext cx="8670925" cy="584200"/>
          </a:xfrm>
          <a:prstGeom prst="rect">
            <a:avLst/>
          </a:prstGeom>
          <a:noFill/>
        </p:spPr>
        <p:txBody>
          <a:bodyPr>
            <a:spAutoFit/>
          </a:bodyPr>
          <a:lstStyle/>
          <a:p>
            <a:pPr defTabSz="457200" eaLnBrk="1" fontAlgn="auto" hangingPunct="1">
              <a:spcBef>
                <a:spcPts val="0"/>
              </a:spcBef>
              <a:spcAft>
                <a:spcPts val="0"/>
              </a:spcAft>
              <a:defRPr/>
            </a:pPr>
            <a:r>
              <a:rPr lang="en-US" sz="3200" b="1" dirty="0">
                <a:latin typeface="Calibri" panose="020F0502020204030204"/>
                <a:cs typeface="+mn-cs"/>
              </a:rPr>
              <a:t>ENC Updates – </a:t>
            </a:r>
            <a:r>
              <a:rPr lang="en-US" sz="3200" b="1" dirty="0" err="1">
                <a:latin typeface="Calibri" panose="020F0502020204030204"/>
                <a:cs typeface="+mn-cs"/>
              </a:rPr>
              <a:t>Etolin</a:t>
            </a:r>
            <a:r>
              <a:rPr lang="en-US" sz="3200" b="1" dirty="0">
                <a:latin typeface="Calibri" panose="020F0502020204030204"/>
                <a:cs typeface="+mn-cs"/>
              </a:rPr>
              <a:t> Strait</a:t>
            </a:r>
          </a:p>
        </p:txBody>
      </p:sp>
      <p:sp>
        <p:nvSpPr>
          <p:cNvPr id="6" name="Rectangle 5">
            <a:extLst>
              <a:ext uri="{FF2B5EF4-FFF2-40B4-BE49-F238E27FC236}">
                <a16:creationId xmlns:a16="http://schemas.microsoft.com/office/drawing/2014/main" id="{30D74A2A-9273-47DE-A9B9-1696555B8D5E}"/>
              </a:ext>
            </a:extLst>
          </p:cNvPr>
          <p:cNvSpPr>
            <a:spLocks noChangeArrowheads="1"/>
          </p:cNvSpPr>
          <p:nvPr/>
        </p:nvSpPr>
        <p:spPr bwMode="auto">
          <a:xfrm>
            <a:off x="0" y="984250"/>
            <a:ext cx="9144000" cy="4603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400" b="1">
              <a:latin typeface="Verdana" panose="020B0604030504040204" pitchFamily="34" charset="0"/>
            </a:endParaRPr>
          </a:p>
        </p:txBody>
      </p:sp>
      <p:pic>
        <p:nvPicPr>
          <p:cNvPr id="7" name="Picture 2" descr="Etolin Strait survey area and reschemed grid"/>
          <p:cNvPicPr>
            <a:picLocks noChangeAspect="1" noChangeArrowheads="1"/>
          </p:cNvPicPr>
          <p:nvPr/>
        </p:nvPicPr>
        <p:blipFill rotWithShape="1">
          <a:blip r:embed="rId3">
            <a:extLst>
              <a:ext uri="{28A0092B-C50C-407E-A947-70E740481C1C}">
                <a14:useLocalDpi xmlns:a14="http://schemas.microsoft.com/office/drawing/2010/main" val="0"/>
              </a:ext>
            </a:extLst>
          </a:blip>
          <a:srcRect l="50401"/>
          <a:stretch/>
        </p:blipFill>
        <p:spPr bwMode="auto">
          <a:xfrm>
            <a:off x="3805898" y="1447800"/>
            <a:ext cx="5101566" cy="44196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236538" y="1981200"/>
            <a:ext cx="3810000" cy="2133600"/>
          </a:xfrm>
        </p:spPr>
        <p:txBody>
          <a:bodyPr vert="horz" lIns="91440" tIns="45720" rIns="91440" bIns="45720" rtlCol="0" anchor="t">
            <a:noAutofit/>
          </a:bodyPr>
          <a:lstStyle/>
          <a:p>
            <a:pPr algn="l"/>
            <a:r>
              <a:rPr lang="en-US" sz="2400" kern="1200" dirty="0">
                <a:solidFill>
                  <a:schemeClr val="tx1"/>
                </a:solidFill>
              </a:rPr>
              <a:t>13 New ENCs</a:t>
            </a:r>
            <a:br>
              <a:rPr lang="en-US" sz="2400" kern="1200" dirty="0">
                <a:solidFill>
                  <a:schemeClr val="tx1"/>
                </a:solidFill>
              </a:rPr>
            </a:br>
            <a:r>
              <a:rPr lang="en-US" sz="2400" kern="1200" dirty="0" err="1">
                <a:solidFill>
                  <a:schemeClr val="tx1"/>
                </a:solidFill>
              </a:rPr>
              <a:t>Etolin</a:t>
            </a:r>
            <a:r>
              <a:rPr lang="en-US" sz="2400" kern="1200" dirty="0">
                <a:solidFill>
                  <a:schemeClr val="tx1"/>
                </a:solidFill>
              </a:rPr>
              <a:t> Strait, AK</a:t>
            </a:r>
            <a:br>
              <a:rPr lang="en-US" sz="2400" kern="1200" dirty="0">
                <a:solidFill>
                  <a:schemeClr val="tx1"/>
                </a:solidFill>
              </a:rPr>
            </a:br>
            <a:r>
              <a:rPr lang="en-US" sz="2400" dirty="0"/>
              <a:t>ENCs released 11/16/18</a:t>
            </a:r>
            <a:br>
              <a:rPr lang="en-US" sz="2400" dirty="0"/>
            </a:br>
            <a:endParaRPr lang="en-US" sz="2400" kern="1200" dirty="0">
              <a:solidFill>
                <a:schemeClr val="tx1"/>
              </a:solidFill>
            </a:endParaRPr>
          </a:p>
        </p:txBody>
      </p:sp>
    </p:spTree>
    <p:extLst>
      <p:ext uri="{BB962C8B-B14F-4D97-AF65-F5344CB8AC3E}">
        <p14:creationId xmlns:p14="http://schemas.microsoft.com/office/powerpoint/2010/main" val="2075619126"/>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9372600" cy="457200"/>
          </a:xfrm>
        </p:spPr>
        <p:txBody>
          <a:bodyPr vert="horz" wrap="square" lIns="68580" tIns="34290" rIns="68580" bIns="34290" numCol="1" rtlCol="0" anchor="ctr" anchorCtr="0" compatLnSpc="1">
            <a:prstTxWarp prst="textNoShape">
              <a:avLst/>
            </a:prstTxWarp>
            <a:normAutofit fontScale="90000"/>
          </a:bodyPr>
          <a:lstStyle/>
          <a:p>
            <a:pPr algn="ctr"/>
            <a:r>
              <a:rPr lang="en-US" sz="2400" kern="1200" dirty="0">
                <a:solidFill>
                  <a:schemeClr val="bg1"/>
                </a:solidFill>
              </a:rPr>
              <a:t>Before Surveys –</a:t>
            </a:r>
            <a:br>
              <a:rPr lang="en-US" sz="2400" kern="1200" dirty="0">
                <a:solidFill>
                  <a:schemeClr val="bg1"/>
                </a:solidFill>
              </a:rPr>
            </a:br>
            <a:r>
              <a:rPr lang="en-US" sz="2400" kern="1200" dirty="0">
                <a:solidFill>
                  <a:schemeClr val="bg1"/>
                </a:solidFill>
              </a:rPr>
              <a:t>Best Scale 1:1,534,076 (Chart 16006 – Fathoms)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379" y="1524000"/>
            <a:ext cx="8823159" cy="4191000"/>
          </a:xfrm>
          <a:prstGeom prst="rect">
            <a:avLst/>
          </a:prstGeom>
        </p:spPr>
      </p:pic>
    </p:spTree>
    <p:extLst>
      <p:ext uri="{BB962C8B-B14F-4D97-AF65-F5344CB8AC3E}">
        <p14:creationId xmlns:p14="http://schemas.microsoft.com/office/powerpoint/2010/main" val="1420645261"/>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02119E-0F25-44DA-A829-B5C01F35E939}"/>
              </a:ext>
            </a:extLst>
          </p:cNvPr>
          <p:cNvSpPr txBox="1"/>
          <p:nvPr/>
        </p:nvSpPr>
        <p:spPr>
          <a:xfrm>
            <a:off x="236538" y="228600"/>
            <a:ext cx="8670925" cy="584200"/>
          </a:xfrm>
          <a:prstGeom prst="rect">
            <a:avLst/>
          </a:prstGeom>
          <a:noFill/>
        </p:spPr>
        <p:txBody>
          <a:bodyPr>
            <a:spAutoFit/>
          </a:bodyPr>
          <a:lstStyle/>
          <a:p>
            <a:pPr defTabSz="457200" eaLnBrk="1" fontAlgn="auto" hangingPunct="1">
              <a:spcBef>
                <a:spcPts val="0"/>
              </a:spcBef>
              <a:spcAft>
                <a:spcPts val="0"/>
              </a:spcAft>
              <a:defRPr/>
            </a:pPr>
            <a:r>
              <a:rPr lang="en-US" sz="3200" b="1" dirty="0">
                <a:latin typeface="Calibri" panose="020F0502020204030204"/>
                <a:cs typeface="+mn-cs"/>
              </a:rPr>
              <a:t>ENC Updates – </a:t>
            </a:r>
            <a:r>
              <a:rPr lang="en-US" sz="3200" b="1" dirty="0" err="1">
                <a:latin typeface="Calibri" panose="020F0502020204030204"/>
                <a:cs typeface="+mn-cs"/>
              </a:rPr>
              <a:t>Etolin</a:t>
            </a:r>
            <a:r>
              <a:rPr lang="en-US" sz="3200" b="1" dirty="0">
                <a:latin typeface="Calibri" panose="020F0502020204030204"/>
                <a:cs typeface="+mn-cs"/>
              </a:rPr>
              <a:t> Strait</a:t>
            </a:r>
          </a:p>
        </p:txBody>
      </p:sp>
      <p:sp>
        <p:nvSpPr>
          <p:cNvPr id="6" name="Rectangle 5">
            <a:extLst>
              <a:ext uri="{FF2B5EF4-FFF2-40B4-BE49-F238E27FC236}">
                <a16:creationId xmlns:a16="http://schemas.microsoft.com/office/drawing/2014/main" id="{30D74A2A-9273-47DE-A9B9-1696555B8D5E}"/>
              </a:ext>
            </a:extLst>
          </p:cNvPr>
          <p:cNvSpPr>
            <a:spLocks noChangeArrowheads="1"/>
          </p:cNvSpPr>
          <p:nvPr/>
        </p:nvSpPr>
        <p:spPr bwMode="auto">
          <a:xfrm>
            <a:off x="0" y="984250"/>
            <a:ext cx="9144000" cy="4603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400" b="1">
              <a:latin typeface="Verdana" panose="020B0604030504040204" pitchFamily="34" charset="0"/>
            </a:endParaRPr>
          </a:p>
        </p:txBody>
      </p:sp>
      <p:pic>
        <p:nvPicPr>
          <p:cNvPr id="7" name="Picture 2" descr="Etolin Strait survey area and reschemed grid"/>
          <p:cNvPicPr>
            <a:picLocks noChangeAspect="1" noChangeArrowheads="1"/>
          </p:cNvPicPr>
          <p:nvPr/>
        </p:nvPicPr>
        <p:blipFill rotWithShape="1">
          <a:blip r:embed="rId3">
            <a:extLst>
              <a:ext uri="{28A0092B-C50C-407E-A947-70E740481C1C}">
                <a14:useLocalDpi xmlns:a14="http://schemas.microsoft.com/office/drawing/2010/main" val="0"/>
              </a:ext>
            </a:extLst>
          </a:blip>
          <a:srcRect l="63" r="51041"/>
          <a:stretch/>
        </p:blipFill>
        <p:spPr bwMode="auto">
          <a:xfrm>
            <a:off x="3666198" y="1644650"/>
            <a:ext cx="5029200" cy="441960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a:spLocks noGrp="1"/>
          </p:cNvSpPr>
          <p:nvPr>
            <p:ph idx="1"/>
          </p:nvPr>
        </p:nvSpPr>
        <p:spPr>
          <a:xfrm>
            <a:off x="236538" y="1447800"/>
            <a:ext cx="3569360" cy="5230634"/>
          </a:xfrm>
        </p:spPr>
        <p:txBody>
          <a:bodyPr anchor="ctr">
            <a:normAutofit/>
          </a:bodyPr>
          <a:lstStyle/>
          <a:p>
            <a:pPr marL="171450" indent="-171450">
              <a:buFont typeface="Arial" panose="020B0604020202020204" pitchFamily="34" charset="0"/>
              <a:buChar char="•"/>
            </a:pPr>
            <a:r>
              <a:rPr lang="pt-BR" sz="2400" dirty="0">
                <a:solidFill>
                  <a:schemeClr val="tx1">
                    <a:lumMod val="85000"/>
                    <a:lumOff val="15000"/>
                  </a:schemeClr>
                </a:solidFill>
              </a:rPr>
              <a:t>8 NOS Hydro Surveys – Aug 2016</a:t>
            </a:r>
            <a:endParaRPr lang="en-US" sz="2400" dirty="0">
              <a:solidFill>
                <a:schemeClr val="tx1">
                  <a:lumMod val="85000"/>
                  <a:lumOff val="15000"/>
                </a:schemeClr>
              </a:solidFill>
            </a:endParaRPr>
          </a:p>
          <a:p>
            <a:pPr marL="171450" indent="-171450">
              <a:buFont typeface="Arial" panose="020B0604020202020204" pitchFamily="34" charset="0"/>
              <a:buChar char="•"/>
            </a:pPr>
            <a:r>
              <a:rPr lang="en-US" sz="2400" dirty="0">
                <a:solidFill>
                  <a:srgbClr val="000000"/>
                </a:solidFill>
              </a:rPr>
              <a:t>570 square nautical miles of seafloor</a:t>
            </a:r>
          </a:p>
          <a:p>
            <a:pPr marL="171450" indent="-171450">
              <a:buFont typeface="Arial" panose="020B0604020202020204" pitchFamily="34" charset="0"/>
              <a:buChar char="•"/>
            </a:pPr>
            <a:r>
              <a:rPr lang="en-US" sz="2400" dirty="0">
                <a:solidFill>
                  <a:srgbClr val="000000"/>
                </a:solidFill>
              </a:rPr>
              <a:t>deep-draft traffic is operating in relative shoals that have not been surveyed in over 100 years. </a:t>
            </a:r>
          </a:p>
          <a:p>
            <a:pPr marL="457200" lvl="1" indent="0">
              <a:buNone/>
            </a:pPr>
            <a:endParaRPr lang="en-US" sz="2200" dirty="0">
              <a:solidFill>
                <a:srgbClr val="000000"/>
              </a:solidFill>
            </a:endParaRPr>
          </a:p>
          <a:p>
            <a:endParaRPr lang="en-US" sz="2200" dirty="0">
              <a:solidFill>
                <a:srgbClr val="000000"/>
              </a:solidFill>
            </a:endParaRPr>
          </a:p>
          <a:p>
            <a:pPr lvl="1"/>
            <a:endParaRPr lang="en-US" sz="2200" dirty="0">
              <a:solidFill>
                <a:srgbClr val="000000"/>
              </a:solidFill>
            </a:endParaRPr>
          </a:p>
        </p:txBody>
      </p:sp>
    </p:spTree>
    <p:extLst>
      <p:ext uri="{BB962C8B-B14F-4D97-AF65-F5344CB8AC3E}">
        <p14:creationId xmlns:p14="http://schemas.microsoft.com/office/powerpoint/2010/main" val="1749137646"/>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175" y="381000"/>
            <a:ext cx="8408194" cy="558627"/>
          </a:xfrm>
        </p:spPr>
        <p:txBody>
          <a:bodyPr vert="horz" wrap="square" lIns="68580" tIns="34290" rIns="68580" bIns="34290" numCol="1" rtlCol="0" anchor="ctr" anchorCtr="0" compatLnSpc="1">
            <a:prstTxWarp prst="textNoShape">
              <a:avLst/>
            </a:prstTxWarp>
            <a:normAutofit/>
          </a:bodyPr>
          <a:lstStyle/>
          <a:p>
            <a:pPr algn="ctr"/>
            <a:r>
              <a:rPr lang="en-US" sz="2400" kern="1200" dirty="0">
                <a:solidFill>
                  <a:schemeClr val="bg1"/>
                </a:solidFill>
              </a:rPr>
              <a:t>ZOOM LEVEL = 1:288,895</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6775" y="1066800"/>
            <a:ext cx="8668625" cy="4724400"/>
          </a:xfrm>
          <a:prstGeom prst="rect">
            <a:avLst/>
          </a:prstGeom>
        </p:spPr>
      </p:pic>
    </p:spTree>
    <p:extLst>
      <p:ext uri="{BB962C8B-B14F-4D97-AF65-F5344CB8AC3E}">
        <p14:creationId xmlns:p14="http://schemas.microsoft.com/office/powerpoint/2010/main" val="417280534"/>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903" y="381000"/>
            <a:ext cx="8408194" cy="558627"/>
          </a:xfrm>
        </p:spPr>
        <p:txBody>
          <a:bodyPr vert="horz" wrap="square" lIns="68580" tIns="34290" rIns="68580" bIns="34290" numCol="1" rtlCol="0" anchor="ctr" anchorCtr="0" compatLnSpc="1">
            <a:prstTxWarp prst="textNoShape">
              <a:avLst/>
            </a:prstTxWarp>
            <a:normAutofit/>
          </a:bodyPr>
          <a:lstStyle/>
          <a:p>
            <a:pPr algn="ctr"/>
            <a:r>
              <a:rPr lang="en-US" sz="2400" kern="1200" dirty="0">
                <a:solidFill>
                  <a:schemeClr val="bg1"/>
                </a:solidFill>
              </a:rPr>
              <a:t>ZOOM LEVEL = 1:72,229</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990600"/>
            <a:ext cx="8808441" cy="4800600"/>
          </a:xfrm>
          <a:prstGeom prst="rect">
            <a:avLst/>
          </a:prstGeom>
        </p:spPr>
      </p:pic>
    </p:spTree>
    <p:extLst>
      <p:ext uri="{BB962C8B-B14F-4D97-AF65-F5344CB8AC3E}">
        <p14:creationId xmlns:p14="http://schemas.microsoft.com/office/powerpoint/2010/main" val="1562409707"/>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903" y="381000"/>
            <a:ext cx="8408194" cy="558627"/>
          </a:xfrm>
        </p:spPr>
        <p:txBody>
          <a:bodyPr vert="horz" wrap="square" lIns="68580" tIns="34290" rIns="68580" bIns="34290" numCol="1" rtlCol="0" anchor="ctr" anchorCtr="0" compatLnSpc="1">
            <a:prstTxWarp prst="textNoShape">
              <a:avLst/>
            </a:prstTxWarp>
            <a:normAutofit/>
          </a:bodyPr>
          <a:lstStyle/>
          <a:p>
            <a:pPr algn="ctr"/>
            <a:r>
              <a:rPr lang="en-US" sz="2400" kern="1200" dirty="0">
                <a:solidFill>
                  <a:schemeClr val="bg1"/>
                </a:solidFill>
              </a:rPr>
              <a:t>ZOOM LEVEL = 1:72,229</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066800"/>
            <a:ext cx="8708571" cy="4724400"/>
          </a:xfrm>
          <a:prstGeom prst="rect">
            <a:avLst/>
          </a:prstGeom>
        </p:spPr>
      </p:pic>
    </p:spTree>
    <p:extLst>
      <p:ext uri="{BB962C8B-B14F-4D97-AF65-F5344CB8AC3E}">
        <p14:creationId xmlns:p14="http://schemas.microsoft.com/office/powerpoint/2010/main" val="1345409157"/>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502119E-0F25-44DA-A829-B5C01F35E939}"/>
              </a:ext>
            </a:extLst>
          </p:cNvPr>
          <p:cNvSpPr txBox="1"/>
          <p:nvPr/>
        </p:nvSpPr>
        <p:spPr>
          <a:xfrm>
            <a:off x="236538" y="228600"/>
            <a:ext cx="8670925" cy="584200"/>
          </a:xfrm>
          <a:prstGeom prst="rect">
            <a:avLst/>
          </a:prstGeom>
          <a:noFill/>
        </p:spPr>
        <p:txBody>
          <a:bodyPr>
            <a:spAutoFit/>
          </a:bodyPr>
          <a:lstStyle/>
          <a:p>
            <a:pPr defTabSz="457200" eaLnBrk="1" fontAlgn="auto" hangingPunct="1">
              <a:spcBef>
                <a:spcPts val="0"/>
              </a:spcBef>
              <a:spcAft>
                <a:spcPts val="0"/>
              </a:spcAft>
              <a:defRPr/>
            </a:pPr>
            <a:r>
              <a:rPr lang="en-US" sz="3200" b="1" dirty="0">
                <a:latin typeface="Calibri" panose="020F0502020204030204"/>
                <a:cs typeface="+mn-cs"/>
              </a:rPr>
              <a:t>Outline</a:t>
            </a:r>
          </a:p>
        </p:txBody>
      </p:sp>
      <p:sp>
        <p:nvSpPr>
          <p:cNvPr id="6147" name="Rectangle 4">
            <a:extLst>
              <a:ext uri="{FF2B5EF4-FFF2-40B4-BE49-F238E27FC236}">
                <a16:creationId xmlns:a16="http://schemas.microsoft.com/office/drawing/2014/main" id="{30D74A2A-9273-47DE-A9B9-1696555B8D5E}"/>
              </a:ext>
            </a:extLst>
          </p:cNvPr>
          <p:cNvSpPr>
            <a:spLocks noChangeArrowheads="1"/>
          </p:cNvSpPr>
          <p:nvPr/>
        </p:nvSpPr>
        <p:spPr bwMode="auto">
          <a:xfrm>
            <a:off x="0" y="984250"/>
            <a:ext cx="9144000" cy="4603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400" b="1">
              <a:latin typeface="Verdana" panose="020B0604030504040204" pitchFamily="34" charset="0"/>
            </a:endParaRPr>
          </a:p>
        </p:txBody>
      </p:sp>
      <p:sp>
        <p:nvSpPr>
          <p:cNvPr id="6148" name="Rectangle 40">
            <a:extLst>
              <a:ext uri="{FF2B5EF4-FFF2-40B4-BE49-F238E27FC236}">
                <a16:creationId xmlns:a16="http://schemas.microsoft.com/office/drawing/2014/main" id="{A572DF1C-6CBD-43CF-BC16-4A159F839FFC}"/>
              </a:ext>
            </a:extLst>
          </p:cNvPr>
          <p:cNvSpPr>
            <a:spLocks noChangeArrowheads="1"/>
          </p:cNvSpPr>
          <p:nvPr/>
        </p:nvSpPr>
        <p:spPr bwMode="auto">
          <a:xfrm>
            <a:off x="457200" y="1447800"/>
            <a:ext cx="633094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en-US" sz="2400" dirty="0">
                <a:latin typeface="Calibri" panose="020F0502020204030204" pitchFamily="34" charset="0"/>
              </a:rPr>
              <a:t>Hurricane Supplemental Survey Projects</a:t>
            </a:r>
          </a:p>
          <a:p>
            <a:pPr>
              <a:spcBef>
                <a:spcPct val="0"/>
              </a:spcBef>
            </a:pPr>
            <a:r>
              <a:rPr lang="en-US" altLang="en-US" sz="2400" dirty="0">
                <a:latin typeface="Calibri" panose="020F0502020204030204" pitchFamily="34" charset="0"/>
              </a:rPr>
              <a:t>Nautical Charting Updates</a:t>
            </a:r>
          </a:p>
          <a:p>
            <a:pPr lvl="1">
              <a:spcBef>
                <a:spcPct val="0"/>
              </a:spcBef>
            </a:pPr>
            <a:r>
              <a:rPr lang="en-US" altLang="en-US" sz="2400" dirty="0">
                <a:latin typeface="Calibri" panose="020F0502020204030204" pitchFamily="34" charset="0"/>
              </a:rPr>
              <a:t>Shutdown Impacts</a:t>
            </a:r>
          </a:p>
          <a:p>
            <a:pPr lvl="1">
              <a:spcBef>
                <a:spcPct val="0"/>
              </a:spcBef>
            </a:pPr>
            <a:r>
              <a:rPr lang="en-US" altLang="en-US" sz="2400" dirty="0">
                <a:latin typeface="Calibri" panose="020F0502020204030204" pitchFamily="34" charset="0"/>
              </a:rPr>
              <a:t>Project Depths</a:t>
            </a:r>
          </a:p>
          <a:p>
            <a:pPr lvl="1">
              <a:spcBef>
                <a:spcPct val="0"/>
              </a:spcBef>
            </a:pPr>
            <a:r>
              <a:rPr lang="en-US" altLang="en-US" sz="2400" dirty="0">
                <a:latin typeface="Calibri" panose="020F0502020204030204" pitchFamily="34" charset="0"/>
              </a:rPr>
              <a:t>ENC</a:t>
            </a:r>
          </a:p>
          <a:p>
            <a:pPr>
              <a:spcBef>
                <a:spcPct val="0"/>
              </a:spcBef>
            </a:pPr>
            <a:endParaRPr lang="en-US" altLang="en-US" sz="2400" dirty="0">
              <a:latin typeface="Calibri" panose="020F0502020204030204" pitchFamily="34" charset="0"/>
            </a:endParaRPr>
          </a:p>
          <a:p>
            <a:pPr>
              <a:spcBef>
                <a:spcPct val="0"/>
              </a:spcBef>
            </a:pPr>
            <a:endParaRPr lang="en-US" altLang="en-US" sz="2400" dirty="0">
              <a:latin typeface="Calibri" panose="020F0502020204030204" pitchFamily="34" charset="0"/>
            </a:endParaRP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02119E-0F25-44DA-A829-B5C01F35E939}"/>
              </a:ext>
            </a:extLst>
          </p:cNvPr>
          <p:cNvSpPr txBox="1"/>
          <p:nvPr/>
        </p:nvSpPr>
        <p:spPr>
          <a:xfrm>
            <a:off x="236538" y="228600"/>
            <a:ext cx="8670925" cy="584200"/>
          </a:xfrm>
          <a:prstGeom prst="rect">
            <a:avLst/>
          </a:prstGeom>
          <a:noFill/>
        </p:spPr>
        <p:txBody>
          <a:bodyPr>
            <a:spAutoFit/>
          </a:bodyPr>
          <a:lstStyle/>
          <a:p>
            <a:pPr defTabSz="457200" eaLnBrk="1" fontAlgn="auto" hangingPunct="1">
              <a:spcBef>
                <a:spcPts val="0"/>
              </a:spcBef>
              <a:spcAft>
                <a:spcPts val="0"/>
              </a:spcAft>
              <a:defRPr/>
            </a:pPr>
            <a:r>
              <a:rPr lang="en-US" sz="3200" b="1" dirty="0">
                <a:latin typeface="Calibri" panose="020F0502020204030204"/>
                <a:cs typeface="+mn-cs"/>
              </a:rPr>
              <a:t>ENC Updates – New York</a:t>
            </a:r>
          </a:p>
        </p:txBody>
      </p:sp>
      <p:sp>
        <p:nvSpPr>
          <p:cNvPr id="6" name="Rectangle 5">
            <a:extLst>
              <a:ext uri="{FF2B5EF4-FFF2-40B4-BE49-F238E27FC236}">
                <a16:creationId xmlns:a16="http://schemas.microsoft.com/office/drawing/2014/main" id="{30D74A2A-9273-47DE-A9B9-1696555B8D5E}"/>
              </a:ext>
            </a:extLst>
          </p:cNvPr>
          <p:cNvSpPr>
            <a:spLocks noChangeArrowheads="1"/>
          </p:cNvSpPr>
          <p:nvPr/>
        </p:nvSpPr>
        <p:spPr bwMode="auto">
          <a:xfrm>
            <a:off x="0" y="984250"/>
            <a:ext cx="9144000" cy="4603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400" b="1">
              <a:latin typeface="Verdana" panose="020B0604030504040204" pitchFamily="34" charset="0"/>
            </a:endParaRPr>
          </a:p>
        </p:txBody>
      </p:sp>
      <p:pic>
        <p:nvPicPr>
          <p:cNvPr id="8" name="Content Placeholder 4" descr="A close up of a map&#10;&#10;Description automatically generated">
            <a:extLst>
              <a:ext uri="{FF2B5EF4-FFF2-40B4-BE49-F238E27FC236}">
                <a16:creationId xmlns:a16="http://schemas.microsoft.com/office/drawing/2014/main" id="{F53B7AB0-5F9A-4079-97EF-8B65E790D09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3434"/>
          <a:stretch/>
        </p:blipFill>
        <p:spPr>
          <a:xfrm>
            <a:off x="263311" y="1224392"/>
            <a:ext cx="8525168" cy="4795408"/>
          </a:xfrm>
          <a:prstGeom prst="rect">
            <a:avLst/>
          </a:prstGeom>
        </p:spPr>
      </p:pic>
    </p:spTree>
    <p:extLst>
      <p:ext uri="{BB962C8B-B14F-4D97-AF65-F5344CB8AC3E}">
        <p14:creationId xmlns:p14="http://schemas.microsoft.com/office/powerpoint/2010/main" val="3455803162"/>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02119E-0F25-44DA-A829-B5C01F35E939}"/>
              </a:ext>
            </a:extLst>
          </p:cNvPr>
          <p:cNvSpPr txBox="1"/>
          <p:nvPr/>
        </p:nvSpPr>
        <p:spPr>
          <a:xfrm>
            <a:off x="236538" y="228600"/>
            <a:ext cx="8670925" cy="584200"/>
          </a:xfrm>
          <a:prstGeom prst="rect">
            <a:avLst/>
          </a:prstGeom>
          <a:noFill/>
        </p:spPr>
        <p:txBody>
          <a:bodyPr>
            <a:spAutoFit/>
          </a:bodyPr>
          <a:lstStyle/>
          <a:p>
            <a:pPr defTabSz="457200" eaLnBrk="1" fontAlgn="auto" hangingPunct="1">
              <a:spcBef>
                <a:spcPts val="0"/>
              </a:spcBef>
              <a:spcAft>
                <a:spcPts val="0"/>
              </a:spcAft>
              <a:defRPr/>
            </a:pPr>
            <a:r>
              <a:rPr lang="en-US" sz="3200" b="1" dirty="0">
                <a:latin typeface="Calibri" panose="020F0502020204030204"/>
                <a:cs typeface="+mn-cs"/>
              </a:rPr>
              <a:t>ENC Updates – New York</a:t>
            </a:r>
          </a:p>
        </p:txBody>
      </p:sp>
      <p:sp>
        <p:nvSpPr>
          <p:cNvPr id="6" name="Rectangle 5">
            <a:extLst>
              <a:ext uri="{FF2B5EF4-FFF2-40B4-BE49-F238E27FC236}">
                <a16:creationId xmlns:a16="http://schemas.microsoft.com/office/drawing/2014/main" id="{30D74A2A-9273-47DE-A9B9-1696555B8D5E}"/>
              </a:ext>
            </a:extLst>
          </p:cNvPr>
          <p:cNvSpPr>
            <a:spLocks noChangeArrowheads="1"/>
          </p:cNvSpPr>
          <p:nvPr/>
        </p:nvSpPr>
        <p:spPr bwMode="auto">
          <a:xfrm>
            <a:off x="0" y="984250"/>
            <a:ext cx="9144000" cy="4603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400" b="1">
              <a:latin typeface="Verdana" panose="020B0604030504040204" pitchFamily="34" charset="0"/>
            </a:endParaRPr>
          </a:p>
        </p:txBody>
      </p:sp>
      <p:grpSp>
        <p:nvGrpSpPr>
          <p:cNvPr id="3" name="Group 2"/>
          <p:cNvGrpSpPr/>
          <p:nvPr/>
        </p:nvGrpSpPr>
        <p:grpSpPr>
          <a:xfrm>
            <a:off x="285777" y="1143000"/>
            <a:ext cx="8621686" cy="4970462"/>
            <a:chOff x="-1" y="-228600"/>
            <a:chExt cx="12457525" cy="7181850"/>
          </a:xfrm>
        </p:grpSpPr>
        <p:pic>
          <p:nvPicPr>
            <p:cNvPr id="7" name="Picture 6"/>
            <p:cNvPicPr>
              <a:picLocks noChangeAspect="1"/>
            </p:cNvPicPr>
            <p:nvPr/>
          </p:nvPicPr>
          <p:blipFill>
            <a:blip r:embed="rId3"/>
            <a:stretch>
              <a:fillRect/>
            </a:stretch>
          </p:blipFill>
          <p:spPr>
            <a:xfrm>
              <a:off x="-1" y="-228600"/>
              <a:ext cx="12457525" cy="7181850"/>
            </a:xfrm>
            <a:prstGeom prst="rect">
              <a:avLst/>
            </a:prstGeom>
          </p:spPr>
        </p:pic>
        <p:sp>
          <p:nvSpPr>
            <p:cNvPr id="9" name="TextBox 8"/>
            <p:cNvSpPr txBox="1"/>
            <p:nvPr/>
          </p:nvSpPr>
          <p:spPr>
            <a:xfrm>
              <a:off x="2353686" y="2193640"/>
              <a:ext cx="3178890" cy="533650"/>
            </a:xfrm>
            <a:prstGeom prst="rect">
              <a:avLst/>
            </a:prstGeom>
            <a:noFill/>
          </p:spPr>
          <p:txBody>
            <a:bodyPr wrap="square" rtlCol="0">
              <a:spAutoFit/>
            </a:bodyPr>
            <a:lstStyle/>
            <a:p>
              <a:r>
                <a:rPr lang="en-US" dirty="0">
                  <a:solidFill>
                    <a:srgbClr val="FF0000"/>
                  </a:solidFill>
                </a:rPr>
                <a:t>Example area 1</a:t>
              </a:r>
            </a:p>
          </p:txBody>
        </p:sp>
        <p:sp>
          <p:nvSpPr>
            <p:cNvPr id="10" name="TextBox 9"/>
            <p:cNvSpPr txBox="1"/>
            <p:nvPr/>
          </p:nvSpPr>
          <p:spPr>
            <a:xfrm>
              <a:off x="8031230" y="2303742"/>
              <a:ext cx="2896336" cy="533650"/>
            </a:xfrm>
            <a:prstGeom prst="rect">
              <a:avLst/>
            </a:prstGeom>
            <a:noFill/>
          </p:spPr>
          <p:txBody>
            <a:bodyPr wrap="square" rtlCol="0">
              <a:spAutoFit/>
            </a:bodyPr>
            <a:lstStyle/>
            <a:p>
              <a:r>
                <a:rPr lang="en-US" dirty="0">
                  <a:solidFill>
                    <a:srgbClr val="FF0000"/>
                  </a:solidFill>
                </a:rPr>
                <a:t>Example area 2</a:t>
              </a:r>
            </a:p>
          </p:txBody>
        </p:sp>
      </p:grpSp>
    </p:spTree>
    <p:extLst>
      <p:ext uri="{BB962C8B-B14F-4D97-AF65-F5344CB8AC3E}">
        <p14:creationId xmlns:p14="http://schemas.microsoft.com/office/powerpoint/2010/main" val="674440888"/>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79909"/>
            <a:ext cx="8229600" cy="4754563"/>
          </a:xfrm>
        </p:spPr>
        <p:txBody>
          <a:bodyPr/>
          <a:lstStyle/>
          <a:p>
            <a:endParaRPr lang="en-US"/>
          </a:p>
        </p:txBody>
      </p:sp>
      <p:pic>
        <p:nvPicPr>
          <p:cNvPr id="4" name="Picture 3"/>
          <p:cNvPicPr>
            <a:picLocks noChangeAspect="1"/>
          </p:cNvPicPr>
          <p:nvPr/>
        </p:nvPicPr>
        <p:blipFill>
          <a:blip r:embed="rId3"/>
          <a:stretch>
            <a:fillRect/>
          </a:stretch>
        </p:blipFill>
        <p:spPr>
          <a:xfrm>
            <a:off x="-42863" y="533400"/>
            <a:ext cx="9229725" cy="5407819"/>
          </a:xfrm>
          <a:prstGeom prst="rect">
            <a:avLst/>
          </a:prstGeom>
        </p:spPr>
      </p:pic>
      <p:sp>
        <p:nvSpPr>
          <p:cNvPr id="7" name="TextBox 6"/>
          <p:cNvSpPr txBox="1"/>
          <p:nvPr/>
        </p:nvSpPr>
        <p:spPr>
          <a:xfrm>
            <a:off x="-42862" y="561201"/>
            <a:ext cx="1800493" cy="369332"/>
          </a:xfrm>
          <a:prstGeom prst="rect">
            <a:avLst/>
          </a:prstGeom>
          <a:solidFill>
            <a:schemeClr val="bg1"/>
          </a:solidFill>
        </p:spPr>
        <p:txBody>
          <a:bodyPr wrap="none" rtlCol="0">
            <a:spAutoFit/>
          </a:bodyPr>
          <a:lstStyle/>
          <a:p>
            <a:r>
              <a:rPr lang="en-US" dirty="0">
                <a:solidFill>
                  <a:srgbClr val="FF0000"/>
                </a:solidFill>
              </a:rPr>
              <a:t>Example area 1</a:t>
            </a:r>
          </a:p>
        </p:txBody>
      </p:sp>
    </p:spTree>
    <p:extLst>
      <p:ext uri="{BB962C8B-B14F-4D97-AF65-F5344CB8AC3E}">
        <p14:creationId xmlns:p14="http://schemas.microsoft.com/office/powerpoint/2010/main" val="2545617647"/>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2863" y="533400"/>
            <a:ext cx="9229725" cy="5400675"/>
          </a:xfrm>
          <a:prstGeom prst="rect">
            <a:avLst/>
          </a:prstGeom>
        </p:spPr>
      </p:pic>
    </p:spTree>
    <p:extLst>
      <p:ext uri="{BB962C8B-B14F-4D97-AF65-F5344CB8AC3E}">
        <p14:creationId xmlns:p14="http://schemas.microsoft.com/office/powerpoint/2010/main" val="3179623748"/>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6435" y="533400"/>
            <a:ext cx="9236869" cy="5422106"/>
          </a:xfrm>
          <a:prstGeom prst="rect">
            <a:avLst/>
          </a:prstGeom>
        </p:spPr>
      </p:pic>
    </p:spTree>
    <p:extLst>
      <p:ext uri="{BB962C8B-B14F-4D97-AF65-F5344CB8AC3E}">
        <p14:creationId xmlns:p14="http://schemas.microsoft.com/office/powerpoint/2010/main" val="1571551029"/>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map&#10;&#10;Description automatically generated">
            <a:extLst>
              <a:ext uri="{FF2B5EF4-FFF2-40B4-BE49-F238E27FC236}">
                <a16:creationId xmlns:a16="http://schemas.microsoft.com/office/drawing/2014/main" id="{D3978C53-B08D-4948-8E7F-0314C35CB3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766" y="1024826"/>
            <a:ext cx="8911726" cy="4465146"/>
          </a:xfrm>
        </p:spPr>
      </p:pic>
    </p:spTree>
    <p:extLst>
      <p:ext uri="{BB962C8B-B14F-4D97-AF65-F5344CB8AC3E}">
        <p14:creationId xmlns:p14="http://schemas.microsoft.com/office/powerpoint/2010/main" val="2999055877"/>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105400" y="4419600"/>
            <a:ext cx="3886200" cy="1477328"/>
          </a:xfrm>
          <a:prstGeom prst="rect">
            <a:avLst/>
          </a:prstGeom>
          <a:noFill/>
        </p:spPr>
        <p:txBody>
          <a:bodyPr wrap="square" rtlCol="0">
            <a:spAutoFit/>
          </a:bodyPr>
          <a:lstStyle/>
          <a:p>
            <a:r>
              <a:rPr lang="en-US" b="1" spc="300" dirty="0"/>
              <a:t>nauticalcharts.noaa.gov</a:t>
            </a:r>
          </a:p>
          <a:p>
            <a:endParaRPr lang="en-US" b="1" spc="300" dirty="0"/>
          </a:p>
          <a:p>
            <a:r>
              <a:rPr lang="en-US" b="1" spc="300" dirty="0"/>
              <a:t>     @</a:t>
            </a:r>
            <a:r>
              <a:rPr lang="en-US" b="1" spc="300" dirty="0" err="1"/>
              <a:t>NOAAcharts</a:t>
            </a:r>
            <a:endParaRPr lang="en-US" b="1" spc="300" dirty="0"/>
          </a:p>
          <a:p>
            <a:r>
              <a:rPr lang="en-US" b="1" spc="300" dirty="0"/>
              <a:t>     </a:t>
            </a:r>
          </a:p>
          <a:p>
            <a:r>
              <a:rPr lang="en-US" b="1" spc="300" dirty="0"/>
              <a:t>     </a:t>
            </a:r>
            <a:r>
              <a:rPr lang="en-US" b="1" spc="300" dirty="0" err="1"/>
              <a:t>NOAAcharts</a:t>
            </a:r>
            <a:endParaRPr lang="en-US" b="1" spc="300" dirty="0"/>
          </a:p>
        </p:txBody>
      </p:sp>
      <p:sp>
        <p:nvSpPr>
          <p:cNvPr id="11" name="TextBox 10"/>
          <p:cNvSpPr txBox="1"/>
          <p:nvPr/>
        </p:nvSpPr>
        <p:spPr>
          <a:xfrm>
            <a:off x="533400" y="4399062"/>
            <a:ext cx="3886200" cy="523220"/>
          </a:xfrm>
          <a:prstGeom prst="rect">
            <a:avLst/>
          </a:prstGeom>
          <a:noFill/>
        </p:spPr>
        <p:txBody>
          <a:bodyPr wrap="square" rtlCol="0">
            <a:spAutoFit/>
          </a:bodyPr>
          <a:lstStyle/>
          <a:p>
            <a:r>
              <a:rPr lang="en-US" sz="2800" b="1" spc="300" dirty="0"/>
              <a:t>Questions?</a:t>
            </a:r>
          </a:p>
        </p:txBody>
      </p:sp>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26182" y="4922282"/>
            <a:ext cx="471964" cy="471964"/>
          </a:xfrm>
          <a:prstGeom prst="rect">
            <a:avLst/>
          </a:prstGeom>
        </p:spPr>
      </p:pic>
      <p:pic>
        <p:nvPicPr>
          <p:cNvPr id="15" name="Picture 1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15202" y="5477405"/>
            <a:ext cx="419524" cy="419524"/>
          </a:xfrm>
          <a:prstGeom prst="rect">
            <a:avLst/>
          </a:prstGeom>
        </p:spPr>
      </p:pic>
      <p:pic>
        <p:nvPicPr>
          <p:cNvPr id="12290" name="Picture 2" descr="Image result for washington dc .go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220200" cy="4137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097678"/>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502119E-0F25-44DA-A829-B5C01F35E939}"/>
              </a:ext>
            </a:extLst>
          </p:cNvPr>
          <p:cNvSpPr txBox="1"/>
          <p:nvPr/>
        </p:nvSpPr>
        <p:spPr>
          <a:xfrm>
            <a:off x="236538" y="228600"/>
            <a:ext cx="8670925" cy="584775"/>
          </a:xfrm>
          <a:prstGeom prst="rect">
            <a:avLst/>
          </a:prstGeom>
          <a:noFill/>
        </p:spPr>
        <p:txBody>
          <a:bodyPr>
            <a:spAutoFit/>
          </a:bodyPr>
          <a:lstStyle/>
          <a:p>
            <a:pPr defTabSz="457200" eaLnBrk="1" fontAlgn="auto" hangingPunct="1">
              <a:spcBef>
                <a:spcPts val="0"/>
              </a:spcBef>
              <a:spcAft>
                <a:spcPts val="0"/>
              </a:spcAft>
              <a:defRPr/>
            </a:pPr>
            <a:r>
              <a:rPr lang="en-US" altLang="en-US" sz="3200" dirty="0">
                <a:latin typeface="Calibri" panose="020F0502020204030204" pitchFamily="34" charset="0"/>
              </a:rPr>
              <a:t>Hurricane Supplemental Survey Projects</a:t>
            </a:r>
          </a:p>
        </p:txBody>
      </p:sp>
      <p:sp>
        <p:nvSpPr>
          <p:cNvPr id="6147" name="Rectangle 4">
            <a:extLst>
              <a:ext uri="{FF2B5EF4-FFF2-40B4-BE49-F238E27FC236}">
                <a16:creationId xmlns:a16="http://schemas.microsoft.com/office/drawing/2014/main" id="{30D74A2A-9273-47DE-A9B9-1696555B8D5E}"/>
              </a:ext>
            </a:extLst>
          </p:cNvPr>
          <p:cNvSpPr>
            <a:spLocks noChangeArrowheads="1"/>
          </p:cNvSpPr>
          <p:nvPr/>
        </p:nvSpPr>
        <p:spPr bwMode="auto">
          <a:xfrm>
            <a:off x="0" y="984250"/>
            <a:ext cx="9144000" cy="4603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400" b="1">
              <a:latin typeface="Verdana" panose="020B0604030504040204" pitchFamily="34" charset="0"/>
            </a:endParaRPr>
          </a:p>
        </p:txBody>
      </p:sp>
      <p:sp>
        <p:nvSpPr>
          <p:cNvPr id="6148" name="Rectangle 40">
            <a:extLst>
              <a:ext uri="{FF2B5EF4-FFF2-40B4-BE49-F238E27FC236}">
                <a16:creationId xmlns:a16="http://schemas.microsoft.com/office/drawing/2014/main" id="{A572DF1C-6CBD-43CF-BC16-4A159F839FFC}"/>
              </a:ext>
            </a:extLst>
          </p:cNvPr>
          <p:cNvSpPr>
            <a:spLocks noChangeArrowheads="1"/>
          </p:cNvSpPr>
          <p:nvPr/>
        </p:nvSpPr>
        <p:spPr bwMode="auto">
          <a:xfrm>
            <a:off x="457200" y="1447800"/>
            <a:ext cx="633094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en-US" sz="2400" dirty="0">
                <a:latin typeface="Calibri" panose="020F0502020204030204" pitchFamily="34" charset="0"/>
              </a:rPr>
              <a:t>~$23 million</a:t>
            </a:r>
          </a:p>
          <a:p>
            <a:pPr>
              <a:spcBef>
                <a:spcPct val="0"/>
              </a:spcBef>
            </a:pPr>
            <a:r>
              <a:rPr lang="en-US" altLang="en-US" sz="2400" dirty="0">
                <a:latin typeface="Calibri" panose="020F0502020204030204" pitchFamily="34" charset="0"/>
              </a:rPr>
              <a:t>Three contracts awarded</a:t>
            </a:r>
          </a:p>
          <a:p>
            <a:pPr>
              <a:spcBef>
                <a:spcPct val="0"/>
              </a:spcBef>
            </a:pPr>
            <a:r>
              <a:rPr lang="en-US" altLang="en-US" sz="2400" dirty="0">
                <a:latin typeface="Calibri" panose="020F0502020204030204" pitchFamily="34" charset="0"/>
              </a:rPr>
              <a:t>Two contracts in negotiations</a:t>
            </a:r>
          </a:p>
          <a:p>
            <a:pPr>
              <a:spcBef>
                <a:spcPct val="0"/>
              </a:spcBef>
            </a:pPr>
            <a:r>
              <a:rPr lang="en-US" altLang="en-US" sz="2400" dirty="0">
                <a:latin typeface="Calibri" panose="020F0502020204030204" pitchFamily="34" charset="0"/>
              </a:rPr>
              <a:t>One program funded DAS</a:t>
            </a:r>
          </a:p>
          <a:p>
            <a:pPr>
              <a:spcBef>
                <a:spcPct val="0"/>
              </a:spcBef>
            </a:pPr>
            <a:endParaRPr lang="en-US" altLang="en-US" sz="2400" dirty="0">
              <a:latin typeface="Calibri" panose="020F0502020204030204" pitchFamily="34" charset="0"/>
            </a:endParaRPr>
          </a:p>
          <a:p>
            <a:pPr>
              <a:spcBef>
                <a:spcPct val="0"/>
              </a:spcBef>
            </a:pPr>
            <a:endParaRPr lang="en-US" altLang="en-US" sz="2400" dirty="0">
              <a:latin typeface="Calibri" panose="020F0502020204030204" pitchFamily="34" charset="0"/>
            </a:endParaRPr>
          </a:p>
          <a:p>
            <a:pPr>
              <a:spcBef>
                <a:spcPct val="0"/>
              </a:spcBef>
            </a:pPr>
            <a:endParaRPr lang="en-US" altLang="en-US" sz="2400" dirty="0">
              <a:latin typeface="Calibri" panose="020F0502020204030204" pitchFamily="34" charset="0"/>
            </a:endParaRPr>
          </a:p>
          <a:p>
            <a:pPr>
              <a:spcBef>
                <a:spcPct val="0"/>
              </a:spcBef>
            </a:pPr>
            <a:endParaRPr lang="en-US" altLang="en-US" sz="2400" dirty="0">
              <a:latin typeface="Calibri" panose="020F0502020204030204" pitchFamily="34" charset="0"/>
            </a:endParaRPr>
          </a:p>
        </p:txBody>
      </p:sp>
    </p:spTree>
    <p:extLst>
      <p:ext uri="{BB962C8B-B14F-4D97-AF65-F5344CB8AC3E}">
        <p14:creationId xmlns:p14="http://schemas.microsoft.com/office/powerpoint/2010/main" val="1170370427"/>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502119E-0F25-44DA-A829-B5C01F35E939}"/>
              </a:ext>
            </a:extLst>
          </p:cNvPr>
          <p:cNvSpPr txBox="1"/>
          <p:nvPr/>
        </p:nvSpPr>
        <p:spPr>
          <a:xfrm>
            <a:off x="236538" y="228600"/>
            <a:ext cx="8670925" cy="584200"/>
          </a:xfrm>
          <a:prstGeom prst="rect">
            <a:avLst/>
          </a:prstGeom>
          <a:noFill/>
        </p:spPr>
        <p:txBody>
          <a:bodyPr>
            <a:spAutoFit/>
          </a:bodyPr>
          <a:lstStyle/>
          <a:p>
            <a:pPr defTabSz="457200" eaLnBrk="1" fontAlgn="auto" hangingPunct="1">
              <a:spcBef>
                <a:spcPts val="0"/>
              </a:spcBef>
              <a:spcAft>
                <a:spcPts val="0"/>
              </a:spcAft>
              <a:defRPr/>
            </a:pPr>
            <a:r>
              <a:rPr lang="en-US" sz="3200" b="1" dirty="0">
                <a:latin typeface="Calibri" panose="020F0502020204030204"/>
                <a:cs typeface="+mn-cs"/>
              </a:rPr>
              <a:t>Hurricane Supplemental Survey Projects</a:t>
            </a:r>
          </a:p>
        </p:txBody>
      </p:sp>
      <p:sp>
        <p:nvSpPr>
          <p:cNvPr id="6147" name="Rectangle 4">
            <a:extLst>
              <a:ext uri="{FF2B5EF4-FFF2-40B4-BE49-F238E27FC236}">
                <a16:creationId xmlns:a16="http://schemas.microsoft.com/office/drawing/2014/main" id="{30D74A2A-9273-47DE-A9B9-1696555B8D5E}"/>
              </a:ext>
            </a:extLst>
          </p:cNvPr>
          <p:cNvSpPr>
            <a:spLocks noChangeArrowheads="1"/>
          </p:cNvSpPr>
          <p:nvPr/>
        </p:nvSpPr>
        <p:spPr bwMode="auto">
          <a:xfrm>
            <a:off x="0" y="984250"/>
            <a:ext cx="9144000" cy="4603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400" b="1">
              <a:latin typeface="Verdana" panose="020B0604030504040204" pitchFamily="34" charset="0"/>
            </a:endParaRPr>
          </a:p>
        </p:txBody>
      </p:sp>
      <p:sp>
        <p:nvSpPr>
          <p:cNvPr id="4" name="Content Placeholder 2">
            <a:extLst>
              <a:ext uri="{FF2B5EF4-FFF2-40B4-BE49-F238E27FC236}">
                <a16:creationId xmlns:a16="http://schemas.microsoft.com/office/drawing/2014/main" id="{0596CB0B-18F4-4038-829F-A4E95652E124}"/>
              </a:ext>
            </a:extLst>
          </p:cNvPr>
          <p:cNvSpPr>
            <a:spLocks noGrp="1"/>
          </p:cNvSpPr>
          <p:nvPr>
            <p:ph idx="1"/>
          </p:nvPr>
        </p:nvSpPr>
        <p:spPr>
          <a:xfrm>
            <a:off x="236538" y="1695168"/>
            <a:ext cx="1869603" cy="3029231"/>
          </a:xfrm>
        </p:spPr>
        <p:txBody>
          <a:bodyPr/>
          <a:lstStyle/>
          <a:p>
            <a:r>
              <a:rPr lang="en-US" sz="2000" dirty="0"/>
              <a:t>340 SNM</a:t>
            </a:r>
          </a:p>
          <a:p>
            <a:r>
              <a:rPr lang="en-US" sz="2000" dirty="0"/>
              <a:t>9 Sheets</a:t>
            </a:r>
          </a:p>
          <a:p>
            <a:r>
              <a:rPr lang="en-US" sz="2000" dirty="0"/>
              <a:t>Awarded to </a:t>
            </a:r>
            <a:r>
              <a:rPr lang="en-US" sz="2000" dirty="0" err="1"/>
              <a:t>eTrac</a:t>
            </a:r>
            <a:endParaRPr lang="en-US" sz="2000" dirty="0"/>
          </a:p>
        </p:txBody>
      </p:sp>
      <p:pic>
        <p:nvPicPr>
          <p:cNvPr id="1026" name="Picture 2" descr="https://lh6.googleusercontent.com/N7UBEguSSi8X3uoolPppBPeqRytjjUh7vfa9mAs0tJE3uD0CAP3v8ZG5A7YQ9Df8mxGh907-QdxsbiyLOZ375kfRB7S0NqbFB0CkkORHzcweWu1JoPBLo6f1LYyBRERj2QWbvYDT2b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6141" y="1823942"/>
            <a:ext cx="6774428" cy="346766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0596CB0B-18F4-4038-829F-A4E95652E124}"/>
              </a:ext>
            </a:extLst>
          </p:cNvPr>
          <p:cNvSpPr txBox="1">
            <a:spLocks/>
          </p:cNvSpPr>
          <p:nvPr/>
        </p:nvSpPr>
        <p:spPr bwMode="auto">
          <a:xfrm>
            <a:off x="236538" y="1201738"/>
            <a:ext cx="7543800" cy="419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2000" b="1" kern="0" dirty="0"/>
              <a:t>Florida Keys National Marine Sanctuary</a:t>
            </a:r>
          </a:p>
        </p:txBody>
      </p:sp>
    </p:spTree>
    <p:extLst>
      <p:ext uri="{BB962C8B-B14F-4D97-AF65-F5344CB8AC3E}">
        <p14:creationId xmlns:p14="http://schemas.microsoft.com/office/powerpoint/2010/main" val="2704305547"/>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502119E-0F25-44DA-A829-B5C01F35E939}"/>
              </a:ext>
            </a:extLst>
          </p:cNvPr>
          <p:cNvSpPr txBox="1"/>
          <p:nvPr/>
        </p:nvSpPr>
        <p:spPr>
          <a:xfrm>
            <a:off x="236538" y="228600"/>
            <a:ext cx="8670925" cy="584200"/>
          </a:xfrm>
          <a:prstGeom prst="rect">
            <a:avLst/>
          </a:prstGeom>
          <a:noFill/>
        </p:spPr>
        <p:txBody>
          <a:bodyPr>
            <a:spAutoFit/>
          </a:bodyPr>
          <a:lstStyle/>
          <a:p>
            <a:pPr defTabSz="457200" eaLnBrk="1" fontAlgn="auto" hangingPunct="1">
              <a:spcBef>
                <a:spcPts val="0"/>
              </a:spcBef>
              <a:spcAft>
                <a:spcPts val="0"/>
              </a:spcAft>
              <a:defRPr/>
            </a:pPr>
            <a:r>
              <a:rPr lang="en-US" sz="3200" b="1" dirty="0">
                <a:latin typeface="Calibri" panose="020F0502020204030204"/>
                <a:cs typeface="+mn-cs"/>
              </a:rPr>
              <a:t>Hurricane Supplemental Survey Projects</a:t>
            </a:r>
          </a:p>
        </p:txBody>
      </p:sp>
      <p:sp>
        <p:nvSpPr>
          <p:cNvPr id="6147" name="Rectangle 4">
            <a:extLst>
              <a:ext uri="{FF2B5EF4-FFF2-40B4-BE49-F238E27FC236}">
                <a16:creationId xmlns:a16="http://schemas.microsoft.com/office/drawing/2014/main" id="{30D74A2A-9273-47DE-A9B9-1696555B8D5E}"/>
              </a:ext>
            </a:extLst>
          </p:cNvPr>
          <p:cNvSpPr>
            <a:spLocks noChangeArrowheads="1"/>
          </p:cNvSpPr>
          <p:nvPr/>
        </p:nvSpPr>
        <p:spPr bwMode="auto">
          <a:xfrm>
            <a:off x="0" y="984250"/>
            <a:ext cx="9144000" cy="4603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400" b="1">
              <a:latin typeface="Verdana" panose="020B0604030504040204" pitchFamily="34" charset="0"/>
            </a:endParaRPr>
          </a:p>
        </p:txBody>
      </p:sp>
      <p:sp>
        <p:nvSpPr>
          <p:cNvPr id="4" name="Content Placeholder 2">
            <a:extLst>
              <a:ext uri="{FF2B5EF4-FFF2-40B4-BE49-F238E27FC236}">
                <a16:creationId xmlns:a16="http://schemas.microsoft.com/office/drawing/2014/main" id="{0596CB0B-18F4-4038-829F-A4E95652E124}"/>
              </a:ext>
            </a:extLst>
          </p:cNvPr>
          <p:cNvSpPr>
            <a:spLocks noGrp="1"/>
          </p:cNvSpPr>
          <p:nvPr>
            <p:ph idx="1"/>
          </p:nvPr>
        </p:nvSpPr>
        <p:spPr>
          <a:xfrm>
            <a:off x="236538" y="1201738"/>
            <a:ext cx="2125662" cy="1846262"/>
          </a:xfrm>
        </p:spPr>
        <p:txBody>
          <a:bodyPr/>
          <a:lstStyle/>
          <a:p>
            <a:pPr marL="0" indent="0">
              <a:buNone/>
            </a:pPr>
            <a:r>
              <a:rPr lang="en-US" sz="2000" b="1" dirty="0"/>
              <a:t>Port Lavaca, TX </a:t>
            </a:r>
          </a:p>
          <a:p>
            <a:r>
              <a:rPr lang="en-US" sz="2000" dirty="0"/>
              <a:t>417 SNM</a:t>
            </a:r>
          </a:p>
          <a:p>
            <a:r>
              <a:rPr lang="en-US" sz="2000" dirty="0"/>
              <a:t>9 Sheets and PAs</a:t>
            </a:r>
          </a:p>
          <a:p>
            <a:r>
              <a:rPr lang="en-US" sz="2000" dirty="0"/>
              <a:t>Awarded to </a:t>
            </a:r>
            <a:r>
              <a:rPr lang="en-US" sz="2000" dirty="0" err="1"/>
              <a:t>Terrasond</a:t>
            </a:r>
            <a:endParaRPr lang="en-US" sz="2000" dirty="0"/>
          </a:p>
        </p:txBody>
      </p:sp>
      <p:pic>
        <p:nvPicPr>
          <p:cNvPr id="2050" name="Picture 2" descr="https://lh5.googleusercontent.com/SYOfa-OkbM6G3Yo5-vS6_87JuifHxaixHF1BUQl3tvF9dHBiv-5zGGuJaGBno_ppuFU9qxT-O-XV3bAWDbjdpNX_AtR55mTn8PgnsTglMLxW8kN4NQuCRQxlgPoOw51pYOB-aHnTT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9" y="1447800"/>
            <a:ext cx="6621463" cy="4285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523724"/>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502119E-0F25-44DA-A829-B5C01F35E939}"/>
              </a:ext>
            </a:extLst>
          </p:cNvPr>
          <p:cNvSpPr txBox="1"/>
          <p:nvPr/>
        </p:nvSpPr>
        <p:spPr>
          <a:xfrm>
            <a:off x="236538" y="228600"/>
            <a:ext cx="8670925" cy="584200"/>
          </a:xfrm>
          <a:prstGeom prst="rect">
            <a:avLst/>
          </a:prstGeom>
          <a:noFill/>
        </p:spPr>
        <p:txBody>
          <a:bodyPr>
            <a:spAutoFit/>
          </a:bodyPr>
          <a:lstStyle/>
          <a:p>
            <a:pPr defTabSz="457200" eaLnBrk="1" fontAlgn="auto" hangingPunct="1">
              <a:spcBef>
                <a:spcPts val="0"/>
              </a:spcBef>
              <a:spcAft>
                <a:spcPts val="0"/>
              </a:spcAft>
              <a:defRPr/>
            </a:pPr>
            <a:r>
              <a:rPr lang="en-US" sz="3200" b="1" dirty="0">
                <a:latin typeface="Calibri" panose="020F0502020204030204"/>
                <a:cs typeface="+mn-cs"/>
              </a:rPr>
              <a:t>Hurricane Supplemental Survey Projects</a:t>
            </a:r>
          </a:p>
        </p:txBody>
      </p:sp>
      <p:sp>
        <p:nvSpPr>
          <p:cNvPr id="6147" name="Rectangle 4">
            <a:extLst>
              <a:ext uri="{FF2B5EF4-FFF2-40B4-BE49-F238E27FC236}">
                <a16:creationId xmlns:a16="http://schemas.microsoft.com/office/drawing/2014/main" id="{30D74A2A-9273-47DE-A9B9-1696555B8D5E}"/>
              </a:ext>
            </a:extLst>
          </p:cNvPr>
          <p:cNvSpPr>
            <a:spLocks noChangeArrowheads="1"/>
          </p:cNvSpPr>
          <p:nvPr/>
        </p:nvSpPr>
        <p:spPr bwMode="auto">
          <a:xfrm>
            <a:off x="0" y="984250"/>
            <a:ext cx="9144000" cy="4603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400" b="1">
              <a:latin typeface="Verdana" panose="020B0604030504040204" pitchFamily="34" charset="0"/>
            </a:endParaRPr>
          </a:p>
        </p:txBody>
      </p:sp>
      <p:sp>
        <p:nvSpPr>
          <p:cNvPr id="4" name="Content Placeholder 2">
            <a:extLst>
              <a:ext uri="{FF2B5EF4-FFF2-40B4-BE49-F238E27FC236}">
                <a16:creationId xmlns:a16="http://schemas.microsoft.com/office/drawing/2014/main" id="{0596CB0B-18F4-4038-829F-A4E95652E124}"/>
              </a:ext>
            </a:extLst>
          </p:cNvPr>
          <p:cNvSpPr>
            <a:spLocks noGrp="1"/>
          </p:cNvSpPr>
          <p:nvPr>
            <p:ph idx="1"/>
          </p:nvPr>
        </p:nvSpPr>
        <p:spPr>
          <a:xfrm>
            <a:off x="236538" y="1201738"/>
            <a:ext cx="2278062" cy="2227262"/>
          </a:xfrm>
        </p:spPr>
        <p:txBody>
          <a:bodyPr/>
          <a:lstStyle/>
          <a:p>
            <a:pPr marL="0" indent="0">
              <a:buNone/>
            </a:pPr>
            <a:r>
              <a:rPr lang="en-US" sz="2000" b="1" dirty="0"/>
              <a:t>Tampa Bay</a:t>
            </a:r>
          </a:p>
          <a:p>
            <a:r>
              <a:rPr lang="en-US" sz="2000" dirty="0"/>
              <a:t>660 SNM</a:t>
            </a:r>
          </a:p>
          <a:p>
            <a:r>
              <a:rPr lang="en-US" sz="2000" dirty="0"/>
              <a:t>8 Sheets</a:t>
            </a:r>
          </a:p>
          <a:p>
            <a:r>
              <a:rPr lang="en-US" sz="2000" dirty="0"/>
              <a:t>Awarded to Oceaneering</a:t>
            </a:r>
          </a:p>
        </p:txBody>
      </p:sp>
      <p:pic>
        <p:nvPicPr>
          <p:cNvPr id="3074" name="Picture 2" descr="https://lh5.googleusercontent.com/bqzms_VWHOBUfzm5kFLAEoYknb6KezUPq3BzKi70GnlOK1HF6-CWWEMtzgvAnygn1NZl3bYD85RB9Z8RH8pl6pZXEQaIH3UQy5fG3gtWppS3noj4-76Qwga4DgvAFz3PlFhWRHD19H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572616"/>
            <a:ext cx="6505892" cy="4066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92533"/>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502119E-0F25-44DA-A829-B5C01F35E939}"/>
              </a:ext>
            </a:extLst>
          </p:cNvPr>
          <p:cNvSpPr txBox="1"/>
          <p:nvPr/>
        </p:nvSpPr>
        <p:spPr>
          <a:xfrm>
            <a:off x="236538" y="228600"/>
            <a:ext cx="8670925" cy="584200"/>
          </a:xfrm>
          <a:prstGeom prst="rect">
            <a:avLst/>
          </a:prstGeom>
          <a:noFill/>
        </p:spPr>
        <p:txBody>
          <a:bodyPr>
            <a:spAutoFit/>
          </a:bodyPr>
          <a:lstStyle/>
          <a:p>
            <a:pPr defTabSz="457200" eaLnBrk="1" fontAlgn="auto" hangingPunct="1">
              <a:spcBef>
                <a:spcPts val="0"/>
              </a:spcBef>
              <a:spcAft>
                <a:spcPts val="0"/>
              </a:spcAft>
              <a:defRPr/>
            </a:pPr>
            <a:r>
              <a:rPr lang="en-US" sz="3200" b="1" dirty="0">
                <a:latin typeface="Calibri" panose="020F0502020204030204"/>
                <a:cs typeface="+mn-cs"/>
              </a:rPr>
              <a:t>Hurricane Supplemental Survey Projects</a:t>
            </a:r>
          </a:p>
        </p:txBody>
      </p:sp>
      <p:sp>
        <p:nvSpPr>
          <p:cNvPr id="6147" name="Rectangle 4">
            <a:extLst>
              <a:ext uri="{FF2B5EF4-FFF2-40B4-BE49-F238E27FC236}">
                <a16:creationId xmlns:a16="http://schemas.microsoft.com/office/drawing/2014/main" id="{30D74A2A-9273-47DE-A9B9-1696555B8D5E}"/>
              </a:ext>
            </a:extLst>
          </p:cNvPr>
          <p:cNvSpPr>
            <a:spLocks noChangeArrowheads="1"/>
          </p:cNvSpPr>
          <p:nvPr/>
        </p:nvSpPr>
        <p:spPr bwMode="auto">
          <a:xfrm>
            <a:off x="0" y="984250"/>
            <a:ext cx="9144000" cy="4603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400" b="1">
              <a:latin typeface="Verdana" panose="020B0604030504040204" pitchFamily="34" charset="0"/>
            </a:endParaRPr>
          </a:p>
        </p:txBody>
      </p:sp>
      <p:sp>
        <p:nvSpPr>
          <p:cNvPr id="4" name="Content Placeholder 2">
            <a:extLst>
              <a:ext uri="{FF2B5EF4-FFF2-40B4-BE49-F238E27FC236}">
                <a16:creationId xmlns:a16="http://schemas.microsoft.com/office/drawing/2014/main" id="{0596CB0B-18F4-4038-829F-A4E95652E124}"/>
              </a:ext>
            </a:extLst>
          </p:cNvPr>
          <p:cNvSpPr>
            <a:spLocks noGrp="1"/>
          </p:cNvSpPr>
          <p:nvPr>
            <p:ph idx="1"/>
          </p:nvPr>
        </p:nvSpPr>
        <p:spPr>
          <a:xfrm>
            <a:off x="236538" y="1201738"/>
            <a:ext cx="2800350" cy="1600200"/>
          </a:xfrm>
        </p:spPr>
        <p:txBody>
          <a:bodyPr/>
          <a:lstStyle/>
          <a:p>
            <a:pPr marL="0" indent="0">
              <a:buNone/>
            </a:pPr>
            <a:r>
              <a:rPr lang="en-US" sz="2000" b="1" dirty="0"/>
              <a:t>Corpus Christi, TX</a:t>
            </a:r>
          </a:p>
          <a:p>
            <a:r>
              <a:rPr lang="en-US" sz="2000" dirty="0"/>
              <a:t>400 SNM</a:t>
            </a:r>
          </a:p>
          <a:p>
            <a:r>
              <a:rPr lang="en-US" sz="2000" dirty="0"/>
              <a:t>9 Sheets</a:t>
            </a:r>
          </a:p>
          <a:p>
            <a:r>
              <a:rPr lang="en-US" sz="2000" dirty="0"/>
              <a:t>In negotiations</a:t>
            </a:r>
          </a:p>
        </p:txBody>
      </p:sp>
      <p:pic>
        <p:nvPicPr>
          <p:cNvPr id="4098" name="Picture 2" descr="https://lh6.googleusercontent.com/a6cOxXtJdP85olvIrjDmMt9kP11RNZEy9tb8JTOLZrIldLGQpE_11LwhK_Q1S_AkXa71TORPWQFRnYPNwkfVquJWGfHqiAfCz7Jf_kh3v_nmgNO1aXjPMIUxsxlwtqkgWw4TWm7id3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192773"/>
            <a:ext cx="4724400" cy="4916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367705"/>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502119E-0F25-44DA-A829-B5C01F35E939}"/>
              </a:ext>
            </a:extLst>
          </p:cNvPr>
          <p:cNvSpPr txBox="1"/>
          <p:nvPr/>
        </p:nvSpPr>
        <p:spPr>
          <a:xfrm>
            <a:off x="236538" y="228600"/>
            <a:ext cx="8670925" cy="584200"/>
          </a:xfrm>
          <a:prstGeom prst="rect">
            <a:avLst/>
          </a:prstGeom>
          <a:noFill/>
        </p:spPr>
        <p:txBody>
          <a:bodyPr>
            <a:spAutoFit/>
          </a:bodyPr>
          <a:lstStyle/>
          <a:p>
            <a:pPr defTabSz="457200" eaLnBrk="1" fontAlgn="auto" hangingPunct="1">
              <a:spcBef>
                <a:spcPts val="0"/>
              </a:spcBef>
              <a:spcAft>
                <a:spcPts val="0"/>
              </a:spcAft>
              <a:defRPr/>
            </a:pPr>
            <a:r>
              <a:rPr lang="en-US" sz="3200" b="1" dirty="0">
                <a:latin typeface="Calibri" panose="020F0502020204030204"/>
                <a:cs typeface="+mn-cs"/>
              </a:rPr>
              <a:t>Hurricane Supplemental Survey Projects</a:t>
            </a:r>
          </a:p>
        </p:txBody>
      </p:sp>
      <p:sp>
        <p:nvSpPr>
          <p:cNvPr id="6147" name="Rectangle 4">
            <a:extLst>
              <a:ext uri="{FF2B5EF4-FFF2-40B4-BE49-F238E27FC236}">
                <a16:creationId xmlns:a16="http://schemas.microsoft.com/office/drawing/2014/main" id="{30D74A2A-9273-47DE-A9B9-1696555B8D5E}"/>
              </a:ext>
            </a:extLst>
          </p:cNvPr>
          <p:cNvSpPr>
            <a:spLocks noChangeArrowheads="1"/>
          </p:cNvSpPr>
          <p:nvPr/>
        </p:nvSpPr>
        <p:spPr bwMode="auto">
          <a:xfrm>
            <a:off x="0" y="984250"/>
            <a:ext cx="9144000" cy="4603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400" b="1">
              <a:latin typeface="Verdana" panose="020B0604030504040204" pitchFamily="34" charset="0"/>
            </a:endParaRPr>
          </a:p>
        </p:txBody>
      </p:sp>
      <p:sp>
        <p:nvSpPr>
          <p:cNvPr id="7" name="Content Placeholder 2">
            <a:extLst>
              <a:ext uri="{FF2B5EF4-FFF2-40B4-BE49-F238E27FC236}">
                <a16:creationId xmlns:a16="http://schemas.microsoft.com/office/drawing/2014/main" id="{0596CB0B-18F4-4038-829F-A4E95652E124}"/>
              </a:ext>
            </a:extLst>
          </p:cNvPr>
          <p:cNvSpPr txBox="1">
            <a:spLocks/>
          </p:cNvSpPr>
          <p:nvPr/>
        </p:nvSpPr>
        <p:spPr bwMode="auto">
          <a:xfrm>
            <a:off x="236538" y="1695168"/>
            <a:ext cx="2201862" cy="3029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000" kern="0" dirty="0"/>
              <a:t>286 SNM</a:t>
            </a:r>
          </a:p>
          <a:p>
            <a:r>
              <a:rPr lang="en-US" sz="2000" kern="0" dirty="0"/>
              <a:t>9 Sheets</a:t>
            </a:r>
          </a:p>
          <a:p>
            <a:r>
              <a:rPr lang="en-US" sz="2000" kern="0" dirty="0"/>
              <a:t>In negotiations</a:t>
            </a:r>
          </a:p>
        </p:txBody>
      </p:sp>
      <p:sp>
        <p:nvSpPr>
          <p:cNvPr id="8" name="Content Placeholder 2">
            <a:extLst>
              <a:ext uri="{FF2B5EF4-FFF2-40B4-BE49-F238E27FC236}">
                <a16:creationId xmlns:a16="http://schemas.microsoft.com/office/drawing/2014/main" id="{0596CB0B-18F4-4038-829F-A4E95652E124}"/>
              </a:ext>
            </a:extLst>
          </p:cNvPr>
          <p:cNvSpPr txBox="1">
            <a:spLocks/>
          </p:cNvSpPr>
          <p:nvPr/>
        </p:nvSpPr>
        <p:spPr bwMode="auto">
          <a:xfrm>
            <a:off x="236538" y="1201738"/>
            <a:ext cx="7543800" cy="419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2000" b="1" kern="0" dirty="0"/>
              <a:t>Port Arthur Traffic Lanes, TX</a:t>
            </a:r>
          </a:p>
        </p:txBody>
      </p:sp>
      <p:pic>
        <p:nvPicPr>
          <p:cNvPr id="5122" name="Picture 2" descr="https://lh4.googleusercontent.com/5xcyZWrIXxhIriA1wk3bhVSBpftP1OJQreYR0mqdUqz5ahFvRz8VXZhEjev1jdG91LNYwci-89IHFFwnTGgJLbrLRXWIWHE5p8Vf9AuF-02Lu9pq1jO_1FBsuFbbefXEdRzGGLMj5I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792566"/>
            <a:ext cx="5507947" cy="424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588989"/>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502119E-0F25-44DA-A829-B5C01F35E939}"/>
              </a:ext>
            </a:extLst>
          </p:cNvPr>
          <p:cNvSpPr txBox="1"/>
          <p:nvPr/>
        </p:nvSpPr>
        <p:spPr>
          <a:xfrm>
            <a:off x="236538" y="228600"/>
            <a:ext cx="8670925" cy="584200"/>
          </a:xfrm>
          <a:prstGeom prst="rect">
            <a:avLst/>
          </a:prstGeom>
          <a:noFill/>
        </p:spPr>
        <p:txBody>
          <a:bodyPr>
            <a:spAutoFit/>
          </a:bodyPr>
          <a:lstStyle/>
          <a:p>
            <a:pPr defTabSz="457200" eaLnBrk="1" fontAlgn="auto" hangingPunct="1">
              <a:spcBef>
                <a:spcPts val="0"/>
              </a:spcBef>
              <a:spcAft>
                <a:spcPts val="0"/>
              </a:spcAft>
              <a:defRPr/>
            </a:pPr>
            <a:r>
              <a:rPr lang="en-US" sz="3200" b="1" dirty="0">
                <a:latin typeface="Calibri" panose="020F0502020204030204"/>
                <a:cs typeface="+mn-cs"/>
              </a:rPr>
              <a:t>Hurricane Supplemental Survey Projects</a:t>
            </a:r>
          </a:p>
        </p:txBody>
      </p:sp>
      <p:sp>
        <p:nvSpPr>
          <p:cNvPr id="6147" name="Rectangle 4">
            <a:extLst>
              <a:ext uri="{FF2B5EF4-FFF2-40B4-BE49-F238E27FC236}">
                <a16:creationId xmlns:a16="http://schemas.microsoft.com/office/drawing/2014/main" id="{30D74A2A-9273-47DE-A9B9-1696555B8D5E}"/>
              </a:ext>
            </a:extLst>
          </p:cNvPr>
          <p:cNvSpPr>
            <a:spLocks noChangeArrowheads="1"/>
          </p:cNvSpPr>
          <p:nvPr/>
        </p:nvSpPr>
        <p:spPr bwMode="auto">
          <a:xfrm>
            <a:off x="0" y="984250"/>
            <a:ext cx="9144000" cy="4603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400" b="1">
              <a:latin typeface="Verdana" panose="020B0604030504040204" pitchFamily="34" charset="0"/>
            </a:endParaRPr>
          </a:p>
        </p:txBody>
      </p:sp>
      <p:sp>
        <p:nvSpPr>
          <p:cNvPr id="4" name="Content Placeholder 2">
            <a:extLst>
              <a:ext uri="{FF2B5EF4-FFF2-40B4-BE49-F238E27FC236}">
                <a16:creationId xmlns:a16="http://schemas.microsoft.com/office/drawing/2014/main" id="{0596CB0B-18F4-4038-829F-A4E95652E124}"/>
              </a:ext>
            </a:extLst>
          </p:cNvPr>
          <p:cNvSpPr>
            <a:spLocks noGrp="1"/>
          </p:cNvSpPr>
          <p:nvPr>
            <p:ph idx="1"/>
          </p:nvPr>
        </p:nvSpPr>
        <p:spPr>
          <a:xfrm>
            <a:off x="236538" y="1201738"/>
            <a:ext cx="2800350" cy="1600200"/>
          </a:xfrm>
        </p:spPr>
        <p:txBody>
          <a:bodyPr/>
          <a:lstStyle/>
          <a:p>
            <a:pPr marL="0" indent="0">
              <a:buNone/>
            </a:pPr>
            <a:r>
              <a:rPr lang="en-US" sz="2000" b="1" dirty="0"/>
              <a:t>Puerto Rico</a:t>
            </a:r>
          </a:p>
          <a:p>
            <a:r>
              <a:rPr lang="en-US" sz="2000" dirty="0"/>
              <a:t>309 SNM</a:t>
            </a:r>
          </a:p>
          <a:p>
            <a:r>
              <a:rPr lang="en-US" sz="2000" dirty="0"/>
              <a:t>12 Sheets</a:t>
            </a:r>
          </a:p>
          <a:p>
            <a:r>
              <a:rPr lang="en-US" sz="2000" dirty="0"/>
              <a:t>Program Funded DAS for $1,000,000</a:t>
            </a:r>
          </a:p>
        </p:txBody>
      </p:sp>
      <p:pic>
        <p:nvPicPr>
          <p:cNvPr id="6146" name="Picture 2" descr="https://lh3.googleusercontent.com/LqFxPxWs_NDq9VzOemaRQjKBVLR_htsF4_tWQ-lDtqTOWj-bVHO-CZeP36tV3XGNh38NtP2OcOoVLotVL4-dOTCv5Q_BEaFVYOVfbQFWBivFFJ9EPi1cGew-hxZl4rBbNhp-FlB_hx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5703" y="1447800"/>
            <a:ext cx="5800725" cy="4467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721340"/>
      </p:ext>
    </p:extLst>
  </p:cSld>
  <p:clrMapOvr>
    <a:masterClrMapping/>
  </p:clrMapOvr>
  <p:transition spd="med">
    <p:fade/>
  </p:transition>
</p:sld>
</file>

<file path=ppt/theme/theme1.xml><?xml version="1.0" encoding="utf-8"?>
<a:theme xmlns:a="http://schemas.openxmlformats.org/drawingml/2006/main" name="Default Design">
  <a:themeElements>
    <a:clrScheme name="Custom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7033</TotalTime>
  <Words>1290</Words>
  <Application>Microsoft Office PowerPoint</Application>
  <PresentationFormat>On-screen Show (4:3)</PresentationFormat>
  <Paragraphs>166</Paragraphs>
  <Slides>26</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Verdana</vt:lpstr>
      <vt:lpstr>Default Design</vt:lpstr>
      <vt:lpstr>Office of Coast Survey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13 New ENCs Etolin Strait, AK ENCs released 11/16/18 </vt:lpstr>
      <vt:lpstr>Before Surveys – Best Scale 1:1,534,076 (Chart 16006 – Fathoms)</vt:lpstr>
      <vt:lpstr>PowerPoint Presentation</vt:lpstr>
      <vt:lpstr>ZOOM LEVEL = 1:288,895</vt:lpstr>
      <vt:lpstr>ZOOM LEVEL = 1:72,229</vt:lpstr>
      <vt:lpstr>ZOOM LEVEL = 1:72,229</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Coast Survey   Aug update</dc:title>
  <dc:creator>Dawn Forsythe</dc:creator>
  <cp:lastModifiedBy>Lynne Mersfelder</cp:lastModifiedBy>
  <cp:revision>224</cp:revision>
  <cp:lastPrinted>2016-03-02T20:01:00Z</cp:lastPrinted>
  <dcterms:created xsi:type="dcterms:W3CDTF">2016-02-25T15:25:50Z</dcterms:created>
  <dcterms:modified xsi:type="dcterms:W3CDTF">2019-03-13T16:01:50Z</dcterms:modified>
</cp:coreProperties>
</file>