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4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74" r:id="rId3"/>
    <p:sldMasterId id="2147483831" r:id="rId4"/>
    <p:sldMasterId id="2147483887" r:id="rId5"/>
  </p:sldMasterIdLst>
  <p:notesMasterIdLst>
    <p:notesMasterId r:id="rId26"/>
  </p:notesMasterIdLst>
  <p:sldIdLst>
    <p:sldId id="311" r:id="rId6"/>
    <p:sldId id="312" r:id="rId7"/>
    <p:sldId id="314" r:id="rId8"/>
    <p:sldId id="319" r:id="rId9"/>
    <p:sldId id="320" r:id="rId10"/>
    <p:sldId id="323" r:id="rId11"/>
    <p:sldId id="324" r:id="rId12"/>
    <p:sldId id="263" r:id="rId13"/>
    <p:sldId id="264" r:id="rId14"/>
    <p:sldId id="325" r:id="rId15"/>
    <p:sldId id="268" r:id="rId16"/>
    <p:sldId id="277" r:id="rId17"/>
    <p:sldId id="274" r:id="rId18"/>
    <p:sldId id="293" r:id="rId19"/>
    <p:sldId id="326" r:id="rId20"/>
    <p:sldId id="283" r:id="rId21"/>
    <p:sldId id="285" r:id="rId22"/>
    <p:sldId id="299" r:id="rId23"/>
    <p:sldId id="287" r:id="rId24"/>
    <p:sldId id="3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DCF98-8491-49C3-9FF8-B39E0E8EA2D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FEFF4-39D9-4E58-BB03-F222CFD8A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4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1334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95227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22C30-80CC-44AB-81BC-A8B70C2B336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6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22C30-80CC-44AB-81BC-A8B70C2B336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2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648200" y="6324600"/>
            <a:ext cx="2133600" cy="457200"/>
          </a:xfrm>
          <a:prstGeom prst="rect">
            <a:avLst/>
          </a:prstGeom>
          <a:solidFill>
            <a:srgbClr val="0E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498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48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6315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206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7742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922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5224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713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006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716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77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20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5159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9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648200" y="6324600"/>
            <a:ext cx="2133600" cy="457200"/>
          </a:xfrm>
          <a:prstGeom prst="rect">
            <a:avLst/>
          </a:prstGeom>
          <a:solidFill>
            <a:srgbClr val="0E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10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638800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16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948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39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343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219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841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46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520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558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159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59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337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4114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074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4001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329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1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05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68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4986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37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8309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1407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6686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2207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9430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70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04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3158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13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270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317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729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65641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5714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392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3455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1054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43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0141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15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035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5197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7459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3008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48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32544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913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692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8791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5448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25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7186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071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1997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7195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1048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5001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311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5972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0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648200" y="6324600"/>
            <a:ext cx="2133600" cy="457200"/>
          </a:xfrm>
          <a:prstGeom prst="rect">
            <a:avLst/>
          </a:prstGeom>
          <a:solidFill>
            <a:srgbClr val="0E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52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638800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6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14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222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10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978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358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089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270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259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924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803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9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1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05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62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0436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214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6138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18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1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05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13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62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6779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1707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032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99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1280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1724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10855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219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9317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209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4646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9804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69935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15218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46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638800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21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612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3172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0293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650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430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433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1018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8980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8404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4021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6644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6263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815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1534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7062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9933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597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66119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679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48840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92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9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30510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11636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3276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9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648200" y="6324600"/>
            <a:ext cx="2133600" cy="457200"/>
          </a:xfrm>
          <a:prstGeom prst="rect">
            <a:avLst/>
          </a:prstGeom>
          <a:solidFill>
            <a:srgbClr val="0E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432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638800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803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504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178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408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960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59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50965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309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7518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455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592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1075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08455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7801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83758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465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1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05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6541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6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0104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09103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40741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85893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04788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1576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07865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69368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22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165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26153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2292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755558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502910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3079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4080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30842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69940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61199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39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97201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14345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1578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01776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3686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73480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2813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296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8896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33093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5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50026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478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21336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57163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51628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7505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99164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27585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6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549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9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54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1555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363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6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309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172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466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30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115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473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72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88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295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940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59877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33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849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61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8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780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3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39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421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6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77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137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1425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59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648200" y="6324600"/>
            <a:ext cx="2133600" cy="457200"/>
          </a:xfrm>
          <a:prstGeom prst="rect">
            <a:avLst/>
          </a:prstGeom>
          <a:solidFill>
            <a:srgbClr val="0E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50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638800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05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91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8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26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05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396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844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0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11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4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0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45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92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60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15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207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192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61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1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05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3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36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741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27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323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345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75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36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59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58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0400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892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8482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95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15812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5400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9881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95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03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7220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3628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215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9379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6476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564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5986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837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68470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17600" y="457200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2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05.xml"/><Relationship Id="rId55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96.xml"/><Relationship Id="rId54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3" Type="http://schemas.openxmlformats.org/officeDocument/2006/relationships/slideLayout" Target="../slideLayouts/slideLayout108.xml"/><Relationship Id="rId58" Type="http://schemas.openxmlformats.org/officeDocument/2006/relationships/image" Target="../media/image1.jpe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49" Type="http://schemas.openxmlformats.org/officeDocument/2006/relationships/slideLayout" Target="../slideLayouts/slideLayout104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52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slideLayout" Target="../slideLayouts/slideLayout103.xml"/><Relationship Id="rId56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63.xml"/><Relationship Id="rId51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41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64.xml"/><Relationship Id="rId58" Type="http://schemas.openxmlformats.org/officeDocument/2006/relationships/image" Target="../media/image1.jpeg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56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1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9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201.xml"/><Relationship Id="rId42" Type="http://schemas.openxmlformats.org/officeDocument/2006/relationships/slideLayout" Target="../slideLayouts/slideLayout209.xml"/><Relationship Id="rId47" Type="http://schemas.openxmlformats.org/officeDocument/2006/relationships/slideLayout" Target="../slideLayouts/slideLayout214.xml"/><Relationship Id="rId50" Type="http://schemas.openxmlformats.org/officeDocument/2006/relationships/slideLayout" Target="../slideLayouts/slideLayout217.xml"/><Relationship Id="rId55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slideLayout" Target="../slideLayouts/slideLayout200.xml"/><Relationship Id="rId38" Type="http://schemas.openxmlformats.org/officeDocument/2006/relationships/slideLayout" Target="../slideLayouts/slideLayout205.xml"/><Relationship Id="rId46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208.xml"/><Relationship Id="rId54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37" Type="http://schemas.openxmlformats.org/officeDocument/2006/relationships/slideLayout" Target="../slideLayouts/slideLayout204.xml"/><Relationship Id="rId40" Type="http://schemas.openxmlformats.org/officeDocument/2006/relationships/slideLayout" Target="../slideLayouts/slideLayout207.xml"/><Relationship Id="rId45" Type="http://schemas.openxmlformats.org/officeDocument/2006/relationships/slideLayout" Target="../slideLayouts/slideLayout212.xml"/><Relationship Id="rId53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slideLayout" Target="../slideLayouts/slideLayout203.xml"/><Relationship Id="rId49" Type="http://schemas.openxmlformats.org/officeDocument/2006/relationships/slideLayout" Target="../slideLayouts/slideLayout216.xml"/><Relationship Id="rId57" Type="http://schemas.openxmlformats.org/officeDocument/2006/relationships/image" Target="../media/image1.jpeg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4" Type="http://schemas.openxmlformats.org/officeDocument/2006/relationships/slideLayout" Target="../slideLayouts/slideLayout211.xml"/><Relationship Id="rId52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35" Type="http://schemas.openxmlformats.org/officeDocument/2006/relationships/slideLayout" Target="../slideLayouts/slideLayout202.xml"/><Relationship Id="rId43" Type="http://schemas.openxmlformats.org/officeDocument/2006/relationships/slideLayout" Target="../slideLayouts/slideLayout210.xml"/><Relationship Id="rId48" Type="http://schemas.openxmlformats.org/officeDocument/2006/relationships/slideLayout" Target="../slideLayouts/slideLayout215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75.xml"/><Relationship Id="rId51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17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8.xml"/><Relationship Id="rId39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43.xml"/><Relationship Id="rId34" Type="http://schemas.openxmlformats.org/officeDocument/2006/relationships/slideLayout" Target="../slideLayouts/slideLayout256.xml"/><Relationship Id="rId42" Type="http://schemas.openxmlformats.org/officeDocument/2006/relationships/slideLayout" Target="../slideLayouts/slideLayout264.xml"/><Relationship Id="rId47" Type="http://schemas.openxmlformats.org/officeDocument/2006/relationships/slideLayout" Target="../slideLayouts/slideLayout269.xml"/><Relationship Id="rId50" Type="http://schemas.openxmlformats.org/officeDocument/2006/relationships/slideLayout" Target="../slideLayouts/slideLayout272.xml"/><Relationship Id="rId55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7.xml"/><Relationship Id="rId33" Type="http://schemas.openxmlformats.org/officeDocument/2006/relationships/slideLayout" Target="../slideLayouts/slideLayout255.xml"/><Relationship Id="rId38" Type="http://schemas.openxmlformats.org/officeDocument/2006/relationships/slideLayout" Target="../slideLayouts/slideLayout260.xml"/><Relationship Id="rId46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51.xml"/><Relationship Id="rId41" Type="http://schemas.openxmlformats.org/officeDocument/2006/relationships/slideLayout" Target="../slideLayouts/slideLayout263.xml"/><Relationship Id="rId54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46.xml"/><Relationship Id="rId32" Type="http://schemas.openxmlformats.org/officeDocument/2006/relationships/slideLayout" Target="../slideLayouts/slideLayout254.xml"/><Relationship Id="rId37" Type="http://schemas.openxmlformats.org/officeDocument/2006/relationships/slideLayout" Target="../slideLayouts/slideLayout259.xml"/><Relationship Id="rId40" Type="http://schemas.openxmlformats.org/officeDocument/2006/relationships/slideLayout" Target="../slideLayouts/slideLayout262.xml"/><Relationship Id="rId45" Type="http://schemas.openxmlformats.org/officeDocument/2006/relationships/slideLayout" Target="../slideLayouts/slideLayout267.xml"/><Relationship Id="rId53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28" Type="http://schemas.openxmlformats.org/officeDocument/2006/relationships/slideLayout" Target="../slideLayouts/slideLayout250.xml"/><Relationship Id="rId36" Type="http://schemas.openxmlformats.org/officeDocument/2006/relationships/slideLayout" Target="../slideLayouts/slideLayout258.xml"/><Relationship Id="rId49" Type="http://schemas.openxmlformats.org/officeDocument/2006/relationships/slideLayout" Target="../slideLayouts/slideLayout271.xml"/><Relationship Id="rId57" Type="http://schemas.openxmlformats.org/officeDocument/2006/relationships/image" Target="../media/image1.jpeg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53.xml"/><Relationship Id="rId44" Type="http://schemas.openxmlformats.org/officeDocument/2006/relationships/slideLayout" Target="../slideLayouts/slideLayout266.xml"/><Relationship Id="rId52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9.xml"/><Relationship Id="rId30" Type="http://schemas.openxmlformats.org/officeDocument/2006/relationships/slideLayout" Target="../slideLayouts/slideLayout252.xml"/><Relationship Id="rId35" Type="http://schemas.openxmlformats.org/officeDocument/2006/relationships/slideLayout" Target="../slideLayouts/slideLayout257.xml"/><Relationship Id="rId43" Type="http://schemas.openxmlformats.org/officeDocument/2006/relationships/slideLayout" Target="../slideLayouts/slideLayout265.xml"/><Relationship Id="rId48" Type="http://schemas.openxmlformats.org/officeDocument/2006/relationships/slideLayout" Target="../slideLayouts/slideLayout270.xml"/><Relationship Id="rId56" Type="http://schemas.openxmlformats.org/officeDocument/2006/relationships/theme" Target="../theme/theme5.xml"/><Relationship Id="rId8" Type="http://schemas.openxmlformats.org/officeDocument/2006/relationships/slideLayout" Target="../slideLayouts/slideLayout230.xml"/><Relationship Id="rId51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60" y="-17254"/>
            <a:ext cx="12243759" cy="68752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8200" y="6373934"/>
            <a:ext cx="2057400" cy="365125"/>
          </a:xfrm>
          <a:prstGeom prst="rect">
            <a:avLst/>
          </a:prstGeom>
          <a:solidFill>
            <a:srgbClr val="0F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09162" y="6392293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HSRP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- March 2019 </a:t>
            </a:r>
          </a:p>
        </p:txBody>
      </p:sp>
    </p:spTree>
    <p:extLst>
      <p:ext uri="{BB962C8B-B14F-4D97-AF65-F5344CB8AC3E}">
        <p14:creationId xmlns:p14="http://schemas.microsoft.com/office/powerpoint/2010/main" val="221087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60" y="-17254"/>
            <a:ext cx="12243759" cy="68752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8200" y="6373934"/>
            <a:ext cx="2057400" cy="365125"/>
          </a:xfrm>
          <a:prstGeom prst="rect">
            <a:avLst/>
          </a:prstGeom>
          <a:solidFill>
            <a:srgbClr val="0F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09162" y="6392293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HSRP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- March 2019 </a:t>
            </a:r>
          </a:p>
        </p:txBody>
      </p:sp>
    </p:spTree>
    <p:extLst>
      <p:ext uri="{BB962C8B-B14F-4D97-AF65-F5344CB8AC3E}">
        <p14:creationId xmlns:p14="http://schemas.microsoft.com/office/powerpoint/2010/main" val="207833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67" r:id="rId50"/>
    <p:sldLayoutId id="2147483768" r:id="rId51"/>
    <p:sldLayoutId id="2147483769" r:id="rId52"/>
    <p:sldLayoutId id="2147483770" r:id="rId53"/>
    <p:sldLayoutId id="2147483771" r:id="rId54"/>
    <p:sldLayoutId id="2147483772" r:id="rId55"/>
    <p:sldLayoutId id="2147483773" r:id="rId5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60" y="-17254"/>
            <a:ext cx="12243759" cy="68752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8200" y="6373934"/>
            <a:ext cx="2057400" cy="365125"/>
          </a:xfrm>
          <a:prstGeom prst="rect">
            <a:avLst/>
          </a:prstGeom>
          <a:solidFill>
            <a:srgbClr val="0F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09162" y="6392293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HSRP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- March 2019 </a:t>
            </a:r>
          </a:p>
        </p:txBody>
      </p:sp>
    </p:spTree>
    <p:extLst>
      <p:ext uri="{BB962C8B-B14F-4D97-AF65-F5344CB8AC3E}">
        <p14:creationId xmlns:p14="http://schemas.microsoft.com/office/powerpoint/2010/main" val="313998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  <p:sldLayoutId id="2147483810" r:id="rId36"/>
    <p:sldLayoutId id="2147483811" r:id="rId37"/>
    <p:sldLayoutId id="2147483812" r:id="rId38"/>
    <p:sldLayoutId id="2147483813" r:id="rId39"/>
    <p:sldLayoutId id="2147483814" r:id="rId40"/>
    <p:sldLayoutId id="2147483815" r:id="rId41"/>
    <p:sldLayoutId id="2147483816" r:id="rId42"/>
    <p:sldLayoutId id="2147483817" r:id="rId43"/>
    <p:sldLayoutId id="2147483818" r:id="rId44"/>
    <p:sldLayoutId id="2147483819" r:id="rId45"/>
    <p:sldLayoutId id="2147483820" r:id="rId46"/>
    <p:sldLayoutId id="2147483821" r:id="rId47"/>
    <p:sldLayoutId id="2147483822" r:id="rId48"/>
    <p:sldLayoutId id="2147483823" r:id="rId49"/>
    <p:sldLayoutId id="2147483824" r:id="rId50"/>
    <p:sldLayoutId id="2147483825" r:id="rId51"/>
    <p:sldLayoutId id="2147483826" r:id="rId52"/>
    <p:sldLayoutId id="2147483827" r:id="rId53"/>
    <p:sldLayoutId id="2147483828" r:id="rId54"/>
    <p:sldLayoutId id="2147483829" r:id="rId55"/>
    <p:sldLayoutId id="2147483830" r:id="rId5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60" y="-17254"/>
            <a:ext cx="12243759" cy="68752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8200" y="6373934"/>
            <a:ext cx="2057400" cy="365125"/>
          </a:xfrm>
          <a:prstGeom prst="rect">
            <a:avLst/>
          </a:prstGeom>
          <a:solidFill>
            <a:srgbClr val="0F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09162" y="6392293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HSRP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- March 2019 </a:t>
            </a:r>
          </a:p>
        </p:txBody>
      </p:sp>
    </p:spTree>
    <p:extLst>
      <p:ext uri="{BB962C8B-B14F-4D97-AF65-F5344CB8AC3E}">
        <p14:creationId xmlns:p14="http://schemas.microsoft.com/office/powerpoint/2010/main" val="288804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  <p:sldLayoutId id="2147483871" r:id="rId40"/>
    <p:sldLayoutId id="2147483872" r:id="rId41"/>
    <p:sldLayoutId id="2147483873" r:id="rId42"/>
    <p:sldLayoutId id="2147483874" r:id="rId43"/>
    <p:sldLayoutId id="2147483875" r:id="rId44"/>
    <p:sldLayoutId id="2147483876" r:id="rId45"/>
    <p:sldLayoutId id="2147483877" r:id="rId46"/>
    <p:sldLayoutId id="2147483878" r:id="rId47"/>
    <p:sldLayoutId id="2147483879" r:id="rId48"/>
    <p:sldLayoutId id="2147483880" r:id="rId49"/>
    <p:sldLayoutId id="2147483881" r:id="rId50"/>
    <p:sldLayoutId id="2147483882" r:id="rId51"/>
    <p:sldLayoutId id="2147483883" r:id="rId52"/>
    <p:sldLayoutId id="2147483884" r:id="rId53"/>
    <p:sldLayoutId id="2147483885" r:id="rId54"/>
    <p:sldLayoutId id="2147483886" r:id="rId5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20E4-13EC-4EB2-8FBC-1140EFB3A2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0747-F90A-4352-BBB1-4A3768C301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60" y="-17254"/>
            <a:ext cx="12243759" cy="68752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8200" y="6373934"/>
            <a:ext cx="2057400" cy="365125"/>
          </a:xfrm>
          <a:prstGeom prst="rect">
            <a:avLst/>
          </a:prstGeom>
          <a:solidFill>
            <a:srgbClr val="0F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09162" y="6392293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HSRP</a:t>
            </a:r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- March 2019 </a:t>
            </a:r>
          </a:p>
        </p:txBody>
      </p:sp>
    </p:spTree>
    <p:extLst>
      <p:ext uri="{BB962C8B-B14F-4D97-AF65-F5344CB8AC3E}">
        <p14:creationId xmlns:p14="http://schemas.microsoft.com/office/powerpoint/2010/main" val="392548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  <p:sldLayoutId id="2147483914" r:id="rId27"/>
    <p:sldLayoutId id="2147483915" r:id="rId28"/>
    <p:sldLayoutId id="2147483916" r:id="rId29"/>
    <p:sldLayoutId id="2147483917" r:id="rId30"/>
    <p:sldLayoutId id="2147483918" r:id="rId31"/>
    <p:sldLayoutId id="2147483919" r:id="rId32"/>
    <p:sldLayoutId id="2147483920" r:id="rId33"/>
    <p:sldLayoutId id="2147483921" r:id="rId34"/>
    <p:sldLayoutId id="2147483922" r:id="rId35"/>
    <p:sldLayoutId id="2147483923" r:id="rId36"/>
    <p:sldLayoutId id="2147483924" r:id="rId37"/>
    <p:sldLayoutId id="2147483925" r:id="rId38"/>
    <p:sldLayoutId id="2147483926" r:id="rId39"/>
    <p:sldLayoutId id="2147483927" r:id="rId40"/>
    <p:sldLayoutId id="2147483928" r:id="rId41"/>
    <p:sldLayoutId id="2147483929" r:id="rId42"/>
    <p:sldLayoutId id="2147483930" r:id="rId43"/>
    <p:sldLayoutId id="2147483931" r:id="rId44"/>
    <p:sldLayoutId id="2147483932" r:id="rId45"/>
    <p:sldLayoutId id="2147483933" r:id="rId46"/>
    <p:sldLayoutId id="2147483934" r:id="rId47"/>
    <p:sldLayoutId id="2147483935" r:id="rId48"/>
    <p:sldLayoutId id="2147483936" r:id="rId49"/>
    <p:sldLayoutId id="2147483937" r:id="rId50"/>
    <p:sldLayoutId id="2147483938" r:id="rId51"/>
    <p:sldLayoutId id="2147483939" r:id="rId52"/>
    <p:sldLayoutId id="2147483940" r:id="rId53"/>
    <p:sldLayoutId id="2147483941" r:id="rId54"/>
    <p:sldLayoutId id="2147483942" r:id="rId5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file:///C:\Users\larry\Desktop\GEBCO_GLOBE\BathyGlobe_1.5.ex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2" descr="lighthouse"/>
          <p:cNvPicPr>
            <a:picLocks noChangeAspect="1" noChangeArrowheads="1"/>
          </p:cNvPicPr>
          <p:nvPr/>
        </p:nvPicPr>
        <p:blipFill>
          <a:blip r:embed="rId3"/>
          <a:srcRect l="8963" r="2217"/>
          <a:stretch>
            <a:fillRect/>
          </a:stretch>
        </p:blipFill>
        <p:spPr bwMode="auto">
          <a:xfrm>
            <a:off x="0" y="-57150"/>
            <a:ext cx="12192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33600"/>
            <a:ext cx="6230938" cy="2286000"/>
          </a:xfrm>
        </p:spPr>
        <p:txBody>
          <a:bodyPr vert="horz" lIns="0" tIns="47346" rIns="0" bIns="47346" rtlCol="0" anchor="ctr">
            <a:normAutofit/>
          </a:bodyPr>
          <a:lstStyle/>
          <a:p>
            <a:pPr algn="ctr"/>
            <a:r>
              <a:rPr lang="en-US" sz="3900" b="1" dirty="0">
                <a:solidFill>
                  <a:srgbClr val="FFFF00"/>
                </a:solidFill>
                <a:latin typeface="Helvetica" pitchFamily="34" charset="0"/>
              </a:rPr>
              <a:t> Center for Coastal and Ocean Mapping </a:t>
            </a:r>
            <a:br>
              <a:rPr lang="en-US" sz="3900" b="1" dirty="0">
                <a:solidFill>
                  <a:srgbClr val="FFFF00"/>
                </a:solidFill>
                <a:latin typeface="Helvetica" pitchFamily="34" charset="0"/>
              </a:rPr>
            </a:br>
            <a:r>
              <a:rPr lang="en-US" sz="3900" b="1" dirty="0">
                <a:solidFill>
                  <a:srgbClr val="FFFF00"/>
                </a:solidFill>
                <a:latin typeface="Helvetica" pitchFamily="34" charset="0"/>
              </a:rPr>
              <a:t>NOAA/UNH Joint Hydrographic Center</a:t>
            </a:r>
            <a:endParaRPr lang="en-US" sz="3900" b="1" dirty="0">
              <a:solidFill>
                <a:srgbClr val="FFFF00"/>
              </a:solidFill>
            </a:endParaRPr>
          </a:p>
        </p:txBody>
      </p:sp>
      <p:pic>
        <p:nvPicPr>
          <p:cNvPr id="312323" name="Picture 5" descr="ban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38800"/>
            <a:ext cx="1219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4" name="Picture 6" descr="ccom_200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28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49207" y="2847242"/>
            <a:ext cx="4440115" cy="1081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  <a:cs typeface="Helvetica" panose="020B0604020202020204" pitchFamily="34" charset="0"/>
              </a:rPr>
              <a:t>FOCUS AREAS FOR NEXT YEAR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  <a:cs typeface="Helvetica" panose="020B0604020202020204" pitchFamily="34" charset="0"/>
              </a:rPr>
              <a:t>(some)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anose="030F0902030302020204" pitchFamily="66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772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"/>
            <a:ext cx="7513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288" y="674579"/>
            <a:ext cx="1120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Comic Sans MS Bold" panose="030F0902030302020204" pitchFamily="66" charset="0"/>
              </a:rPr>
              <a:t>Smarter Processing Software to Support Autonomous Vehicles and General Processing:</a:t>
            </a:r>
            <a:endParaRPr lang="en-US" dirty="0">
              <a:solidFill>
                <a:prstClr val="white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13439"/>
            <a:ext cx="3243971" cy="2577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739" y="1322488"/>
            <a:ext cx="5742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Deterministic Error Analysis Tools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81000" y="4731699"/>
            <a:ext cx="3387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Multi-sector Wobbles </a:t>
            </a:r>
            <a:r>
              <a:rPr lang="en-US" sz="1600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Tx</a:t>
            </a:r>
            <a:r>
              <a:rPr lang="en-US" sz="160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-steering during yaw stabilization	</a:t>
            </a: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593307" y="2031953"/>
            <a:ext cx="4239784" cy="3284521"/>
            <a:chOff x="3593307" y="2031953"/>
            <a:chExt cx="4239784" cy="3284521"/>
          </a:xfrm>
        </p:grpSpPr>
        <p:pic>
          <p:nvPicPr>
            <p:cNvPr id="17" name="Picture 1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037" y="2031953"/>
              <a:ext cx="3288323" cy="255909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93307" y="4731699"/>
              <a:ext cx="42397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Oceanographically-induced       	wobbles		</a:t>
              </a:r>
              <a:endParaRPr lang="en-US" sz="1600" dirty="0">
                <a:solidFill>
                  <a:srgbClr val="FFFF00"/>
                </a:solidFill>
                <a:latin typeface="Comic Sans MS Bold" panose="030F0902030302020204" pitchFamily="66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41807" y="2013439"/>
            <a:ext cx="6096000" cy="3245186"/>
            <a:chOff x="6741807" y="2013439"/>
            <a:chExt cx="6096000" cy="3245186"/>
          </a:xfrm>
        </p:grpSpPr>
        <p:pic>
          <p:nvPicPr>
            <p:cNvPr id="18" name="Picture 17" descr="../../../../../Desktop/MATLAB/2_PlanView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091" y="2013439"/>
              <a:ext cx="3913432" cy="2577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741807" y="4673850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Wobble Simulator/Extractor</a:t>
              </a:r>
            </a:p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“Least Square Geometric Calibrator”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2739" y="5548313"/>
            <a:ext cx="5742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Automated Patch Test Tool</a:t>
            </a:r>
            <a:endParaRPr lang="en-US" sz="2400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4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11425"/>
            <a:ext cx="1127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Efficient multiresolution processing of high-density data: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72335"/>
            <a:ext cx="7471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CUBE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CHRT 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CUBE with Hierarchical Resolution Techniques 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422" y="2479350"/>
            <a:ext cx="8153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 Bold"/>
              </a:rPr>
              <a:t> Extends CUBE to ADAPTIVE variable resolution data and gridding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0422" y="3566088"/>
            <a:ext cx="7914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 Bold"/>
              </a:rPr>
              <a:t> Parallelizable, efficient and distributable over network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422" y="4532696"/>
            <a:ext cx="7451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00"/>
                </a:solidFill>
                <a:latin typeface="Comic Sans MS Bold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Scientifically rigorous perceptual and cognitively optimized visualizations and interaction methods</a:t>
            </a:r>
            <a:endParaRPr lang="en-US" sz="2400" b="1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96124" y="1806641"/>
            <a:ext cx="4193299" cy="4245820"/>
            <a:chOff x="7896124" y="1806641"/>
            <a:chExt cx="4193299" cy="4245820"/>
          </a:xfrm>
        </p:grpSpPr>
        <p:sp>
          <p:nvSpPr>
            <p:cNvPr id="5" name="TextBox 4"/>
            <p:cNvSpPr txBox="1"/>
            <p:nvPr/>
          </p:nvSpPr>
          <p:spPr>
            <a:xfrm>
              <a:off x="8164803" y="1806641"/>
              <a:ext cx="392462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Application to Bathy-Topo LIDAR data – powerful discriminator between good and bad data !!!</a:t>
              </a:r>
              <a:endParaRPr lang="en-US" sz="2400" dirty="0">
                <a:solidFill>
                  <a:srgbClr val="FFFF00"/>
                </a:solidFill>
                <a:latin typeface="Comic Sans MS Bold" panose="030F0902030302020204" pitchFamily="66" charset="0"/>
              </a:endParaRPr>
            </a:p>
          </p:txBody>
        </p:sp>
        <p:pic>
          <p:nvPicPr>
            <p:cNvPr id="13" name="Picture 12" descr="Macintosh HD:Users:brc:Admin:Center Progress Reports:2017:Full-Year:Figures:17_10_a_CHRT_Lidar_Depth_Reconstruction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124" y="4001374"/>
              <a:ext cx="1917480" cy="2051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Macintosh HD:Users:brc:Admin:Center Progress Reports:2017:Full-Year:Figures:17_11_b_CHRT_HMM_Filtered_Reconstruction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7666" y="3973364"/>
              <a:ext cx="1917480" cy="205108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470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9638" y="47129"/>
            <a:ext cx="118823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Seafloor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Characterization Habitat and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Resource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Mapping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Tools: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Taking advantage of bandwidth of new sonars -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293" y="5750286"/>
            <a:ext cx="392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Compensating for sector-specific beam 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patterns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3" y="3543300"/>
            <a:ext cx="3815264" cy="22069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74" y="3446584"/>
            <a:ext cx="4361105" cy="22040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2969" y="5632080"/>
            <a:ext cx="6726116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FFFF00"/>
                </a:solidFill>
                <a:latin typeface="Comic Sans MS Bold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Once compensated for – angular response curve can be extracted for different frequencies – often showing very different </a:t>
            </a:r>
            <a:r>
              <a:rPr lang="en-US" sz="1600" dirty="0" smtClean="0">
                <a:solidFill>
                  <a:srgbClr val="FFFF00"/>
                </a:solidFill>
                <a:latin typeface="Comic Sans MS Bold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response for different sediment types</a:t>
            </a:r>
            <a:endParaRPr lang="en-US" sz="1600" dirty="0">
              <a:solidFill>
                <a:srgbClr val="FFFF00"/>
              </a:solidFill>
              <a:latin typeface="Comic Sans MS Bold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/>
          <a:stretch/>
        </p:blipFill>
        <p:spPr>
          <a:xfrm>
            <a:off x="2044701" y="1633805"/>
            <a:ext cx="7051331" cy="17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87796"/>
            <a:ext cx="11506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AREA: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Water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Column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Mapping: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Mapping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Oil and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Gas: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45" y="255717"/>
            <a:ext cx="3068320" cy="233863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10752" y="2594926"/>
            <a:ext cx="499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Comic Sans MS Bold" panose="030F0902030302020204" pitchFamily="66" charset="0"/>
              </a:rPr>
              <a:t>Understanding acoustic response of oil droplets and gas bubbles through lab experiments</a:t>
            </a: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3424536"/>
            <a:ext cx="2889738" cy="20848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794863" y="5539909"/>
            <a:ext cx="304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Separating oil from gas at Taylor Energy leak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828"/>
          <a:stretch/>
        </p:blipFill>
        <p:spPr>
          <a:xfrm>
            <a:off x="433679" y="1594142"/>
            <a:ext cx="4782896" cy="3371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908" y="5148997"/>
            <a:ext cx="488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Identification and location of seeps/leaks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36931" y="3060308"/>
            <a:ext cx="536331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r="1710"/>
          <a:stretch/>
        </p:blipFill>
        <p:spPr>
          <a:xfrm>
            <a:off x="9498086" y="3280116"/>
            <a:ext cx="2228850" cy="25787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9425352" y="5965634"/>
            <a:ext cx="247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Estimating gas flux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0" y="7086600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6200"/>
            <a:ext cx="1135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</a:p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Understanding and observing oceanographic phenomena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708" y="1526474"/>
            <a:ext cx="948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omic Sans MS Bold" panose="030F0902030302020204" pitchFamily="66" charset="0"/>
              </a:rPr>
              <a:t>Real-time monitoring of internal waves to mitigate impacts and modeling </a:t>
            </a: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39" y="2013461"/>
            <a:ext cx="4343400" cy="304800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7" y="2013461"/>
            <a:ext cx="4267200" cy="3119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31" y="5219588"/>
            <a:ext cx="4759569" cy="1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0" y="7086600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6200"/>
            <a:ext cx="1135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</a:p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Understanding and observing oceanographic phenomena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708" y="1526474"/>
            <a:ext cx="948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omic Sans MS Bold" panose="030F0902030302020204" pitchFamily="66" charset="0"/>
              </a:rPr>
              <a:t>Real-time monitoring of internal waves to mitigate impacts and modeling </a:t>
            </a:r>
          </a:p>
        </p:txBody>
      </p:sp>
      <p:pic>
        <p:nvPicPr>
          <p:cNvPr id="8" name="Picture 7" descr="D:\Dropbox\Work\New Hampshire projects\Acoustic Oceanography project\EK80 paper\New Versions\figures\Fig 1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39624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mix_AO2016_8160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58674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41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8454" y="90363"/>
            <a:ext cx="3967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0299" y="100588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</a:rPr>
              <a:t>Automated Cartographic Support Tools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anose="030F09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044" y="1494722"/>
            <a:ext cx="1226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Sounding </a:t>
            </a:r>
            <a:r>
              <a:rPr lang="en-US" sz="2000" dirty="0">
                <a:solidFill>
                  <a:srgbClr val="FFFF00"/>
                </a:solidFill>
                <a:latin typeface="Comic Sans MS Bold" panose="030F0902030302020204" pitchFamily="66" charset="0"/>
              </a:rPr>
              <a:t>Selection Verification:  Triangle Test	    	    Edge </a:t>
            </a:r>
            <a:r>
              <a:rPr lang="en-US" sz="200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Test</a:t>
            </a:r>
            <a:endParaRPr lang="en-US" sz="2000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884403"/>
            <a:ext cx="35336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“triangle test” based on a TIN generated by the chart scale soundings can have issues near contours and land areas (red dots with selected sounding depths indicated).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3614" y="4890901"/>
            <a:ext cx="3153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New “hybrid” TIN method using all bathymetric data, depth curves and coastline data greatly reduces false alarms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6342" y="4839750"/>
            <a:ext cx="349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soundings along each triangle edge are evaluated against the depth of the two vertices.</a:t>
            </a:r>
          </a:p>
        </p:txBody>
      </p:sp>
      <p:pic>
        <p:nvPicPr>
          <p:cNvPr id="11" name="Picture 10" descr="Figure10_Comparison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4" y="2134555"/>
            <a:ext cx="4582795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786461" y="41711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6374" y="821469"/>
            <a:ext cx="9508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 Bold" panose="030F0902030302020204" pitchFamily="66" charset="0"/>
              </a:rPr>
              <a:t>Meeting the IHO “Safety Constraint” Rules for Nautical </a:t>
            </a:r>
            <a:r>
              <a:rPr lang="en-US" sz="2000" dirty="0" smtClean="0">
                <a:solidFill>
                  <a:schemeClr val="bg1"/>
                </a:solidFill>
                <a:latin typeface="Comic Sans MS Bold" panose="030F0902030302020204" pitchFamily="66" charset="0"/>
              </a:rPr>
              <a:t>Charts </a:t>
            </a:r>
            <a:endParaRPr lang="en-US" sz="2000" dirty="0">
              <a:solidFill>
                <a:schemeClr val="bg1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71" y="2065022"/>
            <a:ext cx="4572000" cy="2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4853"/>
            <a:ext cx="857726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</a:p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755181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omic Sans MS Bold" panose="030F0902030302020204" pitchFamily="66" charset="0"/>
              </a:rPr>
              <a:t>Visualization: Hydrographic applications of V/R and A/R</a:t>
            </a:r>
            <a:endParaRPr lang="en-US" sz="2800" dirty="0">
              <a:solidFill>
                <a:schemeClr val="bg1"/>
              </a:solidFill>
              <a:latin typeface="Comic Sans MS Bold" panose="030F09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505084"/>
            <a:ext cx="536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.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9" name="Picture 8" descr="Figures/Fig.44.2_MockedUp_VR_RiskDispla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69" y="1391920"/>
            <a:ext cx="5998407" cy="45830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9724" y="4196293"/>
            <a:ext cx="66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</a:p>
        </p:txBody>
      </p:sp>
      <p:sp>
        <p:nvSpPr>
          <p:cNvPr id="6" name="Rectangle 5"/>
          <p:cNvSpPr/>
          <p:nvPr/>
        </p:nvSpPr>
        <p:spPr>
          <a:xfrm>
            <a:off x="8515035" y="4380959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63040"/>
            <a:ext cx="3839372" cy="426110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16" y="1338119"/>
            <a:ext cx="7507224" cy="47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1942"/>
            <a:ext cx="105156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Impact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Sonar on Marine Mammals 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4713"/>
            <a:ext cx="5465445" cy="190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97548" y="3884950"/>
            <a:ext cx="5032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R/V Sally Ride with EM122, EM710, Knudsen 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SBES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and EK80’s at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Navy SCORE Hydrophone Range</a:t>
            </a:r>
          </a:p>
          <a:p>
            <a:pPr algn="ctr"/>
            <a:endParaRPr lang="en-US" dirty="0" smtClean="0">
              <a:solidFill>
                <a:srgbClr val="FFFF00"/>
              </a:solidFill>
              <a:latin typeface="Comic Sans MS Bold" panose="030F0902030302020204" pitchFamily="66" charset="0"/>
            </a:endParaRPr>
          </a:p>
          <a:p>
            <a:pPr algn="ctr"/>
            <a:endParaRPr lang="en-US" dirty="0" smtClean="0">
              <a:solidFill>
                <a:srgbClr val="FFFF00"/>
              </a:solidFill>
              <a:latin typeface="Comic Sans MS Bold" panose="030F0902030302020204" pitchFamily="66" charset="0"/>
            </a:endParaRP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OKEANOS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EXPLORER with EM-302 at Navy 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AUTEC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Range 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37593" y="1300322"/>
            <a:ext cx="5944838" cy="5151120"/>
            <a:chOff x="6021388" y="1270000"/>
            <a:chExt cx="6170612" cy="5151120"/>
          </a:xfrm>
        </p:grpSpPr>
        <p:sp>
          <p:nvSpPr>
            <p:cNvPr id="16" name="Rectangle 15"/>
            <p:cNvSpPr/>
            <p:nvPr/>
          </p:nvSpPr>
          <p:spPr>
            <a:xfrm>
              <a:off x="6021388" y="1270000"/>
              <a:ext cx="6170612" cy="5151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:\Users\msmith\Documents\School\Thesis_SCORE\Figures\AlngComp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593" y="1432561"/>
              <a:ext cx="5943600" cy="2337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593" y="3870960"/>
              <a:ext cx="5943600" cy="2389472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6137593" y="1318457"/>
            <a:ext cx="5693664" cy="5132985"/>
            <a:chOff x="6254496" y="1295400"/>
            <a:chExt cx="5693664" cy="5132985"/>
          </a:xfrm>
        </p:grpSpPr>
        <p:sp>
          <p:nvSpPr>
            <p:cNvPr id="6" name="Rectangle 5"/>
            <p:cNvSpPr/>
            <p:nvPr/>
          </p:nvSpPr>
          <p:spPr>
            <a:xfrm>
              <a:off x="6254496" y="1295400"/>
              <a:ext cx="5693664" cy="51329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" r="8420"/>
            <a:stretch/>
          </p:blipFill>
          <p:spPr bwMode="auto">
            <a:xfrm>
              <a:off x="6279896" y="4144181"/>
              <a:ext cx="5668264" cy="22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496" y="1295400"/>
              <a:ext cx="5693664" cy="271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29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0654"/>
            <a:ext cx="85772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2736" y="713521"/>
            <a:ext cx="1061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 Bold" panose="030F0902030302020204" pitchFamily="66" charset="0"/>
              </a:rPr>
              <a:t>Seabed 2030</a:t>
            </a:r>
            <a:endParaRPr lang="en-US" sz="2800" dirty="0">
              <a:solidFill>
                <a:schemeClr val="bg1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9853"/>
            <a:ext cx="5491480" cy="265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70480"/>
            <a:ext cx="5603239" cy="3517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388" y="1214364"/>
            <a:ext cx="9023656" cy="509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67201" y="150388"/>
            <a:ext cx="4488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GRAND TABLE……..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0837B-AA0A-264D-8C23-9E41E1A77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6" t="6856" r="7917" b="6856"/>
          <a:stretch/>
        </p:blipFill>
        <p:spPr>
          <a:xfrm>
            <a:off x="1752600" y="673608"/>
            <a:ext cx="9071615" cy="5727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73609"/>
            <a:ext cx="9753600" cy="57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0654"/>
            <a:ext cx="85772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2736" y="713521"/>
            <a:ext cx="1061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 Bold" panose="030F0902030302020204" pitchFamily="66" charset="0"/>
              </a:rPr>
              <a:t>Seabed 2030</a:t>
            </a:r>
            <a:endParaRPr lang="en-US" sz="2800" dirty="0">
              <a:solidFill>
                <a:schemeClr val="bg1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8" name="Picture 7">
            <a:hlinkClick r:id="rId2" action="ppaction://program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1186269"/>
            <a:ext cx="10147299" cy="52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94F7-8E8A-E643-A6D8-0D36CE58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3242" y="2404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Comic Sans MS Bold" panose="030F0902030302020204" pitchFamily="66" charset="0"/>
              </a:rPr>
              <a:t>Autonomous</a:t>
            </a:r>
            <a:br>
              <a:rPr lang="en-US" dirty="0">
                <a:solidFill>
                  <a:srgbClr val="FFC000"/>
                </a:solidFill>
                <a:latin typeface="Comic Sans MS Bold" panose="030F0902030302020204" pitchFamily="66" charset="0"/>
              </a:rPr>
            </a:br>
            <a:r>
              <a:rPr lang="en-US" dirty="0">
                <a:solidFill>
                  <a:srgbClr val="FFC000"/>
                </a:solidFill>
                <a:latin typeface="Comic Sans MS Bold" panose="030F0902030302020204" pitchFamily="66" charset="0"/>
              </a:rPr>
              <a:t>Surface Vehicles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9229" y="1608454"/>
            <a:ext cx="5875047" cy="4070424"/>
            <a:chOff x="-22966" y="2036615"/>
            <a:chExt cx="5875047" cy="4070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6DE124-297B-9C4C-9FD6-703A1420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966" y="2036615"/>
              <a:ext cx="5875047" cy="40704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28D0D2-D71A-2A4B-BC01-FBB7473DFEA7}"/>
                </a:ext>
              </a:extLst>
            </p:cNvPr>
            <p:cNvSpPr txBox="1"/>
            <p:nvPr/>
          </p:nvSpPr>
          <p:spPr>
            <a:xfrm>
              <a:off x="69269" y="2036615"/>
              <a:ext cx="4366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ASV Global CW-4</a:t>
              </a:r>
            </a:p>
            <a:p>
              <a:r>
                <a:rPr lang="en-US" b="1" i="1" dirty="0">
                  <a:solidFill>
                    <a:prstClr val="white"/>
                  </a:solidFill>
                </a:rPr>
                <a:t>Bathymetric Explorer and Navigator - BEN</a:t>
              </a:r>
              <a:r>
                <a:rPr lang="en-US" b="1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61747" y="-2083"/>
            <a:ext cx="5879699" cy="3779644"/>
            <a:chOff x="6361747" y="-2083"/>
            <a:chExt cx="5879699" cy="37796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2B3101-1D85-6444-982E-3DE98E75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9500" y="-2083"/>
              <a:ext cx="5871946" cy="37796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F6CF63-FCE1-7F42-9ACF-8487D3E6078D}"/>
                </a:ext>
              </a:extLst>
            </p:cNvPr>
            <p:cNvSpPr txBox="1"/>
            <p:nvPr/>
          </p:nvSpPr>
          <p:spPr>
            <a:xfrm>
              <a:off x="6361747" y="0"/>
              <a:ext cx="2879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Seafloor Systems </a:t>
              </a:r>
              <a:r>
                <a:rPr lang="en-US" b="1" dirty="0" err="1">
                  <a:solidFill>
                    <a:prstClr val="white"/>
                  </a:solidFill>
                </a:rPr>
                <a:t>Echoboat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975215" y="-2082"/>
            <a:ext cx="2639801" cy="3292616"/>
            <a:chOff x="9975215" y="-2082"/>
            <a:chExt cx="2639801" cy="32926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F683E0-7B19-B443-8A6D-725BA68E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5215" y="-2082"/>
              <a:ext cx="2238692" cy="32210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1EABB4-17B1-7545-AC6A-A57CE3E8C4E8}"/>
                </a:ext>
              </a:extLst>
            </p:cNvPr>
            <p:cNvSpPr txBox="1"/>
            <p:nvPr/>
          </p:nvSpPr>
          <p:spPr>
            <a:xfrm>
              <a:off x="10797255" y="2644203"/>
              <a:ext cx="18177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prstClr val="white"/>
                  </a:solidFill>
                </a:rPr>
                <a:t>Hydronalix</a:t>
              </a:r>
              <a:r>
                <a:rPr lang="en-US" b="1" dirty="0">
                  <a:solidFill>
                    <a:prstClr val="white"/>
                  </a:solidFill>
                </a:rPr>
                <a:t> EMILY Boat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92096" y="3740592"/>
            <a:ext cx="4966238" cy="3029327"/>
            <a:chOff x="7518535" y="3678844"/>
            <a:chExt cx="4966238" cy="30293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C882C2-E547-1A45-8457-797368044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814"/>
            <a:stretch/>
          </p:blipFill>
          <p:spPr>
            <a:xfrm>
              <a:off x="7518535" y="3678844"/>
              <a:ext cx="4861016" cy="30104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B80AA0-CE9B-1E4C-A43D-63A878FCE03F}"/>
                </a:ext>
              </a:extLst>
            </p:cNvPr>
            <p:cNvSpPr txBox="1"/>
            <p:nvPr/>
          </p:nvSpPr>
          <p:spPr>
            <a:xfrm>
              <a:off x="9109737" y="6338839"/>
              <a:ext cx="3375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Teledyne </a:t>
              </a:r>
              <a:r>
                <a:rPr lang="en-US" b="1" dirty="0" err="1">
                  <a:solidFill>
                    <a:prstClr val="white"/>
                  </a:solidFill>
                </a:rPr>
                <a:t>Oceansciences</a:t>
              </a:r>
              <a:r>
                <a:rPr lang="en-US" b="1" dirty="0">
                  <a:solidFill>
                    <a:prstClr val="white"/>
                  </a:solidFill>
                </a:rPr>
                <a:t> Z-Boat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260" y="3008006"/>
            <a:ext cx="3671798" cy="3131230"/>
            <a:chOff x="4730261" y="3558055"/>
            <a:chExt cx="3671798" cy="31312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261" y="3558055"/>
              <a:ext cx="3671798" cy="313123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37992" y="6242538"/>
              <a:ext cx="2231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iXBlue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DriX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4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6" y="692566"/>
            <a:ext cx="5710718" cy="3863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263" y="169347"/>
            <a:ext cx="1007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800" b="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Autonomous Vehicles for Close-quarter Surveying</a:t>
            </a:r>
            <a:endParaRPr kumimoji="0" lang="en-US" sz="2800" b="0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21" y="640144"/>
            <a:ext cx="5290637" cy="3967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/>
          <a:stretch/>
        </p:blipFill>
        <p:spPr>
          <a:xfrm>
            <a:off x="1009437" y="3042658"/>
            <a:ext cx="4184423" cy="3329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53839" y="52507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Continuing hardware and software upgrades (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Velodyne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, engine 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FLIR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, more cameras, etc.)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EFD549-FCA2-4B47-9CE5-92CE70C8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14" y="3959898"/>
            <a:ext cx="4702509" cy="2285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9325" y="862968"/>
            <a:ext cx="4060092" cy="2867585"/>
            <a:chOff x="137167" y="730817"/>
            <a:chExt cx="4060092" cy="2867585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B81EF0A7-69AF-1B45-8C58-81B3094CC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7" y="730817"/>
              <a:ext cx="4060092" cy="286758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0485" y="870438"/>
              <a:ext cx="2637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Off Point Hope AK – July-Aug 2018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0293" y="791148"/>
            <a:ext cx="4064023" cy="5337091"/>
            <a:chOff x="6740133" y="-36464"/>
            <a:chExt cx="5379084" cy="6857990"/>
          </a:xfrm>
        </p:grpSpPr>
        <p:grpSp>
          <p:nvGrpSpPr>
            <p:cNvPr id="11" name="Group 10"/>
            <p:cNvGrpSpPr/>
            <p:nvPr/>
          </p:nvGrpSpPr>
          <p:grpSpPr>
            <a:xfrm>
              <a:off x="6740133" y="-36464"/>
              <a:ext cx="5379084" cy="6857990"/>
              <a:chOff x="6740133" y="-36464"/>
              <a:chExt cx="5379084" cy="6857990"/>
            </a:xfrm>
          </p:grpSpPr>
          <p:pic>
            <p:nvPicPr>
              <p:cNvPr id="12" name="Content Placeholder 3">
                <a:extLst>
                  <a:ext uri="{FF2B5EF4-FFF2-40B4-BE49-F238E27FC236}">
                    <a16:creationId xmlns:a16="http://schemas.microsoft.com/office/drawing/2014/main" id="{D1858F87-5212-A444-B4D6-30FDC8DAA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793" t="-1" r="24283" b="-1"/>
              <a:stretch/>
            </p:blipFill>
            <p:spPr>
              <a:xfrm>
                <a:off x="6740133" y="-36464"/>
                <a:ext cx="5379084" cy="6857990"/>
              </a:xfrm>
              <a:prstGeom prst="rect">
                <a:avLst/>
              </a:prstGeom>
              <a:effectLst/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95E1471-8F46-544A-B998-024869A9986A}"/>
                  </a:ext>
                </a:extLst>
              </p:cNvPr>
              <p:cNvSpPr/>
              <p:nvPr/>
            </p:nvSpPr>
            <p:spPr>
              <a:xfrm>
                <a:off x="8672511" y="1969294"/>
                <a:ext cx="300037" cy="85725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4B6C1BE-754D-0B44-A7F5-D8ECBFF58B10}"/>
                  </a:ext>
                </a:extLst>
              </p:cNvPr>
              <p:cNvSpPr/>
              <p:nvPr/>
            </p:nvSpPr>
            <p:spPr>
              <a:xfrm>
                <a:off x="9025455" y="1969294"/>
                <a:ext cx="300037" cy="85725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5FB2990D-75C7-D748-AF9B-7D626EE88683}"/>
                  </a:ext>
                </a:extLst>
              </p:cNvPr>
              <p:cNvSpPr/>
              <p:nvPr/>
            </p:nvSpPr>
            <p:spPr>
              <a:xfrm rot="5400000">
                <a:off x="6812917" y="5139560"/>
                <a:ext cx="1539549" cy="1539549"/>
              </a:xfrm>
              <a:prstGeom prst="rtTriangle">
                <a:avLst/>
              </a:prstGeom>
              <a:solidFill>
                <a:schemeClr val="accent6">
                  <a:lumMod val="40000"/>
                  <a:lumOff val="60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04EA70-8F48-F345-B61A-8E79B0D68B29}"/>
                  </a:ext>
                </a:extLst>
              </p:cNvPr>
              <p:cNvSpPr/>
              <p:nvPr/>
            </p:nvSpPr>
            <p:spPr>
              <a:xfrm>
                <a:off x="7671260" y="5314646"/>
                <a:ext cx="2154620" cy="4754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6A4183-BB25-A449-81F6-C7FEE3D66C7A}"/>
                  </a:ext>
                </a:extLst>
              </p:cNvPr>
              <p:cNvSpPr/>
              <p:nvPr/>
            </p:nvSpPr>
            <p:spPr>
              <a:xfrm>
                <a:off x="6817928" y="4343401"/>
                <a:ext cx="416590" cy="8153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766424-9508-7B42-B8C2-AA7C5A571FC5}"/>
                  </a:ext>
                </a:extLst>
              </p:cNvPr>
              <p:cNvSpPr txBox="1"/>
              <p:nvPr/>
            </p:nvSpPr>
            <p:spPr>
              <a:xfrm>
                <a:off x="8060726" y="1083730"/>
                <a:ext cx="735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DAY 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5896DC-C811-B84B-BBB0-4E7ED4DB0ADC}"/>
                  </a:ext>
                </a:extLst>
              </p:cNvPr>
              <p:cNvSpPr txBox="1"/>
              <p:nvPr/>
            </p:nvSpPr>
            <p:spPr>
              <a:xfrm>
                <a:off x="9347004" y="1083730"/>
                <a:ext cx="735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DAY 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47698E-911C-A14F-81D9-719B975B4A1D}"/>
                  </a:ext>
                </a:extLst>
              </p:cNvPr>
              <p:cNvSpPr txBox="1"/>
              <p:nvPr/>
            </p:nvSpPr>
            <p:spPr>
              <a:xfrm>
                <a:off x="7518260" y="4556814"/>
                <a:ext cx="735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DAY 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0E39F0-C9CF-6241-8174-2BEADA2BA35F}"/>
                  </a:ext>
                </a:extLst>
              </p:cNvPr>
              <p:cNvSpPr txBox="1"/>
              <p:nvPr/>
            </p:nvSpPr>
            <p:spPr>
              <a:xfrm>
                <a:off x="7361744" y="6094984"/>
                <a:ext cx="735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DAY 4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FB7487-D818-3E40-8E50-E8D419B64423}"/>
                  </a:ext>
                </a:extLst>
              </p:cNvPr>
              <p:cNvSpPr txBox="1"/>
              <p:nvPr/>
            </p:nvSpPr>
            <p:spPr>
              <a:xfrm>
                <a:off x="10014315" y="5014859"/>
                <a:ext cx="1925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DAY 4-5 Overnight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80F3E9F-0B2B-D04D-8530-5DB279B49FF4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>
                <a:off x="8428680" y="1453062"/>
                <a:ext cx="367953" cy="663605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A311A6F-283D-F742-AC80-38126DED14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25492" y="1453062"/>
                <a:ext cx="377309" cy="663605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8F34E9C-7F0F-1841-8B3D-5007A8CE86EB}"/>
                  </a:ext>
                </a:extLst>
              </p:cNvPr>
              <p:cNvCxnSpPr>
                <a:cxnSpLocks/>
                <a:stCxn id="20" idx="1"/>
                <a:endCxn id="17" idx="3"/>
              </p:cNvCxnSpPr>
              <p:nvPr/>
            </p:nvCxnSpPr>
            <p:spPr>
              <a:xfrm flipH="1">
                <a:off x="7234518" y="4741480"/>
                <a:ext cx="283742" cy="958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95B08DE-AD4A-2945-9063-C72082C7AAE2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>
                <a:off x="7234518" y="4741480"/>
                <a:ext cx="283742" cy="417239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2102406-7D1C-5142-97A9-023A0BF033D1}"/>
                  </a:ext>
                </a:extLst>
              </p:cNvPr>
              <p:cNvCxnSpPr>
                <a:cxnSpLocks/>
                <a:stCxn id="21" idx="1"/>
              </p:cNvCxnSpPr>
              <p:nvPr/>
            </p:nvCxnSpPr>
            <p:spPr>
              <a:xfrm flipH="1" flipV="1">
                <a:off x="7234518" y="5926667"/>
                <a:ext cx="127226" cy="352983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EDD3DBA-6905-7A4F-A80C-0B5E95D7B1DB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H="1">
                <a:off x="9702801" y="5199525"/>
                <a:ext cx="311514" cy="361637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CAFE27A-518C-CA4E-9FC4-C92ED2F5540F}"/>
                  </a:ext>
                </a:extLst>
              </p:cNvPr>
              <p:cNvSpPr/>
              <p:nvPr/>
            </p:nvSpPr>
            <p:spPr>
              <a:xfrm>
                <a:off x="8942068" y="2290629"/>
                <a:ext cx="132531" cy="132531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32190EA-FA90-1A46-B2A3-06B3A8488848}"/>
                </a:ext>
              </a:extLst>
            </p:cNvPr>
            <p:cNvSpPr/>
            <p:nvPr/>
          </p:nvSpPr>
          <p:spPr>
            <a:xfrm>
              <a:off x="8180067" y="377164"/>
              <a:ext cx="132531" cy="132531"/>
            </a:xfrm>
            <a:prstGeom prst="ellipse">
              <a:avLst/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0D4DA4-A28F-C54E-AE75-C373701CF9E8}"/>
                </a:ext>
              </a:extLst>
            </p:cNvPr>
            <p:cNvSpPr txBox="1"/>
            <p:nvPr/>
          </p:nvSpPr>
          <p:spPr>
            <a:xfrm>
              <a:off x="8311880" y="270173"/>
              <a:ext cx="3450226" cy="40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Fairweather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Anchor Locations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4263" y="169347"/>
            <a:ext cx="1160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b="0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Autonomous Vehicle Operations from NOAA Ship </a:t>
            </a:r>
            <a:r>
              <a:rPr kumimoji="0" lang="en-US" sz="2400" b="0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FAIRWEATHER</a:t>
            </a:r>
            <a:endParaRPr kumimoji="0" lang="en-US" sz="2400" b="0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96400" y="1365645"/>
            <a:ext cx="289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</a:rPr>
              <a:t>ASV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</a:rPr>
              <a:t> typically provided ~20% of survey coverage each day.</a:t>
            </a:r>
          </a:p>
          <a:p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pitchFamily="66" charset="0"/>
              </a:rPr>
              <a:t>No impact on processing load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0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"/>
            <a:ext cx="7513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288" y="674579"/>
            <a:ext cx="1120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Comic Sans MS Bold" panose="030F0902030302020204" pitchFamily="66" charset="0"/>
              </a:rPr>
              <a:t>Autonomous Surface Vessels:  </a:t>
            </a:r>
            <a:r>
              <a:rPr lang="en-US" sz="2000" b="1" dirty="0" err="1" smtClean="0">
                <a:solidFill>
                  <a:prstClr val="white"/>
                </a:solidFill>
                <a:latin typeface="Comic Sans MS Bold" panose="030F0902030302020204" pitchFamily="66" charset="0"/>
              </a:rPr>
              <a:t>DriX</a:t>
            </a:r>
            <a:endParaRPr lang="en-US" dirty="0">
              <a:solidFill>
                <a:prstClr val="white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24BCA6C1-4D59-D044-8D3F-86E3EB39A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9" y="1074689"/>
            <a:ext cx="5618977" cy="3190129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5C4900D-604A-9C4C-B6A4-05DAFB363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036" y="65282"/>
            <a:ext cx="6269105" cy="6639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550702"/>
            <a:ext cx="5510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NOAA/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JHC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/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iXBlue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Colloaboration</a:t>
            </a:r>
            <a:endParaRPr lang="en-US" dirty="0" smtClean="0">
              <a:solidFill>
                <a:srgbClr val="FFFF00"/>
              </a:solidFill>
              <a:latin typeface="Comic Sans MS Bold" panose="030F0902030302020204" pitchFamily="66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Delivered to </a:t>
            </a:r>
            <a:r>
              <a:rPr lang="en-US" dirty="0" err="1" smtClean="0">
                <a:solidFill>
                  <a:srgbClr val="FFFF00"/>
                </a:solidFill>
                <a:latin typeface="Comic Sans MS Bold" panose="030F0902030302020204" pitchFamily="66" charset="0"/>
              </a:rPr>
              <a:t>JHC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– DEC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2 weeks of sea trials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adaptors for NOAA davits designed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trials on T.J. scheduled for Aug/Sept.</a:t>
            </a:r>
          </a:p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 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2103" y="597876"/>
            <a:ext cx="6875585" cy="5707152"/>
            <a:chOff x="5102103" y="597876"/>
            <a:chExt cx="6875585" cy="5707152"/>
          </a:xfrm>
        </p:grpSpPr>
        <p:pic>
          <p:nvPicPr>
            <p:cNvPr id="8" name="Picture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102103" y="597876"/>
              <a:ext cx="6875585" cy="57071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19080" y="902013"/>
              <a:ext cx="5117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Virtually no data degradation up to 12 knots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1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"/>
            <a:ext cx="7513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288" y="674579"/>
            <a:ext cx="1120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Comic Sans MS Bold" panose="030F0902030302020204" pitchFamily="66" charset="0"/>
              </a:rPr>
              <a:t>Towards Real Autonomy:</a:t>
            </a:r>
            <a:endParaRPr lang="en-US" dirty="0">
              <a:solidFill>
                <a:prstClr val="white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FDB5E-A037-3444-AB26-BD4E40BB0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58779"/>
            <a:ext cx="3484685" cy="2223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499924"/>
            <a:ext cx="350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Autonomous Mission Planner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66071" y="3965758"/>
            <a:ext cx="3571748" cy="19416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5343" y="5987178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“Chart-Aware” navigation</a:t>
            </a:r>
            <a:endParaRPr lang="en-US" dirty="0">
              <a:solidFill>
                <a:srgbClr val="FFFF00"/>
              </a:solidFill>
              <a:latin typeface="Comic Sans MS Bold" panose="030F0902030302020204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86135" y="3376759"/>
            <a:ext cx="5697926" cy="2970531"/>
            <a:chOff x="5486135" y="3376759"/>
            <a:chExt cx="5697926" cy="2970531"/>
          </a:xfrm>
        </p:grpSpPr>
        <p:pic>
          <p:nvPicPr>
            <p:cNvPr id="15" name="Picture 1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135" y="3376759"/>
              <a:ext cx="5403786" cy="25556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07370" y="5977958"/>
              <a:ext cx="4976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Reactive behavior to avoid obstacles</a:t>
              </a:r>
              <a:endParaRPr lang="en-US" dirty="0">
                <a:solidFill>
                  <a:srgbClr val="FFFF00"/>
                </a:solidFill>
                <a:latin typeface="Comic Sans MS Bold" panose="030F0902030302020204" pitchFamily="66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169" y="253017"/>
            <a:ext cx="7613519" cy="2893508"/>
            <a:chOff x="4364169" y="253017"/>
            <a:chExt cx="7613519" cy="28935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4169" y="614917"/>
              <a:ext cx="3530469" cy="186192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398369" y="2777193"/>
              <a:ext cx="75793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Tools for sensor fusion and application of AI/Machine Learning</a:t>
              </a:r>
              <a:endParaRPr lang="en-US" dirty="0">
                <a:solidFill>
                  <a:srgbClr val="FFFF00"/>
                </a:solidFill>
                <a:latin typeface="Comic Sans MS Bold" panose="030F0902030302020204" pitchFamily="66" charset="0"/>
              </a:endParaRPr>
            </a:p>
          </p:txBody>
        </p:sp>
        <p:pic>
          <p:nvPicPr>
            <p:cNvPr id="17" name="Picture 1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115897" y="253017"/>
              <a:ext cx="3761910" cy="2361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5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30823" y="142067"/>
            <a:ext cx="12039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AREAS: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Real-time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 Performance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Monitoring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767" y="1237707"/>
            <a:ext cx="872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omic Sans MS Bold" panose="030F0902030302020204" pitchFamily="66" charset="0"/>
              </a:rPr>
              <a:t>“Total cost of ownership…..” – cost to fix increases further downstream from source of problem</a:t>
            </a:r>
          </a:p>
        </p:txBody>
      </p:sp>
      <p:sp>
        <p:nvSpPr>
          <p:cNvPr id="7" name="Rectangle 6"/>
          <p:cNvSpPr/>
          <p:nvPr/>
        </p:nvSpPr>
        <p:spPr>
          <a:xfrm>
            <a:off x="5380892" y="5572216"/>
            <a:ext cx="5890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Sound Speed Manager in Fleet 2017 feedback </a:t>
            </a: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 upgrades and wider user </a:t>
            </a:r>
            <a:r>
              <a:rPr lang="en-US" dirty="0" smtClean="0">
                <a:solidFill>
                  <a:srgbClr val="FFFF00"/>
                </a:solidFill>
                <a:latin typeface="Comic Sans MS Bold" panose="030F0902030302020204" pitchFamily="66" charset="0"/>
              </a:rPr>
              <a:t>base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7778"/>
          <a:stretch/>
        </p:blipFill>
        <p:spPr>
          <a:xfrm>
            <a:off x="1049928" y="1933237"/>
            <a:ext cx="3387789" cy="363286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536286" y="1970204"/>
            <a:ext cx="4815190" cy="34542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627200" y="5710716"/>
            <a:ext cx="363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Comic Sans MS Bold" panose="030F0902030302020204" pitchFamily="66" charset="0"/>
              </a:rPr>
              <a:t>HydrOffice</a:t>
            </a: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 Tool Kit</a:t>
            </a:r>
          </a:p>
        </p:txBody>
      </p:sp>
    </p:spTree>
    <p:extLst>
      <p:ext uri="{BB962C8B-B14F-4D97-AF65-F5344CB8AC3E}">
        <p14:creationId xmlns:p14="http://schemas.microsoft.com/office/powerpoint/2010/main" val="234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4701" y="6805613"/>
            <a:ext cx="8664575" cy="11811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3400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sz="3400" b="1" dirty="0">
                <a:solidFill>
                  <a:schemeClr val="accent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20199"/>
            <a:ext cx="11811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FOCUS AREAS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Real-time 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 Performance 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Monitoring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2781" y="49695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Smart Map – prediction of oceanographic weather – QF, where</a:t>
            </a:r>
          </a:p>
          <a:p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to take SVP, etc.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 descr="Macintosh HD:Users:brc:Admin:Center Progress Reports:2017:Full-Year:Figures:08_07b_SmartMap_DetailVie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1"/>
          <a:stretch/>
        </p:blipFill>
        <p:spPr bwMode="auto">
          <a:xfrm>
            <a:off x="296007" y="1545838"/>
            <a:ext cx="4803532" cy="3423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88440" y="1828800"/>
            <a:ext cx="5617748" cy="2933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6988" y="483103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Comic Sans MS Bold" panose="030F0902030302020204" pitchFamily="66" charset="0"/>
              </a:rPr>
              <a:t>Multibeam</a:t>
            </a: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 Acquisition Tracker and Explorer (MATE) – tracking many parameters including data uncertainty (</a:t>
            </a:r>
            <a:r>
              <a:rPr lang="en-US" dirty="0" err="1">
                <a:solidFill>
                  <a:srgbClr val="FFFF00"/>
                </a:solidFill>
                <a:latin typeface="Comic Sans MS Bold" panose="030F0902030302020204" pitchFamily="66" charset="0"/>
              </a:rPr>
              <a:t>SDU</a:t>
            </a:r>
            <a:r>
              <a:rPr lang="en-US" dirty="0">
                <a:solidFill>
                  <a:srgbClr val="FFFF00"/>
                </a:solidFill>
                <a:latin typeface="Comic Sans MS Bold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78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631</Words>
  <Application>Microsoft Office PowerPoint</Application>
  <PresentationFormat>Widescreen</PresentationFormat>
  <Paragraphs>125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Comic Sans MS Bold</vt:lpstr>
      <vt:lpstr>Helvetica</vt:lpstr>
      <vt:lpstr>Times New Roman</vt:lpstr>
      <vt:lpstr>Wingdings</vt:lpstr>
      <vt:lpstr>2_Custom Design</vt:lpstr>
      <vt:lpstr>3_Custom Design</vt:lpstr>
      <vt:lpstr>4_Custom Design</vt:lpstr>
      <vt:lpstr>5_Custom Design</vt:lpstr>
      <vt:lpstr>6_Custom Design</vt:lpstr>
      <vt:lpstr> Center for Coastal and Ocean Mapping  NOAA/UNH Joint Hydrographic Center</vt:lpstr>
      <vt:lpstr>PowerPoint Presentation</vt:lpstr>
      <vt:lpstr>Autonomous Surface Vehicles</vt:lpstr>
      <vt:lpstr>PowerPoint Presentation</vt:lpstr>
      <vt:lpstr>PowerPoint Presentation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Coastal and Ocean Mapping  NOAA/UNH Joint Hydrographic Center</dc:title>
  <dc:creator>Larry Mayer</dc:creator>
  <cp:lastModifiedBy>David Barglow</cp:lastModifiedBy>
  <cp:revision>12</cp:revision>
  <dcterms:created xsi:type="dcterms:W3CDTF">2019-02-24T16:54:56Z</dcterms:created>
  <dcterms:modified xsi:type="dcterms:W3CDTF">2019-03-01T19:09:07Z</dcterms:modified>
</cp:coreProperties>
</file>